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309" r:id="rId2"/>
    <p:sldId id="310" r:id="rId3"/>
    <p:sldId id="367" r:id="rId4"/>
    <p:sldId id="368" r:id="rId5"/>
    <p:sldId id="369" r:id="rId6"/>
    <p:sldId id="399" r:id="rId7"/>
    <p:sldId id="350" r:id="rId8"/>
    <p:sldId id="379" r:id="rId9"/>
    <p:sldId id="380" r:id="rId10"/>
    <p:sldId id="403" r:id="rId11"/>
    <p:sldId id="405" r:id="rId12"/>
    <p:sldId id="390" r:id="rId13"/>
    <p:sldId id="384" r:id="rId14"/>
    <p:sldId id="400" r:id="rId15"/>
    <p:sldId id="385" r:id="rId16"/>
    <p:sldId id="386" r:id="rId17"/>
    <p:sldId id="387" r:id="rId18"/>
    <p:sldId id="388" r:id="rId19"/>
    <p:sldId id="389" r:id="rId20"/>
    <p:sldId id="393" r:id="rId21"/>
    <p:sldId id="373" r:id="rId22"/>
    <p:sldId id="397" r:id="rId23"/>
    <p:sldId id="398" r:id="rId24"/>
    <p:sldId id="402" r:id="rId25"/>
    <p:sldId id="394" r:id="rId2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4D4D"/>
    <a:srgbClr val="FFFFFF"/>
    <a:srgbClr val="F693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44" autoAdjust="0"/>
    <p:restoredTop sz="94660"/>
  </p:normalViewPr>
  <p:slideViewPr>
    <p:cSldViewPr snapToGrid="0">
      <p:cViewPr varScale="1">
        <p:scale>
          <a:sx n="74" d="100"/>
          <a:sy n="74" d="100"/>
        </p:scale>
        <p:origin x="5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2017/7/10</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04185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2257336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t>8</a:t>
            </a:fld>
            <a:endParaRPr lang="zh-CN" altLang="en-US"/>
          </a:p>
        </p:txBody>
      </p:sp>
    </p:spTree>
    <p:extLst>
      <p:ext uri="{BB962C8B-B14F-4D97-AF65-F5344CB8AC3E}">
        <p14:creationId xmlns:p14="http://schemas.microsoft.com/office/powerpoint/2010/main" val="181272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097EA6-A70B-4078-A475-F5D239A7F50E}" type="slidenum">
              <a:rPr lang="zh-CN" altLang="en-US" smtClean="0"/>
              <a:t>10</a:t>
            </a:fld>
            <a:endParaRPr lang="zh-CN" altLang="en-US"/>
          </a:p>
        </p:txBody>
      </p:sp>
    </p:spTree>
    <p:extLst>
      <p:ext uri="{BB962C8B-B14F-4D97-AF65-F5344CB8AC3E}">
        <p14:creationId xmlns:p14="http://schemas.microsoft.com/office/powerpoint/2010/main" val="1868051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11</a:t>
            </a:fld>
            <a:endParaRPr lang="zh-CN" altLang="en-US"/>
          </a:p>
        </p:txBody>
      </p:sp>
    </p:spTree>
    <p:extLst>
      <p:ext uri="{BB962C8B-B14F-4D97-AF65-F5344CB8AC3E}">
        <p14:creationId xmlns:p14="http://schemas.microsoft.com/office/powerpoint/2010/main" val="12533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0E0A07-2C1C-45C5-985B-D6CD99FDD0F0}"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20685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097EA6-A70B-4078-A475-F5D239A7F50E}" type="slidenum">
              <a:rPr lang="zh-CN" altLang="en-US" smtClean="0"/>
              <a:t>14</a:t>
            </a:fld>
            <a:endParaRPr lang="zh-CN" altLang="en-US"/>
          </a:p>
        </p:txBody>
      </p:sp>
    </p:spTree>
    <p:extLst>
      <p:ext uri="{BB962C8B-B14F-4D97-AF65-F5344CB8AC3E}">
        <p14:creationId xmlns:p14="http://schemas.microsoft.com/office/powerpoint/2010/main" val="3891931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2017/7/10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p:pull dir="rd"/>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44"/>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8565"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6730" indent="0" algn="ctr">
              <a:buNone/>
              <a:defRPr>
                <a:solidFill>
                  <a:schemeClr val="tx1">
                    <a:tint val="75000"/>
                  </a:schemeClr>
                </a:solidFill>
              </a:defRPr>
            </a:lvl6pPr>
            <a:lvl7pPr marL="3656330" indent="0" algn="ctr">
              <a:buNone/>
              <a:defRPr>
                <a:solidFill>
                  <a:schemeClr val="tx1">
                    <a:tint val="75000"/>
                  </a:schemeClr>
                </a:solidFill>
              </a:defRPr>
            </a:lvl7pPr>
            <a:lvl8pPr marL="4265930" indent="0" algn="ctr">
              <a:buNone/>
              <a:defRPr>
                <a:solidFill>
                  <a:schemeClr val="tx1">
                    <a:tint val="75000"/>
                  </a:schemeClr>
                </a:solidFill>
              </a:defRPr>
            </a:lvl8pPr>
            <a:lvl9pPr marL="487553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1" y="6356369"/>
            <a:ext cx="2844800" cy="365126"/>
          </a:xfrm>
          <a:prstGeom prst="rect">
            <a:avLst/>
          </a:prstGeom>
        </p:spPr>
        <p:txBody>
          <a:bodyPr/>
          <a:lstStyle/>
          <a:p>
            <a:fld id="{4DD25B62-28F4-454A-9897-61BEEA70FD2D}" type="datetimeFigureOut">
              <a:rPr lang="zh-CN" altLang="en-US" smtClean="0">
                <a:solidFill>
                  <a:prstClr val="black">
                    <a:tint val="75000"/>
                  </a:prstClr>
                </a:solidFill>
              </a:rPr>
              <a:t>2017/7/10</a:t>
            </a:fld>
            <a:endParaRPr lang="zh-CN" altLang="en-US">
              <a:solidFill>
                <a:prstClr val="black">
                  <a:tint val="75000"/>
                </a:prstClr>
              </a:solidFill>
            </a:endParaRPr>
          </a:p>
        </p:txBody>
      </p:sp>
      <p:sp>
        <p:nvSpPr>
          <p:cNvPr id="5" name="页脚占位符 4"/>
          <p:cNvSpPr>
            <a:spLocks noGrp="1"/>
          </p:cNvSpPr>
          <p:nvPr>
            <p:ph type="ftr" sz="quarter" idx="11"/>
          </p:nvPr>
        </p:nvSpPr>
        <p:spPr>
          <a:xfrm>
            <a:off x="4165607" y="6356369"/>
            <a:ext cx="3860800" cy="365126"/>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737607" y="6356369"/>
            <a:ext cx="2844800" cy="365126"/>
          </a:xfrm>
          <a:prstGeom prst="rect">
            <a:avLst/>
          </a:prstGeom>
        </p:spPr>
        <p:txBody>
          <a:bodyPr/>
          <a:lstStyle/>
          <a:p>
            <a:fld id="{8F5A0430-04B7-4B00-A5DA-74D1026A2227}"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282205"/>
      </p:ext>
    </p:extLst>
  </p:cSld>
  <p:clrMapOvr>
    <a:masterClrMapping/>
  </p:clrMapOvr>
  <p:transition spd="slow">
    <p:pull dir="rd"/>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09601" y="6356369"/>
            <a:ext cx="2844800" cy="365126"/>
          </a:xfrm>
          <a:prstGeom prst="rect">
            <a:avLst/>
          </a:prstGeom>
        </p:spPr>
        <p:txBody>
          <a:bodyPr/>
          <a:lstStyle/>
          <a:p>
            <a:fld id="{530820CF-B880-4189-942D-D702A7CBA730}" type="datetimeFigureOut">
              <a:rPr lang="zh-CN" altLang="en-US" smtClean="0">
                <a:solidFill>
                  <a:prstClr val="black">
                    <a:tint val="75000"/>
                  </a:prstClr>
                </a:solidFill>
              </a:rPr>
              <a:pPr/>
              <a:t>2017/7/10</a:t>
            </a:fld>
            <a:endParaRPr lang="zh-CN" altLang="en-US">
              <a:solidFill>
                <a:prstClr val="black">
                  <a:tint val="75000"/>
                </a:prstClr>
              </a:solidFill>
            </a:endParaRPr>
          </a:p>
        </p:txBody>
      </p:sp>
      <p:sp>
        <p:nvSpPr>
          <p:cNvPr id="4" name="页脚占位符 3"/>
          <p:cNvSpPr>
            <a:spLocks noGrp="1"/>
          </p:cNvSpPr>
          <p:nvPr>
            <p:ph type="ftr" sz="quarter" idx="11"/>
          </p:nvPr>
        </p:nvSpPr>
        <p:spPr>
          <a:xfrm>
            <a:off x="4165607" y="6356369"/>
            <a:ext cx="3860800" cy="365126"/>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737607" y="6356369"/>
            <a:ext cx="2844800" cy="365126"/>
          </a:xfrm>
          <a:prstGeom prst="rect">
            <a:avLst/>
          </a:prstGeom>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93308844"/>
      </p:ext>
    </p:extLst>
  </p:cSld>
  <p:clrMapOvr>
    <a:masterClrMapping/>
  </p:clrMapOvr>
  <p:transition spd="slow">
    <p:pull dir="rd"/>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09601" y="6356369"/>
            <a:ext cx="2844800" cy="365126"/>
          </a:xfrm>
          <a:prstGeom prst="rect">
            <a:avLst/>
          </a:prstGeom>
        </p:spPr>
        <p:txBody>
          <a:bodyPr/>
          <a:lstStyle/>
          <a:p>
            <a:fld id="{530820CF-B880-4189-942D-D702A7CBA730}" type="datetimeFigureOut">
              <a:rPr lang="zh-CN" altLang="en-US" smtClean="0">
                <a:solidFill>
                  <a:prstClr val="black">
                    <a:tint val="75000"/>
                  </a:prstClr>
                </a:solidFill>
              </a:rPr>
              <a:pPr/>
              <a:t>2017/7/10</a:t>
            </a:fld>
            <a:endParaRPr lang="zh-CN" altLang="en-US">
              <a:solidFill>
                <a:prstClr val="black">
                  <a:tint val="75000"/>
                </a:prstClr>
              </a:solidFill>
            </a:endParaRPr>
          </a:p>
        </p:txBody>
      </p:sp>
      <p:sp>
        <p:nvSpPr>
          <p:cNvPr id="4" name="页脚占位符 3"/>
          <p:cNvSpPr>
            <a:spLocks noGrp="1"/>
          </p:cNvSpPr>
          <p:nvPr>
            <p:ph type="ftr" sz="quarter" idx="11"/>
          </p:nvPr>
        </p:nvSpPr>
        <p:spPr>
          <a:xfrm>
            <a:off x="4165607" y="6356369"/>
            <a:ext cx="3860800" cy="365126"/>
          </a:xfrm>
          <a:prstGeom prst="rect">
            <a:avLst/>
          </a:prstGeom>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737607" y="6356369"/>
            <a:ext cx="2844800" cy="365126"/>
          </a:xfrm>
          <a:prstGeom prst="rect">
            <a:avLst/>
          </a:prstGeom>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06451882"/>
      </p:ext>
    </p:extLst>
  </p:cSld>
  <p:clrMapOvr>
    <a:masterClrMapping/>
  </p:clrMapOvr>
  <p:transition spd="slow">
    <p:pull dir="rd"/>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49" y="6245576"/>
            <a:ext cx="2845023" cy="476277"/>
          </a:xfrm>
        </p:spPr>
        <p:txBody>
          <a:bodyPr/>
          <a:lstStyle/>
          <a:p>
            <a:fld id="{7DA53980-4070-4293-BA6C-54FE17CC29C3}" type="datetime1">
              <a:rPr lang="zh-CN" altLang="en-US" smtClean="0"/>
              <a:t>2017/7/10</a:t>
            </a:fld>
            <a:endParaRPr lang="zh-CN" altLang="en-US"/>
          </a:p>
        </p:txBody>
      </p:sp>
      <p:sp>
        <p:nvSpPr>
          <p:cNvPr id="5" name="页脚占位符 4"/>
          <p:cNvSpPr>
            <a:spLocks noGrp="1"/>
          </p:cNvSpPr>
          <p:nvPr>
            <p:ph type="ftr" sz="quarter" idx="11"/>
          </p:nvPr>
        </p:nvSpPr>
        <p:spPr>
          <a:xfrm>
            <a:off x="4165926" y="6245576"/>
            <a:ext cx="3861103" cy="476277"/>
          </a:xfrm>
        </p:spPr>
        <p:txBody>
          <a:bodyPr/>
          <a:lstStyle/>
          <a:p>
            <a:endParaRPr lang="zh-CN" altLang="en-US"/>
          </a:p>
        </p:txBody>
      </p:sp>
      <p:sp>
        <p:nvSpPr>
          <p:cNvPr id="6" name="灯片编号占位符 5"/>
          <p:cNvSpPr>
            <a:spLocks noGrp="1"/>
          </p:cNvSpPr>
          <p:nvPr>
            <p:ph type="sldNum" sz="quarter" idx="12"/>
          </p:nvPr>
        </p:nvSpPr>
        <p:spPr>
          <a:xfrm>
            <a:off x="8738286" y="6245576"/>
            <a:ext cx="2845023" cy="476277"/>
          </a:xfrm>
        </p:spPr>
        <p:txBody>
          <a:bodyPr/>
          <a:lstStyle/>
          <a:p>
            <a:fld id="{A4728365-354F-4ADA-96F3-27B3D7E6FCBE}" type="slidenum">
              <a:rPr lang="zh-CN" altLang="en-US" smtClean="0"/>
              <a:t>‹#›</a:t>
            </a:fld>
            <a:endParaRPr lang="zh-CN" altLang="en-US"/>
          </a:p>
        </p:txBody>
      </p:sp>
    </p:spTree>
    <p:extLst>
      <p:ext uri="{BB962C8B-B14F-4D97-AF65-F5344CB8AC3E}">
        <p14:creationId xmlns:p14="http://schemas.microsoft.com/office/powerpoint/2010/main" val="2144607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12115" y="2877820"/>
            <a:ext cx="808355" cy="752475"/>
          </a:xfrm>
          <a:ln>
            <a:noFill/>
          </a:ln>
        </p:spPr>
        <p:txBody>
          <a:bodyPr/>
          <a:lstStyle>
            <a:lvl1pPr>
              <a:defRPr baseline="0">
                <a:solidFill>
                  <a:schemeClr val="bg1"/>
                </a:solidFill>
              </a:defRPr>
            </a:lvl1pPr>
          </a:lstStyle>
          <a:p>
            <a:r>
              <a:rPr lang="zh-CN" altLang="en-US" smtClean="0"/>
              <a:t>1</a:t>
            </a:r>
            <a:endParaRPr lang="zh-CN" altLang="en-US"/>
          </a:p>
        </p:txBody>
      </p:sp>
      <p:sp>
        <p:nvSpPr>
          <p:cNvPr id="3" name="内容占位符 2"/>
          <p:cNvSpPr>
            <a:spLocks noGrp="1"/>
          </p:cNvSpPr>
          <p:nvPr>
            <p:ph idx="1"/>
          </p:nvPr>
        </p:nvSpPr>
        <p:spPr>
          <a:xfrm>
            <a:off x="1220470" y="1720215"/>
            <a:ext cx="10515600" cy="4351338"/>
          </a:xfrm>
        </p:spPr>
        <p:txBody>
          <a:bodyPr/>
          <a:lstStyle>
            <a:lvl1pPr>
              <a:defRPr sz="2000"/>
            </a:lvl1pPr>
            <a:lvl2pPr>
              <a:defRPr sz="1800"/>
            </a:lvl2pPr>
            <a:lvl3pPr>
              <a:defRPr sz="1600"/>
            </a:lvl3pPr>
            <a:lvl4pPr>
              <a:defRPr sz="1400"/>
            </a:lvl4pPr>
            <a:lvl5pPr>
              <a:defRPr sz="14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2017/7/10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2017/7/10</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2017/7/10</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2017/7/10</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2017/7/10</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2017/7/10</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2017/7/10</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6" r:id="rId14"/>
    <p:sldLayoutId id="2147483667" r:id="rId15"/>
    <p:sldLayoutId id="2147483668" r:id="rId16"/>
    <p:sldLayoutId id="214748367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7.xml"/><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文本框 3"/>
          <p:cNvSpPr txBox="1"/>
          <p:nvPr/>
        </p:nvSpPr>
        <p:spPr>
          <a:xfrm>
            <a:off x="3169287" y="3591560"/>
            <a:ext cx="5743575" cy="523220"/>
          </a:xfrm>
          <a:prstGeom prst="rect">
            <a:avLst/>
          </a:prstGeom>
          <a:noFill/>
        </p:spPr>
        <p:txBody>
          <a:bodyPr wrap="square" rtlCol="0" anchor="t">
            <a:spAutoFit/>
          </a:bodyPr>
          <a:lstStyle/>
          <a:p>
            <a:pPr algn="ctr"/>
            <a:r>
              <a:rPr lang="zh-CN" altLang="en-US" sz="2800" dirty="0">
                <a:solidFill>
                  <a:schemeClr val="bg1"/>
                </a:solidFill>
                <a:latin typeface="黑体" panose="02010609060101010101" charset="-122"/>
                <a:ea typeface="黑体" panose="02010609060101010101" charset="-122"/>
              </a:rPr>
              <a:t>以匠心</a:t>
            </a:r>
            <a:r>
              <a:rPr lang="en-US" altLang="zh-CN" sz="2800" dirty="0">
                <a:solidFill>
                  <a:schemeClr val="bg1"/>
                </a:solidFill>
                <a:latin typeface="黑体" panose="02010609060101010101" charset="-122"/>
                <a:ea typeface="黑体" panose="02010609060101010101" charset="-122"/>
              </a:rPr>
              <a:t>·</a:t>
            </a:r>
            <a:r>
              <a:rPr lang="zh-CN" altLang="en-US" sz="2800" dirty="0">
                <a:solidFill>
                  <a:schemeClr val="bg1"/>
                </a:solidFill>
                <a:latin typeface="黑体" panose="02010609060101010101" charset="-122"/>
                <a:ea typeface="黑体" panose="02010609060101010101" charset="-122"/>
              </a:rPr>
              <a:t>致未来</a:t>
            </a:r>
            <a:endParaRPr lang="en-US" altLang="zh-CN" sz="2800" dirty="0">
              <a:solidFill>
                <a:schemeClr val="bg1"/>
              </a:solidFill>
              <a:latin typeface="黑体" panose="02010609060101010101" charset="-122"/>
              <a:ea typeface="黑体" panose="02010609060101010101" charset="-122"/>
            </a:endParaRPr>
          </a:p>
        </p:txBody>
      </p:sp>
      <p:sp>
        <p:nvSpPr>
          <p:cNvPr id="2" name="标题 1"/>
          <p:cNvSpPr>
            <a:spLocks noGrp="1"/>
          </p:cNvSpPr>
          <p:nvPr>
            <p:ph type="ctrTitle" idx="4294967295"/>
          </p:nvPr>
        </p:nvSpPr>
        <p:spPr>
          <a:xfrm>
            <a:off x="2986406" y="2621282"/>
            <a:ext cx="6199505" cy="758191"/>
          </a:xfrm>
        </p:spPr>
        <p:txBody>
          <a:bodyPr/>
          <a:lstStyle/>
          <a:p>
            <a:pPr algn="ctr"/>
            <a:r>
              <a:rPr lang="zh-CN" altLang="en-US" sz="7200" dirty="0">
                <a:solidFill>
                  <a:schemeClr val="bg1"/>
                </a:solidFill>
                <a:latin typeface="华文隶书" panose="02010800040101010101" pitchFamily="2" charset="-122"/>
                <a:ea typeface="华文隶书" panose="02010800040101010101" pitchFamily="2" charset="-122"/>
                <a:sym typeface="+mn-ea"/>
              </a:rPr>
              <a:t>百艺工坊</a:t>
            </a:r>
          </a:p>
        </p:txBody>
      </p:sp>
      <p:sp>
        <p:nvSpPr>
          <p:cNvPr id="6" name="半闭框 5"/>
          <p:cNvSpPr/>
          <p:nvPr/>
        </p:nvSpPr>
        <p:spPr>
          <a:xfrm flipH="1" flipV="1">
            <a:off x="7511339" y="3767456"/>
            <a:ext cx="629285" cy="450851"/>
          </a:xfrm>
          <a:prstGeom prst="half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grpSp>
        <p:nvGrpSpPr>
          <p:cNvPr id="14" name="组合 13"/>
          <p:cNvGrpSpPr/>
          <p:nvPr/>
        </p:nvGrpSpPr>
        <p:grpSpPr>
          <a:xfrm>
            <a:off x="6352" y="5870577"/>
            <a:ext cx="12192635" cy="76201"/>
            <a:chOff x="10" y="9245"/>
            <a:chExt cx="19201" cy="120"/>
          </a:xfrm>
        </p:grpSpPr>
        <p:sp>
          <p:nvSpPr>
            <p:cNvPr id="7" name="矩形 6"/>
            <p:cNvSpPr/>
            <p:nvPr/>
          </p:nvSpPr>
          <p:spPr>
            <a:xfrm>
              <a:off x="10" y="9245"/>
              <a:ext cx="3216" cy="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矩形 7"/>
            <p:cNvSpPr/>
            <p:nvPr/>
          </p:nvSpPr>
          <p:spPr>
            <a:xfrm>
              <a:off x="3227" y="9245"/>
              <a:ext cx="3216" cy="1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p:nvSpPr>
          <p:spPr>
            <a:xfrm>
              <a:off x="6432" y="9245"/>
              <a:ext cx="3216" cy="1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 name="矩形 9"/>
            <p:cNvSpPr/>
            <p:nvPr/>
          </p:nvSpPr>
          <p:spPr>
            <a:xfrm>
              <a:off x="9648" y="9245"/>
              <a:ext cx="3216" cy="12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矩形 10"/>
            <p:cNvSpPr/>
            <p:nvPr/>
          </p:nvSpPr>
          <p:spPr>
            <a:xfrm>
              <a:off x="12779" y="9245"/>
              <a:ext cx="3216" cy="1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矩形 11"/>
            <p:cNvSpPr/>
            <p:nvPr/>
          </p:nvSpPr>
          <p:spPr>
            <a:xfrm>
              <a:off x="15995" y="9245"/>
              <a:ext cx="3216" cy="1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pic>
        <p:nvPicPr>
          <p:cNvPr id="15" name="图片 14" descr="百艺工坊 logo-02"/>
          <p:cNvPicPr>
            <a:picLocks noChangeAspect="1"/>
          </p:cNvPicPr>
          <p:nvPr/>
        </p:nvPicPr>
        <p:blipFill>
          <a:blip r:embed="rId2"/>
          <a:stretch>
            <a:fillRect/>
          </a:stretch>
        </p:blipFill>
        <p:spPr>
          <a:xfrm>
            <a:off x="419737" y="378459"/>
            <a:ext cx="1526540" cy="654687"/>
          </a:xfrm>
          <a:prstGeom prst="rect">
            <a:avLst/>
          </a:prstGeom>
        </p:spPr>
      </p:pic>
      <p:sp>
        <p:nvSpPr>
          <p:cNvPr id="5" name="半闭框 4"/>
          <p:cNvSpPr/>
          <p:nvPr/>
        </p:nvSpPr>
        <p:spPr>
          <a:xfrm>
            <a:off x="3913686" y="2412347"/>
            <a:ext cx="631191" cy="451487"/>
          </a:xfrm>
          <a:prstGeom prst="half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AutoShape 13"/>
          <p:cNvCxnSpPr>
            <a:cxnSpLocks noChangeShapeType="1"/>
          </p:cNvCxnSpPr>
          <p:nvPr/>
        </p:nvCxnSpPr>
        <p:spPr bwMode="gray">
          <a:xfrm>
            <a:off x="6933315" y="3510184"/>
            <a:ext cx="678106" cy="0"/>
          </a:xfrm>
          <a:prstGeom prst="straightConnector1">
            <a:avLst/>
          </a:prstGeom>
          <a:noFill/>
          <a:ln w="9525">
            <a:solidFill>
              <a:srgbClr val="C5C5C5"/>
            </a:solidFill>
            <a:round/>
            <a:headEnd/>
            <a:tailEnd/>
          </a:ln>
          <a:extLst>
            <a:ext uri="{909E8E84-426E-40DD-AFC4-6F175D3DCCD1}">
              <a14:hiddenFill xmlns:a14="http://schemas.microsoft.com/office/drawing/2010/main">
                <a:noFill/>
              </a14:hiddenFill>
            </a:ext>
          </a:extLst>
        </p:spPr>
      </p:cxnSp>
      <p:cxnSp>
        <p:nvCxnSpPr>
          <p:cNvPr id="13" name="AutoShape 13"/>
          <p:cNvCxnSpPr>
            <a:cxnSpLocks noChangeShapeType="1"/>
          </p:cNvCxnSpPr>
          <p:nvPr/>
        </p:nvCxnSpPr>
        <p:spPr bwMode="gray">
          <a:xfrm>
            <a:off x="4560079" y="3532509"/>
            <a:ext cx="678106" cy="0"/>
          </a:xfrm>
          <a:prstGeom prst="straightConnector1">
            <a:avLst/>
          </a:prstGeom>
          <a:noFill/>
          <a:ln w="9525">
            <a:solidFill>
              <a:srgbClr val="C5C5C5"/>
            </a:solidFill>
            <a:round/>
            <a:headEnd/>
            <a:tailEnd/>
          </a:ln>
          <a:extLst>
            <a:ext uri="{909E8E84-426E-40DD-AFC4-6F175D3DCCD1}">
              <a14:hiddenFill xmlns:a14="http://schemas.microsoft.com/office/drawing/2010/main">
                <a:noFill/>
              </a14:hiddenFill>
            </a:ext>
          </a:extLst>
        </p:spPr>
      </p:cxnSp>
      <p:sp>
        <p:nvSpPr>
          <p:cNvPr id="5" name="Oval 5"/>
          <p:cNvSpPr>
            <a:spLocks noChangeArrowheads="1"/>
          </p:cNvSpPr>
          <p:nvPr/>
        </p:nvSpPr>
        <p:spPr bwMode="gray">
          <a:xfrm>
            <a:off x="2043514" y="2816874"/>
            <a:ext cx="1430829" cy="1431270"/>
          </a:xfrm>
          <a:prstGeom prst="ellipse">
            <a:avLst/>
          </a:prstGeom>
          <a:solidFill>
            <a:srgbClr val="EE7D00"/>
          </a:solidFill>
          <a:ln w="38100" algn="ctr">
            <a:solidFill>
              <a:srgbClr val="EBF5FF"/>
            </a:solidFill>
            <a:round/>
            <a:headEnd/>
            <a:tailEnd/>
          </a:ln>
          <a:effectLst>
            <a:outerShdw dist="45791" dir="3378596" algn="ctr" rotWithShape="0">
              <a:srgbClr val="1F497D">
                <a:alpha val="50000"/>
              </a:srgbClr>
            </a:outerShdw>
          </a:effectLst>
        </p:spPr>
        <p:txBody>
          <a:bodyPr wrap="square" anchor="ctr"/>
          <a:lstStyle/>
          <a:p>
            <a:pPr algn="ctr" defTabSz="1218804">
              <a:defRPr/>
            </a:pPr>
            <a:r>
              <a:rPr lang="zh-CN" altLang="en-US" sz="2000" kern="0" dirty="0" smtClean="0">
                <a:solidFill>
                  <a:srgbClr val="FFFFFF"/>
                </a:solidFill>
                <a:latin typeface="Impact" pitchFamily="34" charset="0"/>
                <a:ea typeface="微软雅黑" pitchFamily="34" charset="-122"/>
              </a:rPr>
              <a:t>培训</a:t>
            </a:r>
            <a:endParaRPr lang="en-US" altLang="zh-CN" sz="2000" kern="0" dirty="0" smtClean="0">
              <a:solidFill>
                <a:srgbClr val="FFFFFF"/>
              </a:solidFill>
              <a:latin typeface="Impact" pitchFamily="34" charset="0"/>
              <a:ea typeface="微软雅黑" pitchFamily="34" charset="-122"/>
            </a:endParaRPr>
          </a:p>
          <a:p>
            <a:pPr algn="ctr" defTabSz="1218804">
              <a:defRPr/>
            </a:pPr>
            <a:r>
              <a:rPr lang="zh-CN" altLang="en-US" sz="2000" kern="0" dirty="0" smtClean="0">
                <a:solidFill>
                  <a:srgbClr val="FFFFFF"/>
                </a:solidFill>
                <a:latin typeface="Impact" pitchFamily="34" charset="0"/>
                <a:ea typeface="微软雅黑" pitchFamily="34" charset="-122"/>
              </a:rPr>
              <a:t>机构</a:t>
            </a:r>
            <a:endParaRPr lang="zh-CN" altLang="en-US" sz="2000" b="1" kern="0" dirty="0">
              <a:solidFill>
                <a:srgbClr val="FFFFFF"/>
              </a:solidFill>
              <a:latin typeface="Impact" pitchFamily="34" charset="0"/>
              <a:ea typeface="微软雅黑" pitchFamily="34" charset="-122"/>
            </a:endParaRPr>
          </a:p>
        </p:txBody>
      </p:sp>
      <p:sp>
        <p:nvSpPr>
          <p:cNvPr id="6" name="Oval 6"/>
          <p:cNvSpPr>
            <a:spLocks noChangeArrowheads="1"/>
          </p:cNvSpPr>
          <p:nvPr/>
        </p:nvSpPr>
        <p:spPr bwMode="gray">
          <a:xfrm>
            <a:off x="8584019" y="2757989"/>
            <a:ext cx="1430829" cy="1431270"/>
          </a:xfrm>
          <a:prstGeom prst="ellipse">
            <a:avLst/>
          </a:prstGeom>
          <a:solidFill>
            <a:srgbClr val="EE7D00"/>
          </a:solidFill>
          <a:ln w="38100" algn="ctr">
            <a:solidFill>
              <a:srgbClr val="EBF5FF"/>
            </a:solidFill>
            <a:round/>
            <a:headEnd/>
            <a:tailEnd/>
          </a:ln>
          <a:effectLst>
            <a:outerShdw dist="45791" dir="3378596" algn="ctr" rotWithShape="0">
              <a:srgbClr val="1F497D">
                <a:alpha val="50000"/>
              </a:srgbClr>
            </a:outerShdw>
          </a:effectLst>
        </p:spPr>
        <p:txBody>
          <a:bodyPr wrap="square" anchor="ctr"/>
          <a:lstStyle/>
          <a:p>
            <a:pPr algn="ctr" defTabSz="1218804">
              <a:defRPr/>
            </a:pPr>
            <a:r>
              <a:rPr lang="zh-CN" altLang="en-US" sz="2000" kern="0" dirty="0" smtClean="0">
                <a:solidFill>
                  <a:srgbClr val="FFFFFF"/>
                </a:solidFill>
                <a:latin typeface="Impact" pitchFamily="34" charset="0"/>
                <a:ea typeface="微软雅黑" pitchFamily="34" charset="-122"/>
              </a:rPr>
              <a:t>商业</a:t>
            </a:r>
            <a:endParaRPr lang="en-US" altLang="zh-CN" sz="2000" kern="0" dirty="0" smtClean="0">
              <a:solidFill>
                <a:srgbClr val="FFFFFF"/>
              </a:solidFill>
              <a:latin typeface="Impact" pitchFamily="34" charset="0"/>
              <a:ea typeface="微软雅黑" pitchFamily="34" charset="-122"/>
            </a:endParaRPr>
          </a:p>
          <a:p>
            <a:pPr algn="ctr" defTabSz="1218804">
              <a:defRPr/>
            </a:pPr>
            <a:r>
              <a:rPr lang="zh-CN" altLang="en-US" sz="2000" kern="0" dirty="0" smtClean="0">
                <a:solidFill>
                  <a:srgbClr val="FFFFFF"/>
                </a:solidFill>
                <a:latin typeface="Impact" pitchFamily="34" charset="0"/>
                <a:ea typeface="微软雅黑" pitchFamily="34" charset="-122"/>
              </a:rPr>
              <a:t>娱乐</a:t>
            </a:r>
            <a:endParaRPr lang="zh-CN" altLang="en-US" sz="2000" kern="0" dirty="0">
              <a:solidFill>
                <a:srgbClr val="FFFFFF"/>
              </a:solidFill>
              <a:latin typeface="Impact" pitchFamily="34" charset="0"/>
              <a:ea typeface="微软雅黑" pitchFamily="34" charset="-122"/>
            </a:endParaRPr>
          </a:p>
        </p:txBody>
      </p:sp>
      <p:sp>
        <p:nvSpPr>
          <p:cNvPr id="7" name="Oval 7"/>
          <p:cNvSpPr>
            <a:spLocks noChangeArrowheads="1"/>
          </p:cNvSpPr>
          <p:nvPr/>
        </p:nvSpPr>
        <p:spPr bwMode="gray">
          <a:xfrm>
            <a:off x="5322028" y="5362335"/>
            <a:ext cx="1430829" cy="1431270"/>
          </a:xfrm>
          <a:prstGeom prst="ellipse">
            <a:avLst/>
          </a:prstGeom>
          <a:solidFill>
            <a:srgbClr val="EE7D00"/>
          </a:solidFill>
          <a:ln w="38100" algn="ctr">
            <a:solidFill>
              <a:srgbClr val="EBF5FF"/>
            </a:solidFill>
            <a:round/>
            <a:headEnd/>
            <a:tailEnd/>
          </a:ln>
          <a:effectLst>
            <a:outerShdw dist="45791" dir="3378596" algn="ctr" rotWithShape="0">
              <a:srgbClr val="1F497D">
                <a:alpha val="50000"/>
              </a:srgbClr>
            </a:outerShdw>
          </a:effectLst>
        </p:spPr>
        <p:txBody>
          <a:bodyPr wrap="square" anchor="ctr"/>
          <a:lstStyle/>
          <a:p>
            <a:pPr algn="ctr" defTabSz="1218804">
              <a:defRPr/>
            </a:pPr>
            <a:r>
              <a:rPr lang="zh-CN" altLang="en-US" sz="2000" kern="0" dirty="0" smtClean="0">
                <a:solidFill>
                  <a:srgbClr val="FFFFFF"/>
                </a:solidFill>
                <a:latin typeface="Impact" pitchFamily="34" charset="0"/>
                <a:ea typeface="微软雅黑" pitchFamily="34" charset="-122"/>
              </a:rPr>
              <a:t>教育</a:t>
            </a:r>
            <a:endParaRPr lang="en-US" altLang="zh-CN" sz="2000" kern="0" dirty="0" smtClean="0">
              <a:solidFill>
                <a:srgbClr val="FFFFFF"/>
              </a:solidFill>
              <a:latin typeface="Impact" pitchFamily="34" charset="0"/>
              <a:ea typeface="微软雅黑" pitchFamily="34" charset="-122"/>
            </a:endParaRPr>
          </a:p>
          <a:p>
            <a:pPr algn="ctr" defTabSz="1218804">
              <a:defRPr/>
            </a:pPr>
            <a:r>
              <a:rPr lang="zh-CN" altLang="en-US" sz="2000" kern="0" dirty="0">
                <a:solidFill>
                  <a:srgbClr val="FFFFFF"/>
                </a:solidFill>
                <a:latin typeface="Impact" pitchFamily="34" charset="0"/>
                <a:ea typeface="微软雅黑" pitchFamily="34" charset="-122"/>
              </a:rPr>
              <a:t>中小学</a:t>
            </a:r>
          </a:p>
        </p:txBody>
      </p:sp>
      <p:sp>
        <p:nvSpPr>
          <p:cNvPr id="9" name="Oval 9"/>
          <p:cNvSpPr>
            <a:spLocks noChangeArrowheads="1"/>
          </p:cNvSpPr>
          <p:nvPr/>
        </p:nvSpPr>
        <p:spPr bwMode="gray">
          <a:xfrm>
            <a:off x="9691206" y="2986594"/>
            <a:ext cx="973758" cy="974059"/>
          </a:xfrm>
          <a:prstGeom prst="ellipse">
            <a:avLst/>
          </a:prstGeom>
          <a:solidFill>
            <a:srgbClr val="C00000"/>
          </a:solidFill>
          <a:ln w="38100" algn="ctr">
            <a:solidFill>
              <a:srgbClr val="EBF5FF"/>
            </a:solidFill>
            <a:round/>
            <a:headEnd/>
            <a:tailEnd/>
          </a:ln>
          <a:effectLst>
            <a:outerShdw dist="45791" dir="3378596" algn="ctr" rotWithShape="0">
              <a:srgbClr val="1F497D">
                <a:alpha val="50000"/>
              </a:srgbClr>
            </a:outerShdw>
          </a:effectLst>
        </p:spPr>
        <p:txBody>
          <a:bodyPr wrap="none" anchor="ctr"/>
          <a:lstStyle/>
          <a:p>
            <a:pPr algn="ctr" defTabSz="1218804">
              <a:defRPr/>
            </a:pPr>
            <a:r>
              <a:rPr lang="zh-CN" altLang="en-US" sz="2000" kern="0" dirty="0" smtClean="0">
                <a:solidFill>
                  <a:srgbClr val="FFFFFF"/>
                </a:solidFill>
                <a:latin typeface="Impact" pitchFamily="34" charset="0"/>
                <a:ea typeface="微软雅黑" pitchFamily="34" charset="-122"/>
              </a:rPr>
              <a:t>低幼</a:t>
            </a:r>
            <a:endParaRPr lang="zh-CN" altLang="en-US" sz="2000" kern="0" dirty="0">
              <a:solidFill>
                <a:srgbClr val="FFFFFF"/>
              </a:solidFill>
              <a:latin typeface="Impact" pitchFamily="34" charset="0"/>
              <a:ea typeface="微软雅黑" pitchFamily="34" charset="-122"/>
            </a:endParaRPr>
          </a:p>
        </p:txBody>
      </p:sp>
      <p:sp>
        <p:nvSpPr>
          <p:cNvPr id="10" name="Oval 10"/>
          <p:cNvSpPr>
            <a:spLocks noChangeArrowheads="1"/>
          </p:cNvSpPr>
          <p:nvPr/>
        </p:nvSpPr>
        <p:spPr bwMode="gray">
          <a:xfrm>
            <a:off x="1357782" y="3042633"/>
            <a:ext cx="973758" cy="974059"/>
          </a:xfrm>
          <a:prstGeom prst="ellipse">
            <a:avLst/>
          </a:prstGeom>
          <a:solidFill>
            <a:srgbClr val="C00000"/>
          </a:solidFill>
          <a:ln w="38100" algn="ctr">
            <a:solidFill>
              <a:srgbClr val="EBF5FF"/>
            </a:solidFill>
            <a:round/>
            <a:headEnd/>
            <a:tailEnd/>
          </a:ln>
          <a:effectLst>
            <a:outerShdw dist="45791" dir="3378596" algn="ctr" rotWithShape="0">
              <a:srgbClr val="1F497D">
                <a:alpha val="50000"/>
              </a:srgbClr>
            </a:outerShdw>
          </a:effectLst>
        </p:spPr>
        <p:txBody>
          <a:bodyPr wrap="none" anchor="ctr"/>
          <a:lstStyle/>
          <a:p>
            <a:pPr algn="ctr" defTabSz="1218804">
              <a:defRPr/>
            </a:pPr>
            <a:r>
              <a:rPr lang="zh-CN" altLang="en-US" sz="1599" kern="0" dirty="0" smtClean="0">
                <a:solidFill>
                  <a:srgbClr val="FFFFFF"/>
                </a:solidFill>
                <a:latin typeface="Impact" pitchFamily="34" charset="0"/>
                <a:ea typeface="微软雅黑" pitchFamily="34" charset="-122"/>
              </a:rPr>
              <a:t>少儿</a:t>
            </a:r>
            <a:endParaRPr lang="zh-CN" altLang="en-US" sz="1599" kern="0" dirty="0">
              <a:solidFill>
                <a:srgbClr val="FFFFFF"/>
              </a:solidFill>
              <a:latin typeface="Impact" pitchFamily="34" charset="0"/>
              <a:ea typeface="微软雅黑" pitchFamily="34" charset="-122"/>
            </a:endParaRPr>
          </a:p>
        </p:txBody>
      </p:sp>
      <p:sp>
        <p:nvSpPr>
          <p:cNvPr id="15" name="Oval 16"/>
          <p:cNvSpPr>
            <a:spLocks noChangeArrowheads="1"/>
          </p:cNvSpPr>
          <p:nvPr/>
        </p:nvSpPr>
        <p:spPr bwMode="gray">
          <a:xfrm>
            <a:off x="5061617" y="2608497"/>
            <a:ext cx="1884056" cy="1639648"/>
          </a:xfrm>
          <a:prstGeom prst="ellipse">
            <a:avLst/>
          </a:prstGeom>
          <a:solidFill>
            <a:srgbClr val="C00000"/>
          </a:solidFill>
          <a:ln w="38100" algn="ctr">
            <a:solidFill>
              <a:srgbClr val="EBF5FF"/>
            </a:solidFill>
            <a:round/>
            <a:headEnd/>
            <a:tailEnd/>
          </a:ln>
          <a:effectLst>
            <a:outerShdw dist="45791" dir="3378596" algn="ctr" rotWithShape="0">
              <a:srgbClr val="1F497D">
                <a:alpha val="50000"/>
              </a:srgbClr>
            </a:outerShdw>
          </a:effectLst>
        </p:spPr>
        <p:txBody>
          <a:bodyPr wrap="none" anchor="ctr"/>
          <a:lstStyle/>
          <a:p>
            <a:pPr algn="ctr" defTabSz="1218804">
              <a:defRPr/>
            </a:pPr>
            <a:r>
              <a:rPr lang="zh-CN" altLang="en-US" sz="2400" b="1" kern="0" dirty="0" smtClean="0">
                <a:solidFill>
                  <a:srgbClr val="FFFFFF"/>
                </a:solidFill>
                <a:latin typeface="Impact" pitchFamily="34" charset="0"/>
                <a:ea typeface="微软雅黑" pitchFamily="34" charset="-122"/>
              </a:rPr>
              <a:t>儿童文</a:t>
            </a:r>
            <a:endParaRPr lang="en-US" altLang="zh-CN" sz="2400" b="1" kern="0" dirty="0" smtClean="0">
              <a:solidFill>
                <a:srgbClr val="FFFFFF"/>
              </a:solidFill>
              <a:latin typeface="Impact" pitchFamily="34" charset="0"/>
              <a:ea typeface="微软雅黑" pitchFamily="34" charset="-122"/>
            </a:endParaRPr>
          </a:p>
          <a:p>
            <a:pPr algn="ctr" defTabSz="1218804">
              <a:defRPr/>
            </a:pPr>
            <a:r>
              <a:rPr lang="zh-CN" altLang="en-US" sz="2400" b="1" kern="0" dirty="0" smtClean="0">
                <a:solidFill>
                  <a:srgbClr val="FFFFFF"/>
                </a:solidFill>
                <a:latin typeface="Impact" pitchFamily="34" charset="0"/>
                <a:ea typeface="微软雅黑" pitchFamily="34" charset="-122"/>
              </a:rPr>
              <a:t>创中心</a:t>
            </a:r>
            <a:endParaRPr lang="zh-CN" altLang="en-US" sz="2400" b="1" kern="0" dirty="0">
              <a:solidFill>
                <a:srgbClr val="FFFFFF"/>
              </a:solidFill>
              <a:latin typeface="Impact" pitchFamily="34" charset="0"/>
              <a:ea typeface="微软雅黑" pitchFamily="34" charset="-122"/>
            </a:endParaRPr>
          </a:p>
        </p:txBody>
      </p:sp>
      <p:grpSp>
        <p:nvGrpSpPr>
          <p:cNvPr id="17" name="组合 16"/>
          <p:cNvGrpSpPr/>
          <p:nvPr/>
        </p:nvGrpSpPr>
        <p:grpSpPr>
          <a:xfrm>
            <a:off x="0" y="342265"/>
            <a:ext cx="1319530" cy="717550"/>
            <a:chOff x="0" y="539"/>
            <a:chExt cx="2078" cy="1130"/>
          </a:xfrm>
        </p:grpSpPr>
        <p:grpSp>
          <p:nvGrpSpPr>
            <p:cNvPr id="18" name="组合 17"/>
            <p:cNvGrpSpPr/>
            <p:nvPr/>
          </p:nvGrpSpPr>
          <p:grpSpPr>
            <a:xfrm>
              <a:off x="0" y="568"/>
              <a:ext cx="2078" cy="1101"/>
              <a:chOff x="0" y="568"/>
              <a:chExt cx="6048" cy="1697"/>
            </a:xfrm>
          </p:grpSpPr>
          <p:sp>
            <p:nvSpPr>
              <p:cNvPr id="20" name="矩形 19"/>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21" name="矩形 20"/>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19" name="文本框 18"/>
            <p:cNvSpPr txBox="1"/>
            <p:nvPr/>
          </p:nvSpPr>
          <p:spPr>
            <a:xfrm>
              <a:off x="595" y="539"/>
              <a:ext cx="1244"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04</a:t>
              </a:r>
              <a:endParaRPr lang="en-US" altLang="zh-CN" sz="3200" dirty="0" smtClean="0">
                <a:solidFill>
                  <a:schemeClr val="bg1"/>
                </a:solidFill>
                <a:latin typeface="Impact" panose="020B0806030902050204" charset="0"/>
              </a:endParaRPr>
            </a:p>
          </p:txBody>
        </p:sp>
      </p:grpSp>
      <p:sp>
        <p:nvSpPr>
          <p:cNvPr id="22" name="TextBox 37"/>
          <p:cNvSpPr>
            <a:spLocks noChangeArrowheads="1"/>
          </p:cNvSpPr>
          <p:nvPr/>
        </p:nvSpPr>
        <p:spPr bwMode="auto">
          <a:xfrm>
            <a:off x="1430174" y="435758"/>
            <a:ext cx="34666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商业模式</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23" name="Oval 6"/>
          <p:cNvSpPr>
            <a:spLocks noChangeArrowheads="1"/>
          </p:cNvSpPr>
          <p:nvPr/>
        </p:nvSpPr>
        <p:spPr bwMode="gray">
          <a:xfrm>
            <a:off x="5296339" y="29170"/>
            <a:ext cx="1430829" cy="1431270"/>
          </a:xfrm>
          <a:prstGeom prst="ellipse">
            <a:avLst/>
          </a:prstGeom>
          <a:solidFill>
            <a:srgbClr val="EE7D00"/>
          </a:solidFill>
          <a:ln w="38100" algn="ctr">
            <a:solidFill>
              <a:srgbClr val="EBF5FF"/>
            </a:solidFill>
            <a:round/>
            <a:headEnd/>
            <a:tailEnd/>
          </a:ln>
          <a:effectLst>
            <a:outerShdw dist="45791" dir="3378596" algn="ctr" rotWithShape="0">
              <a:srgbClr val="1F497D">
                <a:alpha val="50000"/>
              </a:srgbClr>
            </a:outerShdw>
          </a:effectLst>
        </p:spPr>
        <p:txBody>
          <a:bodyPr wrap="square" anchor="ctr"/>
          <a:lstStyle/>
          <a:p>
            <a:pPr algn="ctr" defTabSz="1218804">
              <a:defRPr/>
            </a:pPr>
            <a:r>
              <a:rPr lang="zh-CN" altLang="en-US" sz="2000" kern="0" dirty="0" smtClean="0">
                <a:solidFill>
                  <a:srgbClr val="FFFFFF"/>
                </a:solidFill>
                <a:latin typeface="Impact" pitchFamily="34" charset="0"/>
                <a:ea typeface="微软雅黑" pitchFamily="34" charset="-122"/>
              </a:rPr>
              <a:t>教育</a:t>
            </a:r>
            <a:endParaRPr lang="en-US" altLang="zh-CN" sz="2000" kern="0" dirty="0" smtClean="0">
              <a:solidFill>
                <a:srgbClr val="FFFFFF"/>
              </a:solidFill>
              <a:latin typeface="Impact" pitchFamily="34" charset="0"/>
              <a:ea typeface="微软雅黑" pitchFamily="34" charset="-122"/>
            </a:endParaRPr>
          </a:p>
          <a:p>
            <a:pPr algn="ctr" defTabSz="1218804">
              <a:defRPr/>
            </a:pPr>
            <a:r>
              <a:rPr lang="zh-CN" altLang="en-US" sz="2000" kern="0" dirty="0" smtClean="0">
                <a:solidFill>
                  <a:srgbClr val="FFFFFF"/>
                </a:solidFill>
                <a:latin typeface="Impact" pitchFamily="34" charset="0"/>
                <a:ea typeface="微软雅黑" pitchFamily="34" charset="-122"/>
              </a:rPr>
              <a:t>幼儿园</a:t>
            </a:r>
            <a:endParaRPr lang="zh-CN" altLang="en-US" sz="2000" kern="0" dirty="0">
              <a:solidFill>
                <a:srgbClr val="FFFFFF"/>
              </a:solidFill>
              <a:latin typeface="Impact" pitchFamily="34" charset="0"/>
              <a:ea typeface="微软雅黑" pitchFamily="34" charset="-122"/>
            </a:endParaRPr>
          </a:p>
        </p:txBody>
      </p:sp>
      <p:sp>
        <p:nvSpPr>
          <p:cNvPr id="35" name="下箭头 34"/>
          <p:cNvSpPr/>
          <p:nvPr/>
        </p:nvSpPr>
        <p:spPr>
          <a:xfrm rot="10800000">
            <a:off x="5876200" y="1485716"/>
            <a:ext cx="346332" cy="11515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下箭头 35"/>
          <p:cNvSpPr/>
          <p:nvPr/>
        </p:nvSpPr>
        <p:spPr>
          <a:xfrm>
            <a:off x="5870203" y="4248145"/>
            <a:ext cx="346332" cy="11785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下箭头 36"/>
          <p:cNvSpPr/>
          <p:nvPr/>
        </p:nvSpPr>
        <p:spPr>
          <a:xfrm rot="16200000">
            <a:off x="7605969" y="2727624"/>
            <a:ext cx="346332" cy="16097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下箭头 37"/>
          <p:cNvSpPr/>
          <p:nvPr/>
        </p:nvSpPr>
        <p:spPr>
          <a:xfrm rot="5400000">
            <a:off x="4178050" y="2789082"/>
            <a:ext cx="346332" cy="15015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曲线连接符 40"/>
          <p:cNvCxnSpPr>
            <a:stCxn id="23" idx="6"/>
            <a:endCxn id="6" idx="0"/>
          </p:cNvCxnSpPr>
          <p:nvPr/>
        </p:nvCxnSpPr>
        <p:spPr>
          <a:xfrm>
            <a:off x="6727168" y="744805"/>
            <a:ext cx="2572266" cy="201318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曲线连接符 42"/>
          <p:cNvCxnSpPr>
            <a:stCxn id="6" idx="4"/>
            <a:endCxn id="7" idx="6"/>
          </p:cNvCxnSpPr>
          <p:nvPr/>
        </p:nvCxnSpPr>
        <p:spPr>
          <a:xfrm rot="5400000">
            <a:off x="7081791" y="3860326"/>
            <a:ext cx="1888711" cy="254657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曲线连接符 44"/>
          <p:cNvCxnSpPr>
            <a:stCxn id="7" idx="2"/>
            <a:endCxn id="5" idx="4"/>
          </p:cNvCxnSpPr>
          <p:nvPr/>
        </p:nvCxnSpPr>
        <p:spPr>
          <a:xfrm rot="10800000">
            <a:off x="2758930" y="4248144"/>
            <a:ext cx="2563099" cy="182982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a:stCxn id="5" idx="0"/>
            <a:endCxn id="23" idx="2"/>
          </p:cNvCxnSpPr>
          <p:nvPr/>
        </p:nvCxnSpPr>
        <p:spPr>
          <a:xfrm rot="5400000" flipH="1" flipV="1">
            <a:off x="2991600" y="512135"/>
            <a:ext cx="2072069" cy="253741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7204787" y="3040214"/>
            <a:ext cx="1650704" cy="369332"/>
          </a:xfrm>
          <a:prstGeom prst="rect">
            <a:avLst/>
          </a:prstGeom>
          <a:noFill/>
        </p:spPr>
        <p:txBody>
          <a:bodyPr wrap="square" rtlCol="0">
            <a:spAutoFit/>
          </a:bodyPr>
          <a:lstStyle/>
          <a:p>
            <a:r>
              <a:rPr lang="zh-CN" altLang="en-US" dirty="0" smtClean="0">
                <a:latin typeface="+mj-ea"/>
                <a:ea typeface="+mj-ea"/>
              </a:rPr>
              <a:t>娱乐体验</a:t>
            </a:r>
            <a:endParaRPr lang="zh-CN" altLang="en-US" dirty="0">
              <a:latin typeface="+mj-ea"/>
              <a:ea typeface="+mj-ea"/>
            </a:endParaRPr>
          </a:p>
        </p:txBody>
      </p:sp>
      <p:sp>
        <p:nvSpPr>
          <p:cNvPr id="57" name="文本框 56"/>
          <p:cNvSpPr txBox="1"/>
          <p:nvPr/>
        </p:nvSpPr>
        <p:spPr>
          <a:xfrm>
            <a:off x="3864857" y="3040214"/>
            <a:ext cx="1650704" cy="369332"/>
          </a:xfrm>
          <a:prstGeom prst="rect">
            <a:avLst/>
          </a:prstGeom>
          <a:noFill/>
        </p:spPr>
        <p:txBody>
          <a:bodyPr wrap="square" rtlCol="0">
            <a:spAutoFit/>
          </a:bodyPr>
          <a:lstStyle/>
          <a:p>
            <a:r>
              <a:rPr lang="zh-CN" altLang="en-US" dirty="0" smtClean="0">
                <a:latin typeface="+mj-ea"/>
                <a:ea typeface="+mj-ea"/>
              </a:rPr>
              <a:t>课程输出</a:t>
            </a:r>
            <a:endParaRPr lang="zh-CN" altLang="en-US" dirty="0">
              <a:latin typeface="+mj-ea"/>
              <a:ea typeface="+mj-ea"/>
            </a:endParaRPr>
          </a:p>
        </p:txBody>
      </p:sp>
      <p:sp>
        <p:nvSpPr>
          <p:cNvPr id="58" name="文本框 57"/>
          <p:cNvSpPr txBox="1"/>
          <p:nvPr/>
        </p:nvSpPr>
        <p:spPr>
          <a:xfrm>
            <a:off x="6159383" y="1522116"/>
            <a:ext cx="421439" cy="1200329"/>
          </a:xfrm>
          <a:prstGeom prst="rect">
            <a:avLst/>
          </a:prstGeom>
          <a:noFill/>
        </p:spPr>
        <p:txBody>
          <a:bodyPr wrap="square" rtlCol="0">
            <a:spAutoFit/>
          </a:bodyPr>
          <a:lstStyle/>
          <a:p>
            <a:r>
              <a:rPr lang="zh-CN" altLang="en-US" dirty="0" smtClean="0">
                <a:latin typeface="+mj-ea"/>
                <a:ea typeface="+mj-ea"/>
              </a:rPr>
              <a:t>功能教室</a:t>
            </a:r>
            <a:endParaRPr lang="zh-CN" altLang="en-US" dirty="0">
              <a:latin typeface="+mj-ea"/>
              <a:ea typeface="+mj-ea"/>
            </a:endParaRPr>
          </a:p>
        </p:txBody>
      </p:sp>
      <p:sp>
        <p:nvSpPr>
          <p:cNvPr id="59" name="文本框 58"/>
          <p:cNvSpPr txBox="1"/>
          <p:nvPr/>
        </p:nvSpPr>
        <p:spPr>
          <a:xfrm>
            <a:off x="5552069" y="4213903"/>
            <a:ext cx="421439" cy="1200329"/>
          </a:xfrm>
          <a:prstGeom prst="rect">
            <a:avLst/>
          </a:prstGeom>
          <a:noFill/>
        </p:spPr>
        <p:txBody>
          <a:bodyPr wrap="square" rtlCol="0">
            <a:spAutoFit/>
          </a:bodyPr>
          <a:lstStyle/>
          <a:p>
            <a:r>
              <a:rPr lang="zh-CN" altLang="en-US" dirty="0" smtClean="0">
                <a:latin typeface="+mj-ea"/>
                <a:ea typeface="+mj-ea"/>
              </a:rPr>
              <a:t>创客教育</a:t>
            </a:r>
            <a:endParaRPr lang="zh-CN" altLang="en-US" dirty="0">
              <a:latin typeface="+mj-ea"/>
              <a:ea typeface="+mj-ea"/>
            </a:endParaRPr>
          </a:p>
        </p:txBody>
      </p:sp>
      <p:sp>
        <p:nvSpPr>
          <p:cNvPr id="60" name="矩形 59"/>
          <p:cNvSpPr/>
          <p:nvPr/>
        </p:nvSpPr>
        <p:spPr>
          <a:xfrm>
            <a:off x="8069010" y="5535391"/>
            <a:ext cx="4118830" cy="1323439"/>
          </a:xfrm>
          <a:prstGeom prst="rect">
            <a:avLst/>
          </a:prstGeom>
        </p:spPr>
        <p:txBody>
          <a:bodyPr wrap="square">
            <a:spAutoFit/>
          </a:bodyPr>
          <a:lstStyle/>
          <a:p>
            <a:pPr algn="r"/>
            <a:r>
              <a:rPr lang="en-US" altLang="zh-CN" sz="1600" b="1" kern="100" dirty="0" smtClean="0">
                <a:solidFill>
                  <a:srgbClr val="C00000"/>
                </a:solidFill>
                <a:effectLst>
                  <a:outerShdw blurRad="38100" dist="38100" dir="2700000" algn="tl">
                    <a:srgbClr val="000000">
                      <a:alpha val="43137"/>
                    </a:srgbClr>
                  </a:outerShdw>
                </a:effectLst>
                <a:latin typeface="+mj-ea"/>
                <a:cs typeface="Times New Roman" panose="02020603050405020304" pitchFamily="18" charset="0"/>
              </a:rPr>
              <a:t>C</a:t>
            </a:r>
            <a:r>
              <a:rPr lang="zh-CN" altLang="en-US" sz="1600" b="1" kern="100" dirty="0" smtClean="0">
                <a:solidFill>
                  <a:srgbClr val="C00000"/>
                </a:solidFill>
                <a:effectLst>
                  <a:outerShdw blurRad="38100" dist="38100" dir="2700000" algn="tl">
                    <a:srgbClr val="000000">
                      <a:alpha val="43137"/>
                    </a:srgbClr>
                  </a:outerShdw>
                </a:effectLst>
                <a:latin typeface="+mj-ea"/>
                <a:cs typeface="Times New Roman" panose="02020603050405020304" pitchFamily="18" charset="0"/>
              </a:rPr>
              <a:t>端客户：</a:t>
            </a:r>
            <a:endParaRPr lang="en-US" altLang="zh-CN" sz="1600" b="1" kern="100" dirty="0" smtClean="0">
              <a:solidFill>
                <a:srgbClr val="C00000"/>
              </a:solidFill>
              <a:effectLst>
                <a:outerShdw blurRad="38100" dist="38100" dir="2700000" algn="tl">
                  <a:srgbClr val="000000">
                    <a:alpha val="43137"/>
                  </a:srgbClr>
                </a:outerShdw>
              </a:effectLst>
              <a:latin typeface="+mj-ea"/>
              <a:cs typeface="Times New Roman" panose="02020603050405020304" pitchFamily="18" charset="0"/>
            </a:endParaRPr>
          </a:p>
          <a:p>
            <a:r>
              <a:rPr lang="zh-CN" altLang="en-US" sz="1600" kern="100" dirty="0" smtClean="0">
                <a:solidFill>
                  <a:srgbClr val="4D4D4D"/>
                </a:solidFill>
                <a:effectLst>
                  <a:outerShdw blurRad="38100" dist="38100" dir="2700000" algn="tl">
                    <a:srgbClr val="000000">
                      <a:alpha val="43137"/>
                    </a:srgbClr>
                  </a:outerShdw>
                </a:effectLst>
                <a:latin typeface="+mj-ea"/>
                <a:cs typeface="Times New Roman" panose="02020603050405020304" pitchFamily="18" charset="0"/>
              </a:rPr>
              <a:t>面对家长和孩子，儿童文创中心提供了一个“寓教于乐”的休闲娱乐环境，即满足了孩子的娱乐需求，又满足了家长希望孩子“边学边玩”的核心诉求。</a:t>
            </a:r>
            <a:endParaRPr lang="en-US" altLang="zh-CN" sz="1600" kern="100" dirty="0">
              <a:solidFill>
                <a:srgbClr val="4D4D4D"/>
              </a:solidFill>
              <a:effectLst>
                <a:outerShdw blurRad="38100" dist="38100" dir="2700000" algn="tl">
                  <a:srgbClr val="000000">
                    <a:alpha val="43137"/>
                  </a:srgbClr>
                </a:outerShdw>
              </a:effectLst>
              <a:latin typeface="+mj-ea"/>
              <a:cs typeface="Times New Roman" panose="02020603050405020304" pitchFamily="18" charset="0"/>
            </a:endParaRPr>
          </a:p>
        </p:txBody>
      </p:sp>
      <p:sp>
        <p:nvSpPr>
          <p:cNvPr id="61" name="矩形 60"/>
          <p:cNvSpPr/>
          <p:nvPr/>
        </p:nvSpPr>
        <p:spPr>
          <a:xfrm>
            <a:off x="28576" y="5749708"/>
            <a:ext cx="4118830" cy="1077218"/>
          </a:xfrm>
          <a:prstGeom prst="rect">
            <a:avLst/>
          </a:prstGeom>
        </p:spPr>
        <p:txBody>
          <a:bodyPr wrap="square">
            <a:spAutoFit/>
          </a:bodyPr>
          <a:lstStyle/>
          <a:p>
            <a:r>
              <a:rPr lang="en-US" altLang="zh-CN" sz="1600" b="1" kern="100" dirty="0">
                <a:solidFill>
                  <a:srgbClr val="C00000"/>
                </a:solidFill>
                <a:effectLst>
                  <a:outerShdw blurRad="38100" dist="38100" dir="2700000" algn="tl">
                    <a:srgbClr val="000000">
                      <a:alpha val="43137"/>
                    </a:srgbClr>
                  </a:outerShdw>
                </a:effectLst>
                <a:latin typeface="+mj-ea"/>
                <a:cs typeface="Times New Roman" panose="02020603050405020304" pitchFamily="18" charset="0"/>
              </a:rPr>
              <a:t>B</a:t>
            </a:r>
            <a:r>
              <a:rPr lang="zh-CN" altLang="en-US" sz="1600" b="1" kern="100" dirty="0" smtClean="0">
                <a:solidFill>
                  <a:srgbClr val="C00000"/>
                </a:solidFill>
                <a:effectLst>
                  <a:outerShdw blurRad="38100" dist="38100" dir="2700000" algn="tl">
                    <a:srgbClr val="000000">
                      <a:alpha val="43137"/>
                    </a:srgbClr>
                  </a:outerShdw>
                </a:effectLst>
                <a:latin typeface="+mj-ea"/>
                <a:cs typeface="Times New Roman" panose="02020603050405020304" pitchFamily="18" charset="0"/>
              </a:rPr>
              <a:t>端客户：</a:t>
            </a:r>
            <a:endParaRPr lang="en-US" altLang="zh-CN" sz="1600" b="1" kern="100" dirty="0" smtClean="0">
              <a:solidFill>
                <a:srgbClr val="C00000"/>
              </a:solidFill>
              <a:effectLst>
                <a:outerShdw blurRad="38100" dist="38100" dir="2700000" algn="tl">
                  <a:srgbClr val="000000">
                    <a:alpha val="43137"/>
                  </a:srgbClr>
                </a:outerShdw>
              </a:effectLst>
              <a:latin typeface="+mj-ea"/>
              <a:cs typeface="Times New Roman" panose="02020603050405020304" pitchFamily="18" charset="0"/>
            </a:endParaRPr>
          </a:p>
          <a:p>
            <a:r>
              <a:rPr lang="zh-CN" altLang="en-US" sz="1600" kern="100" dirty="0" smtClean="0">
                <a:solidFill>
                  <a:srgbClr val="4D4D4D"/>
                </a:solidFill>
                <a:effectLst>
                  <a:outerShdw blurRad="38100" dist="38100" dir="2700000" algn="tl">
                    <a:srgbClr val="000000">
                      <a:alpha val="43137"/>
                    </a:srgbClr>
                  </a:outerShdw>
                </a:effectLst>
                <a:latin typeface="+mj-ea"/>
                <a:cs typeface="Times New Roman" panose="02020603050405020304" pitchFamily="18" charset="0"/>
              </a:rPr>
              <a:t>针对不同的幼儿机构，儿童文创中心提供了一个整合平台，其中拥有如功能教室、课程输出等核心内容，支持不同形式的商业模式</a:t>
            </a:r>
            <a:r>
              <a:rPr lang="zh-CN" altLang="en-US" sz="1600" kern="100" dirty="0" smtClean="0">
                <a:effectLst>
                  <a:outerShdw blurRad="38100" dist="38100" dir="2700000" algn="tl">
                    <a:srgbClr val="000000">
                      <a:alpha val="43137"/>
                    </a:srgbClr>
                  </a:outerShdw>
                </a:effectLst>
                <a:latin typeface="+mj-ea"/>
                <a:cs typeface="Times New Roman" panose="02020603050405020304" pitchFamily="18" charset="0"/>
              </a:rPr>
              <a:t>。</a:t>
            </a:r>
            <a:endParaRPr lang="en-US" altLang="zh-CN" sz="1600" kern="100" dirty="0">
              <a:effectLst>
                <a:outerShdw blurRad="38100" dist="38100" dir="2700000" algn="tl">
                  <a:srgbClr val="000000">
                    <a:alpha val="43137"/>
                  </a:srgbClr>
                </a:outerShdw>
              </a:effectLst>
              <a:latin typeface="+mj-ea"/>
              <a:cs typeface="Times New Roman" panose="02020603050405020304" pitchFamily="18" charset="0"/>
            </a:endParaRPr>
          </a:p>
        </p:txBody>
      </p:sp>
      <p:sp>
        <p:nvSpPr>
          <p:cNvPr id="62" name="TextBox 84"/>
          <p:cNvSpPr txBox="1">
            <a:spLocks noChangeArrowheads="1"/>
          </p:cNvSpPr>
          <p:nvPr/>
        </p:nvSpPr>
        <p:spPr bwMode="auto">
          <a:xfrm>
            <a:off x="9117893" y="64400"/>
            <a:ext cx="3069947" cy="16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9" tIns="45685" rIns="91369" bIns="456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30000"/>
              </a:lnSpc>
            </a:pPr>
            <a:r>
              <a:rPr lang="zh-CN" altLang="en-US" sz="1600" kern="100" dirty="0">
                <a:solidFill>
                  <a:srgbClr val="4D4D4D"/>
                </a:solidFill>
                <a:effectLst>
                  <a:outerShdw blurRad="38100" dist="38100" dir="2700000" algn="tl">
                    <a:srgbClr val="000000">
                      <a:alpha val="43137"/>
                    </a:srgbClr>
                  </a:outerShdw>
                </a:effectLst>
                <a:latin typeface="+mj-ea"/>
                <a:ea typeface="+mn-ea"/>
                <a:cs typeface="Times New Roman" panose="02020603050405020304" pitchFamily="18" charset="0"/>
              </a:rPr>
              <a:t>商业端培训师可通过“儿童文创中心”在工作日到园所及院校中上特色课程。</a:t>
            </a:r>
            <a:endParaRPr lang="en-US" altLang="zh-CN" sz="1600" kern="100" dirty="0">
              <a:solidFill>
                <a:srgbClr val="4D4D4D"/>
              </a:solidFill>
              <a:effectLst>
                <a:outerShdw blurRad="38100" dist="38100" dir="2700000" algn="tl">
                  <a:srgbClr val="000000">
                    <a:alpha val="43137"/>
                  </a:srgbClr>
                </a:outerShdw>
              </a:effectLst>
              <a:latin typeface="+mj-ea"/>
              <a:ea typeface="+mn-ea"/>
              <a:cs typeface="Times New Roman" panose="02020603050405020304" pitchFamily="18" charset="0"/>
            </a:endParaRPr>
          </a:p>
          <a:p>
            <a:pPr eaLnBrk="1" hangingPunct="1">
              <a:lnSpc>
                <a:spcPct val="130000"/>
              </a:lnSpc>
            </a:pPr>
            <a:r>
              <a:rPr lang="zh-CN" altLang="en-US" sz="1600" kern="100" dirty="0">
                <a:solidFill>
                  <a:srgbClr val="4D4D4D"/>
                </a:solidFill>
                <a:effectLst>
                  <a:outerShdw blurRad="38100" dist="38100" dir="2700000" algn="tl">
                    <a:srgbClr val="000000">
                      <a:alpha val="43137"/>
                    </a:srgbClr>
                  </a:outerShdw>
                </a:effectLst>
                <a:latin typeface="+mj-ea"/>
                <a:ea typeface="+mn-ea"/>
                <a:cs typeface="Times New Roman" panose="02020603050405020304" pitchFamily="18" charset="0"/>
              </a:rPr>
              <a:t>即合理分配了闲置资源，又满足了教育端的素质教育需求。</a:t>
            </a:r>
          </a:p>
        </p:txBody>
      </p:sp>
    </p:spTree>
    <p:extLst>
      <p:ext uri="{BB962C8B-B14F-4D97-AF65-F5344CB8AC3E}">
        <p14:creationId xmlns:p14="http://schemas.microsoft.com/office/powerpoint/2010/main" val="239318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0" presetClass="path" presetSubtype="0" fill="hold" grpId="1" nodeType="afterEffect">
                                  <p:stCondLst>
                                    <p:cond delay="500"/>
                                  </p:stCondLst>
                                  <p:childTnLst>
                                    <p:animMotion origin="layout" path="M -0.00834 -0.26852 C 0.00573 -0.26482 0.05017 -0.27099 0.07569 -0.24691 C 0.10121 -0.22284 0.13038 -0.17932 0.14444 -0.12469 C 0.1585 -0.07006 0.16788 0.01574 0.15972 0.08148 C 0.15156 0.14722 0.12257 0.22932 0.09514 0.27037 C 0.06771 0.31142 0.03246 0.3321 -0.00486 0.32839 C -0.04219 0.32469 -0.09948 0.28765 -0.12917 0.24815 C -0.15886 0.20864 -0.17379 0.13889 -0.18334 0.09074 C -0.19288 0.04259 -0.19045 -0.00216 -0.18681 -0.04074 C -0.18316 -0.07932 -0.17587 -0.11019 -0.16146 -0.14074 C -0.14705 -0.1713 -0.12222 -0.21019 -0.1 -0.22346 C -0.07778 -0.23673 -0.04653 -0.23704 -0.02847 -0.22099 C -0.01042 -0.20494 0.00295 -0.16543 0.00868 -0.12716 C 0.01441 -0.08889 0.00625 -0.02006 0.00555 0.00802 " pathEditMode="relative" rAng="0" ptsTypes="aaaaaaaaaaaaaa">
                                      <p:cBhvr>
                                        <p:cTn id="12" dur="2000" fill="hold"/>
                                        <p:tgtEl>
                                          <p:spTgt spid="15"/>
                                        </p:tgtEl>
                                        <p:attrNameLst>
                                          <p:attrName>ppt_x</p:attrName>
                                          <p:attrName>ppt_y</p:attrName>
                                        </p:attrNameLst>
                                      </p:cBhvr>
                                      <p:rCtr x="-417" y="29907"/>
                                    </p:animMotion>
                                  </p:childTnLst>
                                </p:cTn>
                              </p:par>
                              <p:par>
                                <p:cTn id="13" presetID="10" presetClass="entr" presetSubtype="0" fill="hold" grpId="0" nodeType="withEffect">
                                  <p:stCondLst>
                                    <p:cond delay="7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childTnLst>
                                </p:cTn>
                              </p:par>
                              <p:par>
                                <p:cTn id="19" presetID="10" presetClass="entr" presetSubtype="0" fill="hold" grpId="0" nodeType="withEffect">
                                  <p:stCondLst>
                                    <p:cond delay="1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childTnLst>
                                </p:cTn>
                              </p:par>
                              <p:par>
                                <p:cTn id="22" presetID="10" presetClass="entr" presetSubtype="0" fill="hold" grpId="0" nodeType="withEffect">
                                  <p:stCondLst>
                                    <p:cond delay="15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750"/>
                                        <p:tgtEl>
                                          <p:spTgt spid="10"/>
                                        </p:tgtEl>
                                      </p:cBhvr>
                                    </p:animEffect>
                                  </p:childTnLst>
                                </p:cTn>
                              </p:par>
                              <p:par>
                                <p:cTn id="25" presetID="10" presetClass="entr" presetSubtype="0" fill="hold" grpId="0" nodeType="withEffect">
                                  <p:stCondLst>
                                    <p:cond delay="1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75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62">
                                            <p:txEl>
                                              <p:pRg st="0" end="0"/>
                                            </p:txEl>
                                          </p:spTgt>
                                        </p:tgtEl>
                                        <p:attrNameLst>
                                          <p:attrName>style.visibility</p:attrName>
                                        </p:attrNameLst>
                                      </p:cBhvr>
                                      <p:to>
                                        <p:strVal val="visible"/>
                                      </p:to>
                                    </p:set>
                                    <p:animEffect transition="in" filter="wipe(up)">
                                      <p:cBhvr>
                                        <p:cTn id="40" dur="500"/>
                                        <p:tgtEl>
                                          <p:spTgt spid="62">
                                            <p:txEl>
                                              <p:pRg st="0" end="0"/>
                                            </p:txEl>
                                          </p:spTgt>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62">
                                            <p:txEl>
                                              <p:pRg st="1" end="1"/>
                                            </p:txEl>
                                          </p:spTgt>
                                        </p:tgtEl>
                                        <p:attrNameLst>
                                          <p:attrName>style.visibility</p:attrName>
                                        </p:attrNameLst>
                                      </p:cBhvr>
                                      <p:to>
                                        <p:strVal val="visible"/>
                                      </p:to>
                                    </p:set>
                                    <p:animEffect transition="in" filter="wipe(up)">
                                      <p:cBhvr>
                                        <p:cTn id="44" dur="500"/>
                                        <p:tgtEl>
                                          <p:spTgt spid="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5" grpId="0" animBg="1"/>
      <p:bldP spid="15" grpId="1"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Placeholder 8"/>
          <p:cNvSpPr txBox="1"/>
          <p:nvPr/>
        </p:nvSpPr>
        <p:spPr>
          <a:xfrm>
            <a:off x="405191" y="1989285"/>
            <a:ext cx="3099321" cy="4511580"/>
          </a:xfrm>
          <a:prstGeom prst="rect">
            <a:avLst/>
          </a:prstGeom>
        </p:spPr>
        <p:txBody>
          <a:bodyPr vert="horz" lIns="91376" tIns="45687" rIns="91376" bIns="45687"/>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a:ea typeface="+mn-ea"/>
                <a:cs typeface="Roboto condensed"/>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algn="just">
              <a:lnSpc>
                <a:spcPct val="130000"/>
              </a:lnSpc>
            </a:pPr>
            <a:r>
              <a:rPr lang="zh-CN" altLang="en-US" sz="1599" dirty="0" smtClean="0">
                <a:solidFill>
                  <a:srgbClr val="414455"/>
                </a:solidFill>
                <a:latin typeface="微软雅黑" panose="020B0503020204020204" charset="-122"/>
                <a:ea typeface="微软雅黑" panose="020B0503020204020204" charset="-122"/>
              </a:rPr>
              <a:t>　　◇在百艺工坊的儿童文创生态中，无论是商业端还是教育端，都可根据自身特性逐步完成儿童文创中心的建立。</a:t>
            </a:r>
            <a:endParaRPr lang="en-US" altLang="zh-CN" sz="1599" dirty="0" smtClean="0">
              <a:solidFill>
                <a:srgbClr val="414455"/>
              </a:solidFill>
              <a:latin typeface="微软雅黑" panose="020B0503020204020204" charset="-122"/>
              <a:ea typeface="微软雅黑" panose="020B0503020204020204" charset="-122"/>
            </a:endParaRPr>
          </a:p>
          <a:p>
            <a:pPr algn="just">
              <a:lnSpc>
                <a:spcPct val="130000"/>
              </a:lnSpc>
            </a:pPr>
            <a:r>
              <a:rPr lang="zh-CN" altLang="en-US" sz="1599" dirty="0" smtClean="0">
                <a:solidFill>
                  <a:srgbClr val="414455"/>
                </a:solidFill>
                <a:latin typeface="微软雅黑" panose="020B0503020204020204" charset="-122"/>
                <a:ea typeface="微软雅黑" panose="020B0503020204020204" charset="-122"/>
              </a:rPr>
              <a:t>　</a:t>
            </a:r>
            <a:r>
              <a:rPr lang="zh-CN" altLang="en-US" sz="1599" dirty="0">
                <a:solidFill>
                  <a:srgbClr val="414455"/>
                </a:solidFill>
                <a:latin typeface="微软雅黑" panose="020B0503020204020204" charset="-122"/>
                <a:ea typeface="微软雅黑" panose="020B0503020204020204" charset="-122"/>
              </a:rPr>
              <a:t>　</a:t>
            </a:r>
            <a:r>
              <a:rPr lang="zh-CN" altLang="en-US" sz="1599" dirty="0" smtClean="0">
                <a:solidFill>
                  <a:srgbClr val="414455"/>
                </a:solidFill>
                <a:latin typeface="微软雅黑" panose="020B0503020204020204" charset="-122"/>
                <a:ea typeface="微软雅黑" panose="020B0503020204020204" charset="-122"/>
              </a:rPr>
              <a:t>◇</a:t>
            </a:r>
            <a:r>
              <a:rPr lang="zh-CN" altLang="en-US" sz="1599" dirty="0">
                <a:solidFill>
                  <a:srgbClr val="414455"/>
                </a:solidFill>
                <a:latin typeface="微软雅黑" panose="020B0503020204020204" charset="-122"/>
                <a:ea typeface="微软雅黑" panose="020B0503020204020204" charset="-122"/>
              </a:rPr>
              <a:t>商业</a:t>
            </a:r>
            <a:r>
              <a:rPr lang="zh-CN" altLang="en-US" sz="1599" dirty="0" smtClean="0">
                <a:solidFill>
                  <a:srgbClr val="414455"/>
                </a:solidFill>
                <a:latin typeface="微软雅黑" panose="020B0503020204020204" charset="-122"/>
                <a:ea typeface="微软雅黑" panose="020B0503020204020204" charset="-122"/>
              </a:rPr>
              <a:t>端可从娱乐体验和课程培训方面开展，与周边教育体系互联互通，最终发展成为创客文化中心。</a:t>
            </a:r>
            <a:endParaRPr lang="en-US" altLang="zh-CN" sz="1599" dirty="0" smtClean="0">
              <a:solidFill>
                <a:srgbClr val="414455"/>
              </a:solidFill>
              <a:latin typeface="微软雅黑" panose="020B0503020204020204" charset="-122"/>
              <a:ea typeface="微软雅黑" panose="020B0503020204020204" charset="-122"/>
            </a:endParaRPr>
          </a:p>
          <a:p>
            <a:pPr algn="just">
              <a:lnSpc>
                <a:spcPct val="130000"/>
              </a:lnSpc>
            </a:pPr>
            <a:r>
              <a:rPr lang="zh-CN" altLang="en-US" sz="1599" dirty="0" smtClean="0">
                <a:solidFill>
                  <a:srgbClr val="414455"/>
                </a:solidFill>
                <a:latin typeface="微软雅黑" panose="020B0503020204020204" charset="-122"/>
                <a:ea typeface="微软雅黑" panose="020B0503020204020204" charset="-122"/>
              </a:rPr>
              <a:t>　</a:t>
            </a:r>
            <a:r>
              <a:rPr lang="zh-CN" altLang="en-US" sz="1599" dirty="0">
                <a:solidFill>
                  <a:srgbClr val="414455"/>
                </a:solidFill>
                <a:latin typeface="微软雅黑" panose="020B0503020204020204" charset="-122"/>
                <a:ea typeface="微软雅黑" panose="020B0503020204020204" charset="-122"/>
              </a:rPr>
              <a:t>　</a:t>
            </a:r>
            <a:r>
              <a:rPr lang="zh-CN" altLang="en-US" sz="1599" dirty="0" smtClean="0">
                <a:solidFill>
                  <a:srgbClr val="414455"/>
                </a:solidFill>
                <a:latin typeface="微软雅黑" panose="020B0503020204020204" charset="-122"/>
                <a:ea typeface="微软雅黑" panose="020B0503020204020204" charset="-122"/>
              </a:rPr>
              <a:t>◇</a:t>
            </a:r>
            <a:r>
              <a:rPr lang="zh-CN" altLang="en-US" sz="1599" dirty="0">
                <a:solidFill>
                  <a:srgbClr val="414455"/>
                </a:solidFill>
                <a:latin typeface="微软雅黑" panose="020B0503020204020204" charset="-122"/>
                <a:ea typeface="微软雅黑" panose="020B0503020204020204" charset="-122"/>
              </a:rPr>
              <a:t>教育</a:t>
            </a:r>
            <a:r>
              <a:rPr lang="zh-CN" altLang="en-US" sz="1599" dirty="0" smtClean="0">
                <a:solidFill>
                  <a:srgbClr val="414455"/>
                </a:solidFill>
                <a:latin typeface="微软雅黑" panose="020B0503020204020204" charset="-122"/>
                <a:ea typeface="微软雅黑" panose="020B0503020204020204" charset="-122"/>
              </a:rPr>
              <a:t>端即可通过功能教室</a:t>
            </a:r>
            <a:r>
              <a:rPr lang="zh-CN" altLang="en-US" sz="1599" dirty="0">
                <a:solidFill>
                  <a:srgbClr val="414455"/>
                </a:solidFill>
                <a:latin typeface="微软雅黑" panose="020B0503020204020204" charset="-122"/>
                <a:ea typeface="微软雅黑" panose="020B0503020204020204" charset="-122"/>
              </a:rPr>
              <a:t>的引入达到支撑</a:t>
            </a:r>
            <a:r>
              <a:rPr lang="zh-CN" altLang="en-US" sz="1599" dirty="0" smtClean="0">
                <a:solidFill>
                  <a:srgbClr val="414455"/>
                </a:solidFill>
                <a:latin typeface="微软雅黑" panose="020B0503020204020204" charset="-122"/>
                <a:ea typeface="微软雅黑" panose="020B0503020204020204" charset="-122"/>
              </a:rPr>
              <a:t>办学、</a:t>
            </a:r>
            <a:r>
              <a:rPr lang="zh-CN" altLang="en-US" sz="1599" dirty="0">
                <a:solidFill>
                  <a:srgbClr val="414455"/>
                </a:solidFill>
                <a:latin typeface="微软雅黑" panose="020B0503020204020204" charset="-122"/>
                <a:ea typeface="微软雅黑" panose="020B0503020204020204" charset="-122"/>
              </a:rPr>
              <a:t>增加生源的核心诉</a:t>
            </a:r>
            <a:r>
              <a:rPr lang="zh-CN" altLang="en-US" sz="1599" dirty="0" smtClean="0">
                <a:solidFill>
                  <a:srgbClr val="414455"/>
                </a:solidFill>
                <a:latin typeface="微软雅黑" panose="020B0503020204020204" charset="-122"/>
                <a:ea typeface="微软雅黑" panose="020B0503020204020204" charset="-122"/>
              </a:rPr>
              <a:t>求，又能通过师资课程的</a:t>
            </a:r>
            <a:r>
              <a:rPr lang="zh-CN" altLang="en-US" sz="1599" dirty="0">
                <a:solidFill>
                  <a:srgbClr val="414455"/>
                </a:solidFill>
                <a:latin typeface="微软雅黑" panose="020B0503020204020204" charset="-122"/>
                <a:ea typeface="微软雅黑" panose="020B0503020204020204" charset="-122"/>
              </a:rPr>
              <a:t>输出</a:t>
            </a:r>
            <a:r>
              <a:rPr lang="zh-CN" altLang="en-US" sz="1599" dirty="0" smtClean="0">
                <a:solidFill>
                  <a:srgbClr val="414455"/>
                </a:solidFill>
                <a:latin typeface="微软雅黑" panose="020B0503020204020204" charset="-122"/>
                <a:ea typeface="微软雅黑" panose="020B0503020204020204" charset="-122"/>
              </a:rPr>
              <a:t>，响应国家创客教育的号召，并产生经济效益。</a:t>
            </a:r>
            <a:endParaRPr lang="en-US" altLang="zh-CN" sz="1599" dirty="0">
              <a:solidFill>
                <a:srgbClr val="414455"/>
              </a:solidFill>
              <a:latin typeface="微软雅黑" panose="020B0503020204020204" charset="-122"/>
              <a:ea typeface="微软雅黑" panose="020B0503020204020204" charset="-122"/>
            </a:endParaRPr>
          </a:p>
        </p:txBody>
      </p:sp>
      <p:cxnSp>
        <p:nvCxnSpPr>
          <p:cNvPr id="50" name="Straight Connector 59"/>
          <p:cNvCxnSpPr/>
          <p:nvPr/>
        </p:nvCxnSpPr>
        <p:spPr>
          <a:xfrm flipH="1" flipV="1">
            <a:off x="3984417" y="1471969"/>
            <a:ext cx="1796" cy="4843106"/>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17" name="圆角矩形 16"/>
          <p:cNvSpPr/>
          <p:nvPr/>
        </p:nvSpPr>
        <p:spPr>
          <a:xfrm>
            <a:off x="518173" y="1339860"/>
            <a:ext cx="2110935"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19" name="标题 4"/>
          <p:cNvSpPr txBox="1"/>
          <p:nvPr/>
        </p:nvSpPr>
        <p:spPr>
          <a:xfrm>
            <a:off x="590477" y="1343778"/>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smtClean="0">
                <a:solidFill>
                  <a:prstClr val="white"/>
                </a:solidFill>
                <a:latin typeface="微软雅黑" panose="020B0503020204020204" charset="-122"/>
                <a:ea typeface="微软雅黑" panose="020B0503020204020204" charset="-122"/>
              </a:rPr>
              <a:t>   商业路径</a:t>
            </a:r>
            <a:endParaRPr lang="en-US" altLang="zh-CN" sz="1200" b="1" dirty="0">
              <a:solidFill>
                <a:prstClr val="white"/>
              </a:solidFill>
              <a:latin typeface="微软雅黑" panose="020B0503020204020204" charset="-122"/>
              <a:ea typeface="微软雅黑" panose="020B0503020204020204" charset="-122"/>
            </a:endParaRPr>
          </a:p>
        </p:txBody>
      </p:sp>
      <p:sp>
        <p:nvSpPr>
          <p:cNvPr id="20" name="TextBox 69"/>
          <p:cNvSpPr txBox="1"/>
          <p:nvPr/>
        </p:nvSpPr>
        <p:spPr>
          <a:xfrm>
            <a:off x="5670547" y="5706590"/>
            <a:ext cx="5112744" cy="307648"/>
          </a:xfrm>
          <a:prstGeom prst="rect">
            <a:avLst/>
          </a:prstGeom>
          <a:noFill/>
        </p:spPr>
        <p:txBody>
          <a:bodyPr wrap="square" lIns="0" tIns="0" rIns="0" bIns="0" rtlCol="0">
            <a:spAutoFit/>
          </a:bodyPr>
          <a:lstStyle/>
          <a:p>
            <a:pPr defTabSz="913256"/>
            <a:r>
              <a:rPr lang="zh-CN" altLang="en-US" sz="1999" b="1" dirty="0" smtClean="0">
                <a:solidFill>
                  <a:prstClr val="black">
                    <a:lumMod val="75000"/>
                    <a:lumOff val="25000"/>
                  </a:prstClr>
                </a:solidFill>
                <a:latin typeface="Impact MT Std" pitchFamily="34" charset="0"/>
                <a:ea typeface="微软雅黑" panose="020B0503020204020204" charset="-122"/>
              </a:rPr>
              <a:t>教育</a:t>
            </a:r>
            <a:r>
              <a:rPr lang="zh-CN" altLang="en-US" sz="1999" b="1" dirty="0">
                <a:solidFill>
                  <a:prstClr val="black">
                    <a:lumMod val="75000"/>
                    <a:lumOff val="25000"/>
                  </a:prstClr>
                </a:solidFill>
                <a:latin typeface="Impact MT Std" pitchFamily="34" charset="0"/>
                <a:ea typeface="微软雅黑" panose="020B0503020204020204" charset="-122"/>
              </a:rPr>
              <a:t>与</a:t>
            </a:r>
            <a:r>
              <a:rPr lang="zh-CN" altLang="en-US" sz="1999" b="1" dirty="0" smtClean="0">
                <a:solidFill>
                  <a:prstClr val="black">
                    <a:lumMod val="75000"/>
                    <a:lumOff val="25000"/>
                  </a:prstClr>
                </a:solidFill>
                <a:latin typeface="Impact MT Std" pitchFamily="34" charset="0"/>
                <a:ea typeface="微软雅黑" panose="020B0503020204020204" charset="-122"/>
              </a:rPr>
              <a:t>商业的互联互通</a:t>
            </a:r>
            <a:r>
              <a:rPr lang="en-US" altLang="zh-CN" sz="1999" b="1" dirty="0" smtClean="0">
                <a:solidFill>
                  <a:prstClr val="black">
                    <a:lumMod val="75000"/>
                    <a:lumOff val="25000"/>
                  </a:prstClr>
                </a:solidFill>
                <a:latin typeface="Impact MT Std" pitchFamily="34" charset="0"/>
                <a:ea typeface="微软雅黑" panose="020B0503020204020204" charset="-122"/>
              </a:rPr>
              <a:t>=</a:t>
            </a:r>
            <a:r>
              <a:rPr lang="zh-CN" altLang="en-US" sz="1999" b="1" dirty="0" smtClean="0">
                <a:solidFill>
                  <a:prstClr val="black">
                    <a:lumMod val="75000"/>
                    <a:lumOff val="25000"/>
                  </a:prstClr>
                </a:solidFill>
                <a:latin typeface="Impact MT Std" pitchFamily="34" charset="0"/>
                <a:ea typeface="微软雅黑" panose="020B0503020204020204" charset="-122"/>
              </a:rPr>
              <a:t>儿童文创新生态</a:t>
            </a:r>
            <a:endParaRPr lang="zh-CN" altLang="en-US" sz="1999" b="1" dirty="0">
              <a:solidFill>
                <a:prstClr val="black">
                  <a:lumMod val="75000"/>
                  <a:lumOff val="25000"/>
                </a:prstClr>
              </a:solidFill>
              <a:latin typeface="Impact MT Std" pitchFamily="34" charset="0"/>
              <a:ea typeface="微软雅黑" panose="020B0503020204020204" charset="-122"/>
            </a:endParaRPr>
          </a:p>
        </p:txBody>
      </p:sp>
      <p:sp>
        <p:nvSpPr>
          <p:cNvPr id="40" name="等腰三角形 21"/>
          <p:cNvSpPr/>
          <p:nvPr/>
        </p:nvSpPr>
        <p:spPr bwMode="auto">
          <a:xfrm rot="16200000" flipH="1">
            <a:off x="7828071" y="2076523"/>
            <a:ext cx="2837935" cy="2889825"/>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85000"/>
            </a:schemeClr>
          </a:solidFill>
          <a:ln w="9525" cap="rnd">
            <a:solidFill>
              <a:srgbClr val="E6E6E6"/>
            </a:solidFill>
            <a:prstDash val="solid"/>
            <a:round/>
            <a:headEnd/>
            <a:tailEnd/>
          </a:ln>
        </p:spPr>
        <p:txBody>
          <a:bodyPr vert="eaVert" lIns="89414" tIns="44706" rIns="89414" bIns="44706" anchor="ctr"/>
          <a:lstStyle/>
          <a:p>
            <a:pPr>
              <a:defRPr/>
            </a:pPr>
            <a:endParaRPr lang="zh-CN" altLang="en-US" sz="1466" kern="0">
              <a:solidFill>
                <a:sysClr val="window" lastClr="FFFFFF"/>
              </a:solidFill>
              <a:latin typeface="微软雅黑" pitchFamily="34" charset="-122"/>
              <a:ea typeface="微软雅黑" pitchFamily="34" charset="-122"/>
            </a:endParaRPr>
          </a:p>
        </p:txBody>
      </p:sp>
      <p:sp>
        <p:nvSpPr>
          <p:cNvPr id="55" name="等腰三角形 21"/>
          <p:cNvSpPr/>
          <p:nvPr/>
        </p:nvSpPr>
        <p:spPr bwMode="auto">
          <a:xfrm rot="5400000">
            <a:off x="5029822" y="2076523"/>
            <a:ext cx="2837935" cy="2889825"/>
          </a:xfrm>
          <a:custGeom>
            <a:avLst/>
            <a:gdLst>
              <a:gd name="connsiteX0" fmla="*/ 0 w 3169466"/>
              <a:gd name="connsiteY0" fmla="*/ 3096344 h 3096344"/>
              <a:gd name="connsiteX1" fmla="*/ 1508539 w 3169466"/>
              <a:gd name="connsiteY1" fmla="*/ 0 h 3096344"/>
              <a:gd name="connsiteX2" fmla="*/ 3169466 w 3169466"/>
              <a:gd name="connsiteY2" fmla="*/ 3096344 h 3096344"/>
              <a:gd name="connsiteX3" fmla="*/ 0 w 3169466"/>
              <a:gd name="connsiteY3" fmla="*/ 3096344 h 3096344"/>
              <a:gd name="connsiteX0" fmla="*/ 0 w 3017066"/>
              <a:gd name="connsiteY0" fmla="*/ 3083644 h 3096344"/>
              <a:gd name="connsiteX1" fmla="*/ 1356139 w 3017066"/>
              <a:gd name="connsiteY1" fmla="*/ 0 h 3096344"/>
              <a:gd name="connsiteX2" fmla="*/ 3017066 w 3017066"/>
              <a:gd name="connsiteY2" fmla="*/ 3096344 h 3096344"/>
              <a:gd name="connsiteX3" fmla="*/ 0 w 3017066"/>
              <a:gd name="connsiteY3" fmla="*/ 3083644 h 3096344"/>
              <a:gd name="connsiteX0" fmla="*/ 0 w 3017066"/>
              <a:gd name="connsiteY0" fmla="*/ 3083644 h 3096344"/>
              <a:gd name="connsiteX1" fmla="*/ 181393 w 3017066"/>
              <a:gd name="connsiteY1" fmla="*/ 22734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81393 w 3017066"/>
              <a:gd name="connsiteY1" fmla="*/ 22226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3083644 h 3096344"/>
              <a:gd name="connsiteX1" fmla="*/ 105193 w 3017066"/>
              <a:gd name="connsiteY1" fmla="*/ 2425823 h 3096344"/>
              <a:gd name="connsiteX2" fmla="*/ 1356139 w 3017066"/>
              <a:gd name="connsiteY2" fmla="*/ 0 h 3096344"/>
              <a:gd name="connsiteX3" fmla="*/ 3017066 w 3017066"/>
              <a:gd name="connsiteY3" fmla="*/ 3096344 h 3096344"/>
              <a:gd name="connsiteX4" fmla="*/ 0 w 3017066"/>
              <a:gd name="connsiteY4" fmla="*/ 3083644 h 3096344"/>
              <a:gd name="connsiteX0" fmla="*/ 0 w 3017066"/>
              <a:gd name="connsiteY0" fmla="*/ 2601044 h 2613744"/>
              <a:gd name="connsiteX1" fmla="*/ 105193 w 3017066"/>
              <a:gd name="connsiteY1" fmla="*/ 1943223 h 2613744"/>
              <a:gd name="connsiteX2" fmla="*/ 1368839 w 3017066"/>
              <a:gd name="connsiteY2" fmla="*/ 0 h 2613744"/>
              <a:gd name="connsiteX3" fmla="*/ 3017066 w 3017066"/>
              <a:gd name="connsiteY3" fmla="*/ 2613744 h 2613744"/>
              <a:gd name="connsiteX4" fmla="*/ 0 w 3017066"/>
              <a:gd name="connsiteY4" fmla="*/ 2601044 h 2613744"/>
              <a:gd name="connsiteX0" fmla="*/ 537730 w 2919796"/>
              <a:gd name="connsiteY0" fmla="*/ 2702644 h 2702644"/>
              <a:gd name="connsiteX1" fmla="*/ 7923 w 2919796"/>
              <a:gd name="connsiteY1" fmla="*/ 1943223 h 2702644"/>
              <a:gd name="connsiteX2" fmla="*/ 1271569 w 2919796"/>
              <a:gd name="connsiteY2" fmla="*/ 0 h 2702644"/>
              <a:gd name="connsiteX3" fmla="*/ 2919796 w 2919796"/>
              <a:gd name="connsiteY3" fmla="*/ 2613744 h 2702644"/>
              <a:gd name="connsiteX4" fmla="*/ 537730 w 2919796"/>
              <a:gd name="connsiteY4" fmla="*/ 2702644 h 2702644"/>
              <a:gd name="connsiteX0" fmla="*/ 552634 w 2934700"/>
              <a:gd name="connsiteY0" fmla="*/ 2702644 h 2702644"/>
              <a:gd name="connsiteX1" fmla="*/ 22827 w 2934700"/>
              <a:gd name="connsiteY1" fmla="*/ 1943223 h 2702644"/>
              <a:gd name="connsiteX2" fmla="*/ 1286473 w 2934700"/>
              <a:gd name="connsiteY2" fmla="*/ 0 h 2702644"/>
              <a:gd name="connsiteX3" fmla="*/ 2934700 w 2934700"/>
              <a:gd name="connsiteY3" fmla="*/ 2613744 h 2702644"/>
              <a:gd name="connsiteX4" fmla="*/ 552634 w 2934700"/>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702644"/>
              <a:gd name="connsiteX1" fmla="*/ 0 w 2911873"/>
              <a:gd name="connsiteY1" fmla="*/ 1943223 h 2702644"/>
              <a:gd name="connsiteX2" fmla="*/ 1263646 w 2911873"/>
              <a:gd name="connsiteY2" fmla="*/ 0 h 2702644"/>
              <a:gd name="connsiteX3" fmla="*/ 2911873 w 2911873"/>
              <a:gd name="connsiteY3" fmla="*/ 2613744 h 2702644"/>
              <a:gd name="connsiteX4" fmla="*/ 529807 w 2911873"/>
              <a:gd name="connsiteY4" fmla="*/ 2702644 h 2702644"/>
              <a:gd name="connsiteX0" fmla="*/ 529807 w 2911873"/>
              <a:gd name="connsiteY0" fmla="*/ 2702644 h 2844923"/>
              <a:gd name="connsiteX1" fmla="*/ 0 w 2911873"/>
              <a:gd name="connsiteY1" fmla="*/ 1943223 h 2844923"/>
              <a:gd name="connsiteX2" fmla="*/ 1263646 w 2911873"/>
              <a:gd name="connsiteY2" fmla="*/ 0 h 2844923"/>
              <a:gd name="connsiteX3" fmla="*/ 2911873 w 2911873"/>
              <a:gd name="connsiteY3" fmla="*/ 2613744 h 2844923"/>
              <a:gd name="connsiteX4" fmla="*/ 1241478 w 2911873"/>
              <a:gd name="connsiteY4" fmla="*/ 2844923 h 2844923"/>
              <a:gd name="connsiteX5" fmla="*/ 529807 w 2911873"/>
              <a:gd name="connsiteY5" fmla="*/ 2702644 h 2844923"/>
              <a:gd name="connsiteX0" fmla="*/ 529807 w 2619773"/>
              <a:gd name="connsiteY0" fmla="*/ 2702644 h 2844923"/>
              <a:gd name="connsiteX1" fmla="*/ 0 w 2619773"/>
              <a:gd name="connsiteY1" fmla="*/ 1943223 h 2844923"/>
              <a:gd name="connsiteX2" fmla="*/ 1263646 w 2619773"/>
              <a:gd name="connsiteY2" fmla="*/ 0 h 2844923"/>
              <a:gd name="connsiteX3" fmla="*/ 2619773 w 2619773"/>
              <a:gd name="connsiteY3" fmla="*/ 2143844 h 2844923"/>
              <a:gd name="connsiteX4" fmla="*/ 1241478 w 2619773"/>
              <a:gd name="connsiteY4" fmla="*/ 2844923 h 2844923"/>
              <a:gd name="connsiteX5" fmla="*/ 529807 w 2619773"/>
              <a:gd name="connsiteY5" fmla="*/ 2702644 h 28449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619773"/>
              <a:gd name="connsiteY0" fmla="*/ 2702644 h 2959223"/>
              <a:gd name="connsiteX1" fmla="*/ 0 w 2619773"/>
              <a:gd name="connsiteY1" fmla="*/ 1943223 h 2959223"/>
              <a:gd name="connsiteX2" fmla="*/ 1263646 w 2619773"/>
              <a:gd name="connsiteY2" fmla="*/ 0 h 2959223"/>
              <a:gd name="connsiteX3" fmla="*/ 2619773 w 2619773"/>
              <a:gd name="connsiteY3" fmla="*/ 2143844 h 2959223"/>
              <a:gd name="connsiteX4" fmla="*/ 1216078 w 2619773"/>
              <a:gd name="connsiteY4" fmla="*/ 2959223 h 2959223"/>
              <a:gd name="connsiteX5" fmla="*/ 529807 w 2619773"/>
              <a:gd name="connsiteY5" fmla="*/ 2702644 h 2959223"/>
              <a:gd name="connsiteX0" fmla="*/ 529807 w 2708673"/>
              <a:gd name="connsiteY0" fmla="*/ 2702644 h 2959223"/>
              <a:gd name="connsiteX1" fmla="*/ 0 w 2708673"/>
              <a:gd name="connsiteY1" fmla="*/ 1943223 h 2959223"/>
              <a:gd name="connsiteX2" fmla="*/ 1263646 w 2708673"/>
              <a:gd name="connsiteY2" fmla="*/ 0 h 2959223"/>
              <a:gd name="connsiteX3" fmla="*/ 2708673 w 2708673"/>
              <a:gd name="connsiteY3" fmla="*/ 2258144 h 2959223"/>
              <a:gd name="connsiteX4" fmla="*/ 1216078 w 2708673"/>
              <a:gd name="connsiteY4" fmla="*/ 2959223 h 2959223"/>
              <a:gd name="connsiteX5" fmla="*/ 529807 w 2708673"/>
              <a:gd name="connsiteY5" fmla="*/ 2702644 h 2959223"/>
              <a:gd name="connsiteX0" fmla="*/ 529807 w 2708673"/>
              <a:gd name="connsiteY0" fmla="*/ 2702644 h 3035423"/>
              <a:gd name="connsiteX1" fmla="*/ 0 w 2708673"/>
              <a:gd name="connsiteY1" fmla="*/ 1943223 h 3035423"/>
              <a:gd name="connsiteX2" fmla="*/ 1263646 w 2708673"/>
              <a:gd name="connsiteY2" fmla="*/ 0 h 3035423"/>
              <a:gd name="connsiteX3" fmla="*/ 2708673 w 2708673"/>
              <a:gd name="connsiteY3" fmla="*/ 2258144 h 3035423"/>
              <a:gd name="connsiteX4" fmla="*/ 1216078 w 2708673"/>
              <a:gd name="connsiteY4" fmla="*/ 3035423 h 3035423"/>
              <a:gd name="connsiteX5" fmla="*/ 529807 w 2708673"/>
              <a:gd name="connsiteY5" fmla="*/ 2702644 h 3035423"/>
              <a:gd name="connsiteX0" fmla="*/ 631407 w 2810273"/>
              <a:gd name="connsiteY0" fmla="*/ 2702644 h 3035423"/>
              <a:gd name="connsiteX1" fmla="*/ 0 w 2810273"/>
              <a:gd name="connsiteY1" fmla="*/ 1994023 h 3035423"/>
              <a:gd name="connsiteX2" fmla="*/ 1365246 w 2810273"/>
              <a:gd name="connsiteY2" fmla="*/ 0 h 3035423"/>
              <a:gd name="connsiteX3" fmla="*/ 2810273 w 2810273"/>
              <a:gd name="connsiteY3" fmla="*/ 2258144 h 3035423"/>
              <a:gd name="connsiteX4" fmla="*/ 1317678 w 2810273"/>
              <a:gd name="connsiteY4" fmla="*/ 3035423 h 3035423"/>
              <a:gd name="connsiteX5" fmla="*/ 631407 w 28102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35423"/>
              <a:gd name="connsiteX1" fmla="*/ 0 w 2899173"/>
              <a:gd name="connsiteY1" fmla="*/ 1994023 h 3035423"/>
              <a:gd name="connsiteX2" fmla="*/ 1365246 w 2899173"/>
              <a:gd name="connsiteY2" fmla="*/ 0 h 3035423"/>
              <a:gd name="connsiteX3" fmla="*/ 2899173 w 2899173"/>
              <a:gd name="connsiteY3" fmla="*/ 2461344 h 3035423"/>
              <a:gd name="connsiteX4" fmla="*/ 1317678 w 2899173"/>
              <a:gd name="connsiteY4" fmla="*/ 3035423 h 3035423"/>
              <a:gd name="connsiteX5" fmla="*/ 631407 w 2899173"/>
              <a:gd name="connsiteY5" fmla="*/ 2702644 h 3035423"/>
              <a:gd name="connsiteX0" fmla="*/ 631407 w 2899173"/>
              <a:gd name="connsiteY0" fmla="*/ 2702644 h 3086223"/>
              <a:gd name="connsiteX1" fmla="*/ 0 w 2899173"/>
              <a:gd name="connsiteY1" fmla="*/ 1994023 h 3086223"/>
              <a:gd name="connsiteX2" fmla="*/ 1365246 w 2899173"/>
              <a:gd name="connsiteY2" fmla="*/ 0 h 3086223"/>
              <a:gd name="connsiteX3" fmla="*/ 2899173 w 2899173"/>
              <a:gd name="connsiteY3" fmla="*/ 2461344 h 3086223"/>
              <a:gd name="connsiteX4" fmla="*/ 1330378 w 2899173"/>
              <a:gd name="connsiteY4" fmla="*/ 3086223 h 3086223"/>
              <a:gd name="connsiteX5" fmla="*/ 631407 w 2899173"/>
              <a:gd name="connsiteY5" fmla="*/ 2702644 h 30862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31407 w 2899173"/>
              <a:gd name="connsiteY0" fmla="*/ 2702644 h 3060823"/>
              <a:gd name="connsiteX1" fmla="*/ 0 w 2899173"/>
              <a:gd name="connsiteY1" fmla="*/ 1994023 h 3060823"/>
              <a:gd name="connsiteX2" fmla="*/ 1365246 w 2899173"/>
              <a:gd name="connsiteY2" fmla="*/ 0 h 3060823"/>
              <a:gd name="connsiteX3" fmla="*/ 2899173 w 2899173"/>
              <a:gd name="connsiteY3" fmla="*/ 2461344 h 3060823"/>
              <a:gd name="connsiteX4" fmla="*/ 1508178 w 2899173"/>
              <a:gd name="connsiteY4" fmla="*/ 3060823 h 3060823"/>
              <a:gd name="connsiteX5" fmla="*/ 631407 w 2899173"/>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3060823"/>
              <a:gd name="connsiteX1" fmla="*/ 0 w 2930925"/>
              <a:gd name="connsiteY1" fmla="*/ 2032204 h 3060823"/>
              <a:gd name="connsiteX2" fmla="*/ 1396998 w 2930925"/>
              <a:gd name="connsiteY2" fmla="*/ 0 h 3060823"/>
              <a:gd name="connsiteX3" fmla="*/ 2930925 w 2930925"/>
              <a:gd name="connsiteY3" fmla="*/ 2461344 h 3060823"/>
              <a:gd name="connsiteX4" fmla="*/ 1539930 w 2930925"/>
              <a:gd name="connsiteY4" fmla="*/ 3060823 h 3060823"/>
              <a:gd name="connsiteX5" fmla="*/ 663159 w 2930925"/>
              <a:gd name="connsiteY5" fmla="*/ 2702644 h 3060823"/>
              <a:gd name="connsiteX0" fmla="*/ 663159 w 2930925"/>
              <a:gd name="connsiteY0" fmla="*/ 2702644 h 2908539"/>
              <a:gd name="connsiteX1" fmla="*/ 0 w 2930925"/>
              <a:gd name="connsiteY1" fmla="*/ 2032204 h 2908539"/>
              <a:gd name="connsiteX2" fmla="*/ 1396998 w 2930925"/>
              <a:gd name="connsiteY2" fmla="*/ 0 h 2908539"/>
              <a:gd name="connsiteX3" fmla="*/ 2930925 w 2930925"/>
              <a:gd name="connsiteY3" fmla="*/ 2461344 h 2908539"/>
              <a:gd name="connsiteX4" fmla="*/ 1559196 w 2930925"/>
              <a:gd name="connsiteY4" fmla="*/ 2908539 h 2908539"/>
              <a:gd name="connsiteX5" fmla="*/ 663159 w 2930925"/>
              <a:gd name="connsiteY5" fmla="*/ 2702644 h 2908539"/>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930925"/>
              <a:gd name="connsiteY0" fmla="*/ 2702644 h 2959458"/>
              <a:gd name="connsiteX1" fmla="*/ 0 w 2930925"/>
              <a:gd name="connsiteY1" fmla="*/ 2032204 h 2959458"/>
              <a:gd name="connsiteX2" fmla="*/ 1396998 w 2930925"/>
              <a:gd name="connsiteY2" fmla="*/ 0 h 2959458"/>
              <a:gd name="connsiteX3" fmla="*/ 2930925 w 2930925"/>
              <a:gd name="connsiteY3" fmla="*/ 2461344 h 2959458"/>
              <a:gd name="connsiteX4" fmla="*/ 1559412 w 2930925"/>
              <a:gd name="connsiteY4" fmla="*/ 2959458 h 2959458"/>
              <a:gd name="connsiteX5" fmla="*/ 663159 w 2930925"/>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 name="connsiteX0" fmla="*/ 663159 w 2893222"/>
              <a:gd name="connsiteY0" fmla="*/ 2702644 h 2959458"/>
              <a:gd name="connsiteX1" fmla="*/ 0 w 2893222"/>
              <a:gd name="connsiteY1" fmla="*/ 2032204 h 2959458"/>
              <a:gd name="connsiteX2" fmla="*/ 1396998 w 2893222"/>
              <a:gd name="connsiteY2" fmla="*/ 0 h 2959458"/>
              <a:gd name="connsiteX3" fmla="*/ 2893222 w 2893222"/>
              <a:gd name="connsiteY3" fmla="*/ 2404291 h 2959458"/>
              <a:gd name="connsiteX4" fmla="*/ 1559412 w 2893222"/>
              <a:gd name="connsiteY4" fmla="*/ 2959458 h 2959458"/>
              <a:gd name="connsiteX5" fmla="*/ 663159 w 2893222"/>
              <a:gd name="connsiteY5" fmla="*/ 2702644 h 2959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3222" h="2959458">
                <a:moveTo>
                  <a:pt x="663159" y="2702644"/>
                </a:moveTo>
                <a:cubicBezTo>
                  <a:pt x="270694" y="2413616"/>
                  <a:pt x="297292" y="2480177"/>
                  <a:pt x="0" y="2032204"/>
                </a:cubicBezTo>
                <a:lnTo>
                  <a:pt x="1396998" y="0"/>
                </a:lnTo>
                <a:lnTo>
                  <a:pt x="2893222" y="2404291"/>
                </a:lnTo>
                <a:cubicBezTo>
                  <a:pt x="2180089" y="2991587"/>
                  <a:pt x="1930209" y="2931200"/>
                  <a:pt x="1559412" y="2959458"/>
                </a:cubicBezTo>
                <a:cubicBezTo>
                  <a:pt x="1254627" y="2941783"/>
                  <a:pt x="930144" y="2872952"/>
                  <a:pt x="663159" y="2702644"/>
                </a:cubicBezTo>
                <a:close/>
              </a:path>
            </a:pathLst>
          </a:custGeom>
          <a:solidFill>
            <a:schemeClr val="bg1">
              <a:lumMod val="85000"/>
            </a:schemeClr>
          </a:solidFill>
          <a:ln w="9525" cap="rnd">
            <a:solidFill>
              <a:srgbClr val="E6E6E6"/>
            </a:solidFill>
            <a:prstDash val="solid"/>
            <a:round/>
            <a:headEnd/>
            <a:tailEnd/>
          </a:ln>
        </p:spPr>
        <p:txBody>
          <a:bodyPr vert="eaVert" lIns="89414" tIns="44706" rIns="89414" bIns="44706" anchor="ctr"/>
          <a:lstStyle/>
          <a:p>
            <a:pPr>
              <a:defRPr/>
            </a:pPr>
            <a:endParaRPr lang="zh-CN" altLang="en-US" sz="1466" kern="0">
              <a:solidFill>
                <a:sysClr val="window" lastClr="FFFFFF"/>
              </a:solidFill>
              <a:latin typeface="微软雅黑" pitchFamily="34" charset="-122"/>
              <a:ea typeface="微软雅黑" pitchFamily="34" charset="-122"/>
            </a:endParaRPr>
          </a:p>
        </p:txBody>
      </p:sp>
      <p:sp>
        <p:nvSpPr>
          <p:cNvPr id="56" name="椭圆 55"/>
          <p:cNvSpPr/>
          <p:nvPr/>
        </p:nvSpPr>
        <p:spPr bwMode="auto">
          <a:xfrm>
            <a:off x="5005661" y="1865749"/>
            <a:ext cx="3562383" cy="3578854"/>
          </a:xfrm>
          <a:prstGeom prst="ellipse">
            <a:avLst/>
          </a:prstGeom>
          <a:noFill/>
          <a:ln w="25400" cap="flat" cmpd="sng" algn="ctr">
            <a:solidFill>
              <a:schemeClr val="bg1">
                <a:lumMod val="50000"/>
              </a:schemeClr>
            </a:solidFill>
            <a:prstDash val="solid"/>
          </a:ln>
          <a:effectLst/>
        </p:spPr>
        <p:txBody>
          <a:bodyPr lIns="89414" tIns="44706" rIns="89414" bIns="44706" anchor="ctr"/>
          <a:lstStyle/>
          <a:p>
            <a:pPr algn="ctr">
              <a:defRPr/>
            </a:pPr>
            <a:endParaRPr lang="zh-CN" altLang="en-US" sz="2399" kern="0" dirty="0">
              <a:solidFill>
                <a:sysClr val="window" lastClr="FFFFFF"/>
              </a:solidFill>
              <a:latin typeface="Calibri"/>
              <a:ea typeface="微软雅黑" pitchFamily="34" charset="-122"/>
            </a:endParaRPr>
          </a:p>
        </p:txBody>
      </p:sp>
      <p:sp>
        <p:nvSpPr>
          <p:cNvPr id="57" name="椭圆 56"/>
          <p:cNvSpPr/>
          <p:nvPr/>
        </p:nvSpPr>
        <p:spPr bwMode="auto">
          <a:xfrm>
            <a:off x="7137214" y="1865749"/>
            <a:ext cx="3563933" cy="3578854"/>
          </a:xfrm>
          <a:prstGeom prst="ellipse">
            <a:avLst/>
          </a:prstGeom>
          <a:noFill/>
          <a:ln w="25400" cap="flat" cmpd="sng" algn="ctr">
            <a:solidFill>
              <a:schemeClr val="bg1">
                <a:lumMod val="50000"/>
              </a:schemeClr>
            </a:solidFill>
            <a:prstDash val="solid"/>
          </a:ln>
          <a:effectLst/>
        </p:spPr>
        <p:txBody>
          <a:bodyPr lIns="89414" tIns="44706" rIns="89414" bIns="44706" anchor="ctr"/>
          <a:lstStyle/>
          <a:p>
            <a:pPr algn="ctr">
              <a:defRPr/>
            </a:pPr>
            <a:endParaRPr lang="zh-CN" altLang="en-US" sz="2399" kern="0" dirty="0">
              <a:solidFill>
                <a:sysClr val="window" lastClr="FFFFFF"/>
              </a:solidFill>
              <a:latin typeface="Calibri"/>
              <a:ea typeface="微软雅黑" pitchFamily="34" charset="-122"/>
            </a:endParaRPr>
          </a:p>
        </p:txBody>
      </p:sp>
      <p:cxnSp>
        <p:nvCxnSpPr>
          <p:cNvPr id="58" name="直接连接符 57"/>
          <p:cNvCxnSpPr>
            <a:cxnSpLocks noChangeShapeType="1"/>
          </p:cNvCxnSpPr>
          <p:nvPr/>
        </p:nvCxnSpPr>
        <p:spPr bwMode="auto">
          <a:xfrm>
            <a:off x="5983842" y="2739432"/>
            <a:ext cx="558076" cy="263196"/>
          </a:xfrm>
          <a:prstGeom prst="line">
            <a:avLst/>
          </a:prstGeom>
          <a:noFill/>
          <a:ln w="28575" algn="ctr">
            <a:solidFill>
              <a:schemeClr val="bg1">
                <a:lumMod val="50000"/>
              </a:schemeClr>
            </a:solidFill>
            <a:round/>
            <a:headEnd type="none" w="med" len="med"/>
            <a:tailEnd type="arrow" w="med" len="med"/>
          </a:ln>
        </p:spPr>
      </p:cxnSp>
      <p:cxnSp>
        <p:nvCxnSpPr>
          <p:cNvPr id="60" name="直接连接符 59"/>
          <p:cNvCxnSpPr>
            <a:cxnSpLocks noChangeShapeType="1"/>
          </p:cNvCxnSpPr>
          <p:nvPr/>
        </p:nvCxnSpPr>
        <p:spPr bwMode="auto">
          <a:xfrm flipV="1">
            <a:off x="5983841" y="4070986"/>
            <a:ext cx="576678" cy="306804"/>
          </a:xfrm>
          <a:prstGeom prst="line">
            <a:avLst/>
          </a:prstGeom>
          <a:noFill/>
          <a:ln w="28575" algn="ctr">
            <a:solidFill>
              <a:schemeClr val="bg1">
                <a:lumMod val="50000"/>
              </a:schemeClr>
            </a:solidFill>
            <a:round/>
            <a:headEnd type="none" w="med" len="med"/>
            <a:tailEnd type="arrow" w="med" len="med"/>
          </a:ln>
        </p:spPr>
      </p:cxnSp>
      <p:cxnSp>
        <p:nvCxnSpPr>
          <p:cNvPr id="61" name="直接连接符 60"/>
          <p:cNvCxnSpPr>
            <a:cxnSpLocks noChangeShapeType="1"/>
          </p:cNvCxnSpPr>
          <p:nvPr/>
        </p:nvCxnSpPr>
        <p:spPr bwMode="auto">
          <a:xfrm flipH="1" flipV="1">
            <a:off x="9237732" y="4058527"/>
            <a:ext cx="576678" cy="306804"/>
          </a:xfrm>
          <a:prstGeom prst="line">
            <a:avLst/>
          </a:prstGeom>
          <a:noFill/>
          <a:ln w="28575" algn="ctr">
            <a:solidFill>
              <a:schemeClr val="bg1">
                <a:lumMod val="50000"/>
              </a:schemeClr>
            </a:solidFill>
            <a:round/>
            <a:headEnd type="none" w="med" len="med"/>
            <a:tailEnd type="arrow" w="med" len="med"/>
          </a:ln>
        </p:spPr>
      </p:cxnSp>
      <p:cxnSp>
        <p:nvCxnSpPr>
          <p:cNvPr id="63" name="直接连接符 62"/>
          <p:cNvCxnSpPr>
            <a:cxnSpLocks noChangeShapeType="1"/>
          </p:cNvCxnSpPr>
          <p:nvPr/>
        </p:nvCxnSpPr>
        <p:spPr bwMode="auto">
          <a:xfrm flipH="1">
            <a:off x="9204819" y="2726553"/>
            <a:ext cx="558076" cy="263196"/>
          </a:xfrm>
          <a:prstGeom prst="line">
            <a:avLst/>
          </a:prstGeom>
          <a:noFill/>
          <a:ln w="28575" algn="ctr">
            <a:solidFill>
              <a:schemeClr val="bg1">
                <a:lumMod val="50000"/>
              </a:schemeClr>
            </a:solidFill>
            <a:round/>
            <a:headEnd type="none" w="med" len="med"/>
            <a:tailEnd type="arrow" w="med" len="med"/>
          </a:ln>
        </p:spPr>
      </p:cxnSp>
      <p:grpSp>
        <p:nvGrpSpPr>
          <p:cNvPr id="64" name="组合 63"/>
          <p:cNvGrpSpPr/>
          <p:nvPr/>
        </p:nvGrpSpPr>
        <p:grpSpPr>
          <a:xfrm>
            <a:off x="6827173" y="2521395"/>
            <a:ext cx="2055578" cy="2065083"/>
            <a:chOff x="5014912" y="2584450"/>
            <a:chExt cx="2105025" cy="2105025"/>
          </a:xfrm>
        </p:grpSpPr>
        <p:sp>
          <p:nvSpPr>
            <p:cNvPr id="65" name="Oval 19"/>
            <p:cNvSpPr>
              <a:spLocks noChangeArrowheads="1"/>
            </p:cNvSpPr>
            <p:nvPr/>
          </p:nvSpPr>
          <p:spPr bwMode="auto">
            <a:xfrm>
              <a:off x="5014912" y="2584450"/>
              <a:ext cx="2105025" cy="2105025"/>
            </a:xfrm>
            <a:prstGeom prst="ellipse">
              <a:avLst/>
            </a:prstGeom>
            <a:solidFill>
              <a:srgbClr val="C00000"/>
            </a:solidFill>
            <a:ln w="3175" cap="flat" cmpd="sng" algn="ctr">
              <a:noFill/>
              <a:prstDash val="solid"/>
            </a:ln>
            <a:effectLst/>
          </p:spPr>
          <p:txBody>
            <a:bodyPr anchor="ctr"/>
            <a:lstStyle/>
            <a:p>
              <a:pPr algn="ctr">
                <a:lnSpc>
                  <a:spcPct val="120000"/>
                </a:lnSpc>
                <a:defRPr/>
              </a:pPr>
              <a:endParaRPr lang="zh-CN" altLang="en-US" sz="933" kern="0" dirty="0">
                <a:solidFill>
                  <a:srgbClr val="4D4D4D"/>
                </a:solidFill>
                <a:latin typeface="微软雅黑" pitchFamily="34" charset="-122"/>
                <a:ea typeface="微软雅黑" pitchFamily="34" charset="-122"/>
              </a:endParaRPr>
            </a:p>
          </p:txBody>
        </p:sp>
        <p:sp>
          <p:nvSpPr>
            <p:cNvPr id="66" name="Oval 19"/>
            <p:cNvSpPr>
              <a:spLocks noChangeArrowheads="1"/>
            </p:cNvSpPr>
            <p:nvPr/>
          </p:nvSpPr>
          <p:spPr bwMode="auto">
            <a:xfrm>
              <a:off x="5471136" y="3066332"/>
              <a:ext cx="1185168" cy="1139825"/>
            </a:xfrm>
            <a:prstGeom prst="ellipse">
              <a:avLst/>
            </a:prstGeom>
            <a:solidFill>
              <a:schemeClr val="bg1"/>
            </a:solidFill>
            <a:ln w="3175" cap="flat" cmpd="sng" algn="ctr">
              <a:solidFill>
                <a:srgbClr val="D7D7D7"/>
              </a:solidFill>
              <a:prstDash val="solid"/>
            </a:ln>
            <a:effectLst/>
          </p:spPr>
          <p:txBody>
            <a:bodyPr anchor="ctr"/>
            <a:lstStyle/>
            <a:p>
              <a:pPr algn="ctr">
                <a:defRPr/>
              </a:pPr>
              <a:r>
                <a:rPr lang="zh-CN" altLang="en-US" sz="1600" b="1" kern="0" dirty="0" smtClean="0">
                  <a:solidFill>
                    <a:srgbClr val="4D4D4D"/>
                  </a:solidFill>
                  <a:latin typeface="Impact" pitchFamily="34" charset="0"/>
                  <a:ea typeface="微软雅黑" pitchFamily="34" charset="-122"/>
                </a:rPr>
                <a:t>儿童文创中心</a:t>
              </a:r>
              <a:endParaRPr lang="zh-CN" altLang="en-US" sz="1600" b="1" kern="0" dirty="0">
                <a:solidFill>
                  <a:srgbClr val="4D4D4D"/>
                </a:solidFill>
                <a:latin typeface="Impact" pitchFamily="34" charset="0"/>
                <a:ea typeface="微软雅黑" pitchFamily="34" charset="-122"/>
              </a:endParaRPr>
            </a:p>
          </p:txBody>
        </p:sp>
      </p:grpSp>
      <p:sp>
        <p:nvSpPr>
          <p:cNvPr id="67" name="Oval 19"/>
          <p:cNvSpPr>
            <a:spLocks noChangeArrowheads="1"/>
          </p:cNvSpPr>
          <p:nvPr/>
        </p:nvSpPr>
        <p:spPr bwMode="auto">
          <a:xfrm>
            <a:off x="5022710" y="1949845"/>
            <a:ext cx="968882" cy="973360"/>
          </a:xfrm>
          <a:prstGeom prst="ellipse">
            <a:avLst/>
          </a:prstGeom>
          <a:solidFill>
            <a:srgbClr val="F6930E"/>
          </a:solidFill>
          <a:ln w="9525">
            <a:noFill/>
            <a:round/>
            <a:headEnd/>
            <a:tailEnd/>
          </a:ln>
          <a:effectLst/>
        </p:spPr>
        <p:txBody>
          <a:bodyPr lIns="89414" tIns="44706" rIns="89414" bIns="44706" anchor="ctr"/>
          <a:lstStyle/>
          <a:p>
            <a:pPr algn="ctr">
              <a:lnSpc>
                <a:spcPct val="120000"/>
              </a:lnSpc>
              <a:defRPr/>
            </a:pPr>
            <a:r>
              <a:rPr lang="zh-CN" altLang="en-US" sz="1866" b="1" kern="0" dirty="0" smtClean="0">
                <a:solidFill>
                  <a:sysClr val="window" lastClr="FFFFFF"/>
                </a:solidFill>
                <a:latin typeface="Arial" pitchFamily="34" charset="0"/>
                <a:ea typeface="微软雅黑" pitchFamily="34" charset="-122"/>
              </a:rPr>
              <a:t>娱乐体验</a:t>
            </a:r>
            <a:endParaRPr lang="zh-CN" altLang="en-US" sz="1866" b="1" kern="0" dirty="0">
              <a:solidFill>
                <a:sysClr val="window" lastClr="FFFFFF"/>
              </a:solidFill>
              <a:latin typeface="Arial" pitchFamily="34" charset="0"/>
              <a:ea typeface="微软雅黑" pitchFamily="34" charset="-122"/>
            </a:endParaRPr>
          </a:p>
        </p:txBody>
      </p:sp>
      <p:sp>
        <p:nvSpPr>
          <p:cNvPr id="68" name="Oval 19"/>
          <p:cNvSpPr>
            <a:spLocks noChangeArrowheads="1"/>
          </p:cNvSpPr>
          <p:nvPr/>
        </p:nvSpPr>
        <p:spPr bwMode="auto">
          <a:xfrm>
            <a:off x="9764822" y="1965412"/>
            <a:ext cx="968881" cy="974918"/>
          </a:xfrm>
          <a:prstGeom prst="ellipse">
            <a:avLst/>
          </a:prstGeom>
          <a:solidFill>
            <a:srgbClr val="F6930E"/>
          </a:solidFill>
          <a:ln w="9525">
            <a:noFill/>
            <a:round/>
            <a:headEnd/>
            <a:tailEnd/>
          </a:ln>
          <a:effectLst/>
        </p:spPr>
        <p:txBody>
          <a:bodyPr lIns="89414" tIns="44706" rIns="89414" bIns="44706" anchor="ctr"/>
          <a:lstStyle/>
          <a:p>
            <a:pPr algn="ctr">
              <a:lnSpc>
                <a:spcPct val="120000"/>
              </a:lnSpc>
              <a:defRPr/>
            </a:pPr>
            <a:r>
              <a:rPr lang="zh-CN" altLang="en-US" sz="1866" b="1" kern="0" dirty="0" smtClean="0">
                <a:solidFill>
                  <a:schemeClr val="bg1"/>
                </a:solidFill>
                <a:latin typeface="Arial" pitchFamily="34" charset="0"/>
                <a:ea typeface="微软雅黑" pitchFamily="34" charset="-122"/>
              </a:rPr>
              <a:t>师资课程</a:t>
            </a:r>
            <a:endParaRPr lang="zh-CN" altLang="en-US" sz="1866" b="1" kern="0" dirty="0">
              <a:solidFill>
                <a:schemeClr val="bg1"/>
              </a:solidFill>
              <a:latin typeface="Arial" pitchFamily="34" charset="0"/>
              <a:ea typeface="微软雅黑" pitchFamily="34" charset="-122"/>
            </a:endParaRPr>
          </a:p>
        </p:txBody>
      </p:sp>
      <p:sp>
        <p:nvSpPr>
          <p:cNvPr id="70" name="Oval 19"/>
          <p:cNvSpPr>
            <a:spLocks noChangeArrowheads="1"/>
          </p:cNvSpPr>
          <p:nvPr/>
        </p:nvSpPr>
        <p:spPr bwMode="auto">
          <a:xfrm>
            <a:off x="9812860" y="4214266"/>
            <a:ext cx="970431" cy="974918"/>
          </a:xfrm>
          <a:prstGeom prst="ellipse">
            <a:avLst/>
          </a:prstGeom>
          <a:solidFill>
            <a:srgbClr val="F6930E"/>
          </a:solidFill>
          <a:ln w="9525">
            <a:noFill/>
            <a:round/>
            <a:headEnd/>
            <a:tailEnd/>
          </a:ln>
          <a:effectLst/>
        </p:spPr>
        <p:txBody>
          <a:bodyPr lIns="89414" tIns="44706" rIns="89414" bIns="44706" anchor="ctr"/>
          <a:lstStyle/>
          <a:p>
            <a:pPr algn="ctr">
              <a:lnSpc>
                <a:spcPct val="120000"/>
              </a:lnSpc>
              <a:defRPr/>
            </a:pPr>
            <a:r>
              <a:rPr lang="zh-CN" altLang="en-US" sz="1866" b="1" kern="0" dirty="0" smtClean="0">
                <a:solidFill>
                  <a:schemeClr val="bg1"/>
                </a:solidFill>
                <a:latin typeface="Arial" pitchFamily="34" charset="0"/>
                <a:ea typeface="微软雅黑" pitchFamily="34" charset="-122"/>
              </a:rPr>
              <a:t>材料教室</a:t>
            </a:r>
            <a:endParaRPr lang="zh-CN" altLang="en-US" sz="1866" b="1" kern="0" dirty="0">
              <a:solidFill>
                <a:schemeClr val="bg1"/>
              </a:solidFill>
              <a:latin typeface="Arial" pitchFamily="34" charset="0"/>
              <a:ea typeface="微软雅黑" pitchFamily="34" charset="-122"/>
            </a:endParaRPr>
          </a:p>
        </p:txBody>
      </p:sp>
      <p:sp>
        <p:nvSpPr>
          <p:cNvPr id="72" name="Oval 19"/>
          <p:cNvSpPr>
            <a:spLocks noChangeArrowheads="1"/>
          </p:cNvSpPr>
          <p:nvPr/>
        </p:nvSpPr>
        <p:spPr bwMode="auto">
          <a:xfrm>
            <a:off x="4985507" y="4208035"/>
            <a:ext cx="970431" cy="974918"/>
          </a:xfrm>
          <a:prstGeom prst="ellipse">
            <a:avLst/>
          </a:prstGeom>
          <a:solidFill>
            <a:srgbClr val="F6930E"/>
          </a:solidFill>
          <a:ln w="9525">
            <a:noFill/>
            <a:round/>
            <a:headEnd/>
            <a:tailEnd/>
          </a:ln>
          <a:effectLst/>
        </p:spPr>
        <p:txBody>
          <a:bodyPr lIns="89414" tIns="44706" rIns="89414" bIns="44706" anchor="ctr"/>
          <a:lstStyle/>
          <a:p>
            <a:pPr algn="ctr">
              <a:lnSpc>
                <a:spcPct val="120000"/>
              </a:lnSpc>
              <a:defRPr/>
            </a:pPr>
            <a:r>
              <a:rPr lang="zh-CN" altLang="en-US" sz="1866" b="1" kern="0" dirty="0" smtClean="0">
                <a:solidFill>
                  <a:sysClr val="window" lastClr="FFFFFF"/>
                </a:solidFill>
                <a:latin typeface="Arial" pitchFamily="34" charset="0"/>
                <a:ea typeface="微软雅黑" pitchFamily="34" charset="-122"/>
              </a:rPr>
              <a:t>课程培训</a:t>
            </a:r>
            <a:endParaRPr lang="zh-CN" altLang="en-US" sz="1866" b="1" kern="0" dirty="0">
              <a:solidFill>
                <a:sysClr val="window" lastClr="FFFFFF"/>
              </a:solidFill>
              <a:latin typeface="Arial" pitchFamily="34" charset="0"/>
              <a:ea typeface="微软雅黑" pitchFamily="34" charset="-122"/>
            </a:endParaRPr>
          </a:p>
        </p:txBody>
      </p:sp>
      <p:grpSp>
        <p:nvGrpSpPr>
          <p:cNvPr id="26" name="组合 25"/>
          <p:cNvGrpSpPr/>
          <p:nvPr/>
        </p:nvGrpSpPr>
        <p:grpSpPr>
          <a:xfrm>
            <a:off x="0" y="342265"/>
            <a:ext cx="1319530" cy="717550"/>
            <a:chOff x="0" y="539"/>
            <a:chExt cx="2078" cy="1130"/>
          </a:xfrm>
        </p:grpSpPr>
        <p:grpSp>
          <p:nvGrpSpPr>
            <p:cNvPr id="27" name="组合 26"/>
            <p:cNvGrpSpPr/>
            <p:nvPr/>
          </p:nvGrpSpPr>
          <p:grpSpPr>
            <a:xfrm>
              <a:off x="0" y="568"/>
              <a:ext cx="2078" cy="1101"/>
              <a:chOff x="0" y="568"/>
              <a:chExt cx="6048" cy="1697"/>
            </a:xfrm>
          </p:grpSpPr>
          <p:sp>
            <p:nvSpPr>
              <p:cNvPr id="29" name="矩形 28"/>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30" name="矩形 29"/>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28" name="文本框 27"/>
            <p:cNvSpPr txBox="1"/>
            <p:nvPr/>
          </p:nvSpPr>
          <p:spPr>
            <a:xfrm>
              <a:off x="595" y="539"/>
              <a:ext cx="1244"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04</a:t>
              </a:r>
              <a:endParaRPr lang="en-US" altLang="zh-CN" sz="3200" dirty="0" smtClean="0">
                <a:solidFill>
                  <a:schemeClr val="bg1"/>
                </a:solidFill>
                <a:latin typeface="Impact" panose="020B0806030902050204" charset="0"/>
              </a:endParaRPr>
            </a:p>
          </p:txBody>
        </p:sp>
      </p:grpSp>
      <p:sp>
        <p:nvSpPr>
          <p:cNvPr id="32" name="TextBox 34"/>
          <p:cNvSpPr>
            <a:spLocks noChangeArrowheads="1"/>
          </p:cNvSpPr>
          <p:nvPr/>
        </p:nvSpPr>
        <p:spPr bwMode="auto">
          <a:xfrm>
            <a:off x="1427936"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商业模式</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cxnSp>
        <p:nvCxnSpPr>
          <p:cNvPr id="33" name="直接连接符 32"/>
          <p:cNvCxnSpPr>
            <a:cxnSpLocks noChangeShapeType="1"/>
          </p:cNvCxnSpPr>
          <p:nvPr/>
        </p:nvCxnSpPr>
        <p:spPr bwMode="auto">
          <a:xfrm flipH="1" flipV="1">
            <a:off x="5918156" y="2851308"/>
            <a:ext cx="538707" cy="258146"/>
          </a:xfrm>
          <a:prstGeom prst="line">
            <a:avLst/>
          </a:prstGeom>
          <a:noFill/>
          <a:ln w="28575" algn="ctr">
            <a:solidFill>
              <a:schemeClr val="bg1">
                <a:lumMod val="50000"/>
              </a:schemeClr>
            </a:solidFill>
            <a:round/>
            <a:headEnd type="none" w="med" len="med"/>
            <a:tailEnd type="arrow" w="med" len="med"/>
          </a:ln>
        </p:spPr>
      </p:cxnSp>
      <p:cxnSp>
        <p:nvCxnSpPr>
          <p:cNvPr id="37" name="直接连接符 36"/>
          <p:cNvCxnSpPr>
            <a:cxnSpLocks noChangeShapeType="1"/>
          </p:cNvCxnSpPr>
          <p:nvPr/>
        </p:nvCxnSpPr>
        <p:spPr bwMode="auto">
          <a:xfrm flipH="1">
            <a:off x="5892398" y="3997209"/>
            <a:ext cx="575373" cy="303128"/>
          </a:xfrm>
          <a:prstGeom prst="line">
            <a:avLst/>
          </a:prstGeom>
          <a:noFill/>
          <a:ln w="28575" algn="ctr">
            <a:solidFill>
              <a:schemeClr val="bg1">
                <a:lumMod val="50000"/>
              </a:schemeClr>
            </a:solidFill>
            <a:round/>
            <a:headEnd type="none" w="med" len="med"/>
            <a:tailEnd type="arrow" w="med" len="med"/>
          </a:ln>
        </p:spPr>
      </p:cxnSp>
      <p:cxnSp>
        <p:nvCxnSpPr>
          <p:cNvPr id="39" name="直接连接符 38"/>
          <p:cNvCxnSpPr>
            <a:cxnSpLocks noChangeShapeType="1"/>
          </p:cNvCxnSpPr>
          <p:nvPr/>
        </p:nvCxnSpPr>
        <p:spPr bwMode="auto">
          <a:xfrm flipV="1">
            <a:off x="9308454" y="2851308"/>
            <a:ext cx="530808" cy="244761"/>
          </a:xfrm>
          <a:prstGeom prst="line">
            <a:avLst/>
          </a:prstGeom>
          <a:noFill/>
          <a:ln w="28575" algn="ctr">
            <a:solidFill>
              <a:schemeClr val="bg1">
                <a:lumMod val="50000"/>
              </a:schemeClr>
            </a:solidFill>
            <a:round/>
            <a:headEnd type="none" w="med" len="med"/>
            <a:tailEnd type="arrow" w="med" len="med"/>
          </a:ln>
        </p:spPr>
      </p:cxnSp>
      <p:cxnSp>
        <p:nvCxnSpPr>
          <p:cNvPr id="41" name="直接连接符 40"/>
          <p:cNvCxnSpPr>
            <a:cxnSpLocks noChangeShapeType="1"/>
          </p:cNvCxnSpPr>
          <p:nvPr/>
        </p:nvCxnSpPr>
        <p:spPr bwMode="auto">
          <a:xfrm>
            <a:off x="9201501" y="4155860"/>
            <a:ext cx="573577" cy="317094"/>
          </a:xfrm>
          <a:prstGeom prst="line">
            <a:avLst/>
          </a:prstGeom>
          <a:noFill/>
          <a:ln w="28575" algn="ctr">
            <a:solidFill>
              <a:schemeClr val="bg1">
                <a:lumMod val="50000"/>
              </a:schemeClr>
            </a:solidFill>
            <a:round/>
            <a:headEnd type="none" w="med" len="med"/>
            <a:tailEnd type="arrow" w="med" len="med"/>
          </a:ln>
        </p:spPr>
      </p:cxnSp>
      <p:sp>
        <p:nvSpPr>
          <p:cNvPr id="9" name="文本框 8"/>
          <p:cNvSpPr txBox="1"/>
          <p:nvPr/>
        </p:nvSpPr>
        <p:spPr>
          <a:xfrm>
            <a:off x="6241215" y="4965986"/>
            <a:ext cx="1186631" cy="461665"/>
          </a:xfrm>
          <a:prstGeom prst="rect">
            <a:avLst/>
          </a:prstGeom>
          <a:noFill/>
        </p:spPr>
        <p:txBody>
          <a:bodyPr wrap="square" rtlCol="0">
            <a:spAutoFit/>
          </a:bodyPr>
          <a:lstStyle/>
          <a:p>
            <a:r>
              <a:rPr lang="zh-CN" altLang="en-US" sz="2400" dirty="0" smtClean="0">
                <a:solidFill>
                  <a:srgbClr val="4D4D4D"/>
                </a:solidFill>
                <a:latin typeface="+mj-ea"/>
                <a:ea typeface="+mj-ea"/>
              </a:rPr>
              <a:t>商业端</a:t>
            </a:r>
            <a:endParaRPr lang="zh-CN" altLang="en-US" sz="2400" dirty="0">
              <a:solidFill>
                <a:srgbClr val="4D4D4D"/>
              </a:solidFill>
              <a:latin typeface="+mj-ea"/>
              <a:ea typeface="+mj-ea"/>
            </a:endParaRPr>
          </a:p>
        </p:txBody>
      </p:sp>
      <p:sp>
        <p:nvSpPr>
          <p:cNvPr id="47" name="文本框 46"/>
          <p:cNvSpPr txBox="1"/>
          <p:nvPr/>
        </p:nvSpPr>
        <p:spPr>
          <a:xfrm>
            <a:off x="8387227" y="4964399"/>
            <a:ext cx="1186631" cy="461665"/>
          </a:xfrm>
          <a:prstGeom prst="rect">
            <a:avLst/>
          </a:prstGeom>
          <a:noFill/>
        </p:spPr>
        <p:txBody>
          <a:bodyPr wrap="square" rtlCol="0">
            <a:spAutoFit/>
          </a:bodyPr>
          <a:lstStyle/>
          <a:p>
            <a:r>
              <a:rPr lang="zh-CN" altLang="en-US" sz="2400" dirty="0" smtClean="0">
                <a:solidFill>
                  <a:srgbClr val="4D4D4D"/>
                </a:solidFill>
                <a:latin typeface="+mj-ea"/>
                <a:ea typeface="+mj-ea"/>
              </a:rPr>
              <a:t>教育端</a:t>
            </a:r>
            <a:endParaRPr lang="zh-CN" altLang="en-US" sz="2400" dirty="0">
              <a:solidFill>
                <a:srgbClr val="4D4D4D"/>
              </a:solidFill>
              <a:latin typeface="+mj-ea"/>
              <a:ea typeface="+mj-ea"/>
            </a:endParaRPr>
          </a:p>
        </p:txBody>
      </p:sp>
    </p:spTree>
    <p:extLst>
      <p:ext uri="{BB962C8B-B14F-4D97-AF65-F5344CB8AC3E}">
        <p14:creationId xmlns:p14="http://schemas.microsoft.com/office/powerpoint/2010/main" val="397067533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par>
                                <p:cTn id="12" presetID="2" presetClass="entr" presetSubtype="8" fill="hold" grpId="0" nodeType="withEffect">
                                  <p:stCondLst>
                                    <p:cond delay="50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0-#ppt_w/2"/>
                                          </p:val>
                                        </p:tav>
                                        <p:tav tm="100000">
                                          <p:val>
                                            <p:strVal val="#ppt_x"/>
                                          </p:val>
                                        </p:tav>
                                      </p:tavLst>
                                    </p:anim>
                                    <p:anim calcmode="lin" valueType="num">
                                      <p:cBhvr additive="base">
                                        <p:cTn id="15" dur="500" fill="hold"/>
                                        <p:tgtEl>
                                          <p:spTgt spid="17"/>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50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0-#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300" fill="hold"/>
                                        <p:tgtEl>
                                          <p:spTgt spid="20"/>
                                        </p:tgtEl>
                                        <p:attrNameLst>
                                          <p:attrName>ppt_x</p:attrName>
                                        </p:attrNameLst>
                                      </p:cBhvr>
                                      <p:tavLst>
                                        <p:tav tm="0">
                                          <p:val>
                                            <p:strVal val="1+#ppt_w/2"/>
                                          </p:val>
                                        </p:tav>
                                        <p:tav tm="100000">
                                          <p:val>
                                            <p:strVal val="#ppt_x"/>
                                          </p:val>
                                        </p:tav>
                                      </p:tavLst>
                                    </p:anim>
                                    <p:anim calcmode="lin" valueType="num">
                                      <p:cBhvr additive="base">
                                        <p:cTn id="24" dur="300" fill="hold"/>
                                        <p:tgtEl>
                                          <p:spTgt spid="20"/>
                                        </p:tgtEl>
                                        <p:attrNameLst>
                                          <p:attrName>ppt_y</p:attrName>
                                        </p:attrNameLst>
                                      </p:cBhvr>
                                      <p:tavLst>
                                        <p:tav tm="0">
                                          <p:val>
                                            <p:strVal val="#ppt_y"/>
                                          </p:val>
                                        </p:tav>
                                        <p:tav tm="100000">
                                          <p:val>
                                            <p:strVal val="#ppt_y"/>
                                          </p:val>
                                        </p:tav>
                                      </p:tavLst>
                                    </p:anim>
                                  </p:childTnLst>
                                </p:cTn>
                              </p:par>
                            </p:childTnLst>
                          </p:cTn>
                        </p:par>
                        <p:par>
                          <p:cTn id="25" fill="hold">
                            <p:stCondLst>
                              <p:cond delay="1800"/>
                            </p:stCondLst>
                            <p:childTnLst>
                              <p:par>
                                <p:cTn id="26" presetID="49" presetClass="entr" presetSubtype="0" decel="100000" fill="hold" nodeType="afterEffect">
                                  <p:stCondLst>
                                    <p:cond delay="0"/>
                                  </p:stCondLst>
                                  <p:childTnLst>
                                    <p:set>
                                      <p:cBhvr>
                                        <p:cTn id="27" dur="1" fill="hold">
                                          <p:stCondLst>
                                            <p:cond delay="0"/>
                                          </p:stCondLst>
                                        </p:cTn>
                                        <p:tgtEl>
                                          <p:spTgt spid="64"/>
                                        </p:tgtEl>
                                        <p:attrNameLst>
                                          <p:attrName>style.visibility</p:attrName>
                                        </p:attrNameLst>
                                      </p:cBhvr>
                                      <p:to>
                                        <p:strVal val="visible"/>
                                      </p:to>
                                    </p:set>
                                    <p:anim calcmode="lin" valueType="num">
                                      <p:cBhvr>
                                        <p:cTn id="28" dur="500" fill="hold"/>
                                        <p:tgtEl>
                                          <p:spTgt spid="64"/>
                                        </p:tgtEl>
                                        <p:attrNameLst>
                                          <p:attrName>ppt_w</p:attrName>
                                        </p:attrNameLst>
                                      </p:cBhvr>
                                      <p:tavLst>
                                        <p:tav tm="0">
                                          <p:val>
                                            <p:fltVal val="0"/>
                                          </p:val>
                                        </p:tav>
                                        <p:tav tm="100000">
                                          <p:val>
                                            <p:strVal val="#ppt_w"/>
                                          </p:val>
                                        </p:tav>
                                      </p:tavLst>
                                    </p:anim>
                                    <p:anim calcmode="lin" valueType="num">
                                      <p:cBhvr>
                                        <p:cTn id="29" dur="500" fill="hold"/>
                                        <p:tgtEl>
                                          <p:spTgt spid="64"/>
                                        </p:tgtEl>
                                        <p:attrNameLst>
                                          <p:attrName>ppt_h</p:attrName>
                                        </p:attrNameLst>
                                      </p:cBhvr>
                                      <p:tavLst>
                                        <p:tav tm="0">
                                          <p:val>
                                            <p:fltVal val="0"/>
                                          </p:val>
                                        </p:tav>
                                        <p:tav tm="100000">
                                          <p:val>
                                            <p:strVal val="#ppt_h"/>
                                          </p:val>
                                        </p:tav>
                                      </p:tavLst>
                                    </p:anim>
                                    <p:anim calcmode="lin" valueType="num">
                                      <p:cBhvr>
                                        <p:cTn id="30" dur="500" fill="hold"/>
                                        <p:tgtEl>
                                          <p:spTgt spid="64"/>
                                        </p:tgtEl>
                                        <p:attrNameLst>
                                          <p:attrName>style.rotation</p:attrName>
                                        </p:attrNameLst>
                                      </p:cBhvr>
                                      <p:tavLst>
                                        <p:tav tm="0">
                                          <p:val>
                                            <p:fltVal val="360"/>
                                          </p:val>
                                        </p:tav>
                                        <p:tav tm="100000">
                                          <p:val>
                                            <p:fltVal val="0"/>
                                          </p:val>
                                        </p:tav>
                                      </p:tavLst>
                                    </p:anim>
                                    <p:animEffect transition="in" filter="fade">
                                      <p:cBhvr>
                                        <p:cTn id="31" dur="500"/>
                                        <p:tgtEl>
                                          <p:spTgt spid="64"/>
                                        </p:tgtEl>
                                      </p:cBhvr>
                                    </p:animEffect>
                                  </p:childTnLst>
                                </p:cTn>
                              </p:par>
                            </p:childTnLst>
                          </p:cTn>
                        </p:par>
                        <p:par>
                          <p:cTn id="32" fill="hold">
                            <p:stCondLst>
                              <p:cond delay="2300"/>
                            </p:stCondLst>
                            <p:childTnLst>
                              <p:par>
                                <p:cTn id="33" presetID="22" presetClass="entr" presetSubtype="8" fill="hold" grpId="0"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wipe(left)">
                                      <p:cBhvr>
                                        <p:cTn id="35" dur="500"/>
                                        <p:tgtEl>
                                          <p:spTgt spid="57"/>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right)">
                                      <p:cBhvr>
                                        <p:cTn id="38" dur="500"/>
                                        <p:tgtEl>
                                          <p:spTgt spid="56"/>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500"/>
                                        <p:tgtEl>
                                          <p:spTgt spid="40"/>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wipe(right)">
                                      <p:cBhvr>
                                        <p:cTn id="44" dur="500"/>
                                        <p:tgtEl>
                                          <p:spTgt spid="55"/>
                                        </p:tgtEl>
                                      </p:cBhvr>
                                    </p:animEffect>
                                  </p:childTnLst>
                                </p:cTn>
                              </p:par>
                            </p:childTnLst>
                          </p:cTn>
                        </p:par>
                        <p:par>
                          <p:cTn id="45" fill="hold">
                            <p:stCondLst>
                              <p:cond delay="2800"/>
                            </p:stCondLst>
                            <p:childTnLst>
                              <p:par>
                                <p:cTn id="46" presetID="52" presetClass="entr" presetSubtype="0" fill="hold" grpId="0" nodeType="afterEffect">
                                  <p:stCondLst>
                                    <p:cond delay="0"/>
                                  </p:stCondLst>
                                  <p:childTnLst>
                                    <p:set>
                                      <p:cBhvr>
                                        <p:cTn id="47" dur="1" fill="hold">
                                          <p:stCondLst>
                                            <p:cond delay="0"/>
                                          </p:stCondLst>
                                        </p:cTn>
                                        <p:tgtEl>
                                          <p:spTgt spid="67"/>
                                        </p:tgtEl>
                                        <p:attrNameLst>
                                          <p:attrName>style.visibility</p:attrName>
                                        </p:attrNameLst>
                                      </p:cBhvr>
                                      <p:to>
                                        <p:strVal val="visible"/>
                                      </p:to>
                                    </p:set>
                                    <p:animScale>
                                      <p:cBhvr>
                                        <p:cTn id="48" dur="1000" decel="50000" fill="hold">
                                          <p:stCondLst>
                                            <p:cond delay="0"/>
                                          </p:stCondLst>
                                        </p:cTn>
                                        <p:tgtEl>
                                          <p:spTgt spid="6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67"/>
                                        </p:tgtEl>
                                        <p:attrNameLst>
                                          <p:attrName>ppt_x</p:attrName>
                                          <p:attrName>ppt_y</p:attrName>
                                        </p:attrNameLst>
                                      </p:cBhvr>
                                    </p:animMotion>
                                    <p:animEffect transition="in" filter="fade">
                                      <p:cBhvr>
                                        <p:cTn id="50" dur="1000"/>
                                        <p:tgtEl>
                                          <p:spTgt spid="67"/>
                                        </p:tgtEl>
                                      </p:cBhvr>
                                    </p:animEffect>
                                  </p:childTnLst>
                                </p:cTn>
                              </p:par>
                              <p:par>
                                <p:cTn id="51" presetID="52" presetClass="entr" presetSubtype="0" fill="hold" grpId="0" nodeType="withEffect">
                                  <p:stCondLst>
                                    <p:cond delay="200"/>
                                  </p:stCondLst>
                                  <p:childTnLst>
                                    <p:set>
                                      <p:cBhvr>
                                        <p:cTn id="52" dur="1" fill="hold">
                                          <p:stCondLst>
                                            <p:cond delay="0"/>
                                          </p:stCondLst>
                                        </p:cTn>
                                        <p:tgtEl>
                                          <p:spTgt spid="68"/>
                                        </p:tgtEl>
                                        <p:attrNameLst>
                                          <p:attrName>style.visibility</p:attrName>
                                        </p:attrNameLst>
                                      </p:cBhvr>
                                      <p:to>
                                        <p:strVal val="visible"/>
                                      </p:to>
                                    </p:set>
                                    <p:animScale>
                                      <p:cBhvr>
                                        <p:cTn id="53" dur="1000" decel="50000" fill="hold">
                                          <p:stCondLst>
                                            <p:cond delay="0"/>
                                          </p:stCondLst>
                                        </p:cTn>
                                        <p:tgtEl>
                                          <p:spTgt spid="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68"/>
                                        </p:tgtEl>
                                        <p:attrNameLst>
                                          <p:attrName>ppt_x</p:attrName>
                                          <p:attrName>ppt_y</p:attrName>
                                        </p:attrNameLst>
                                      </p:cBhvr>
                                    </p:animMotion>
                                    <p:animEffect transition="in" filter="fade">
                                      <p:cBhvr>
                                        <p:cTn id="55" dur="1000"/>
                                        <p:tgtEl>
                                          <p:spTgt spid="68"/>
                                        </p:tgtEl>
                                      </p:cBhvr>
                                    </p:animEffect>
                                  </p:childTnLst>
                                </p:cTn>
                              </p:par>
                              <p:par>
                                <p:cTn id="56" presetID="52" presetClass="entr" presetSubtype="0" fill="hold" grpId="0" nodeType="withEffect">
                                  <p:stCondLst>
                                    <p:cond delay="800"/>
                                  </p:stCondLst>
                                  <p:childTnLst>
                                    <p:set>
                                      <p:cBhvr>
                                        <p:cTn id="57" dur="1" fill="hold">
                                          <p:stCondLst>
                                            <p:cond delay="0"/>
                                          </p:stCondLst>
                                        </p:cTn>
                                        <p:tgtEl>
                                          <p:spTgt spid="72"/>
                                        </p:tgtEl>
                                        <p:attrNameLst>
                                          <p:attrName>style.visibility</p:attrName>
                                        </p:attrNameLst>
                                      </p:cBhvr>
                                      <p:to>
                                        <p:strVal val="visible"/>
                                      </p:to>
                                    </p:set>
                                    <p:animScale>
                                      <p:cBhvr>
                                        <p:cTn id="58" dur="1000" decel="50000" fill="hold">
                                          <p:stCondLst>
                                            <p:cond delay="0"/>
                                          </p:stCondLst>
                                        </p:cTn>
                                        <p:tgtEl>
                                          <p:spTgt spid="7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72"/>
                                        </p:tgtEl>
                                        <p:attrNameLst>
                                          <p:attrName>ppt_x</p:attrName>
                                          <p:attrName>ppt_y</p:attrName>
                                        </p:attrNameLst>
                                      </p:cBhvr>
                                    </p:animMotion>
                                    <p:animEffect transition="in" filter="fade">
                                      <p:cBhvr>
                                        <p:cTn id="60" dur="1000"/>
                                        <p:tgtEl>
                                          <p:spTgt spid="72"/>
                                        </p:tgtEl>
                                      </p:cBhvr>
                                    </p:animEffect>
                                  </p:childTnLst>
                                </p:cTn>
                              </p:par>
                              <p:par>
                                <p:cTn id="61" presetID="52" presetClass="entr" presetSubtype="0" fill="hold" grpId="0" nodeType="withEffect">
                                  <p:stCondLst>
                                    <p:cond delay="1000"/>
                                  </p:stCondLst>
                                  <p:childTnLst>
                                    <p:set>
                                      <p:cBhvr>
                                        <p:cTn id="62" dur="1" fill="hold">
                                          <p:stCondLst>
                                            <p:cond delay="0"/>
                                          </p:stCondLst>
                                        </p:cTn>
                                        <p:tgtEl>
                                          <p:spTgt spid="70"/>
                                        </p:tgtEl>
                                        <p:attrNameLst>
                                          <p:attrName>style.visibility</p:attrName>
                                        </p:attrNameLst>
                                      </p:cBhvr>
                                      <p:to>
                                        <p:strVal val="visible"/>
                                      </p:to>
                                    </p:set>
                                    <p:animScale>
                                      <p:cBhvr>
                                        <p:cTn id="63" dur="1000" decel="50000" fill="hold">
                                          <p:stCondLst>
                                            <p:cond delay="0"/>
                                          </p:stCondLst>
                                        </p:cTn>
                                        <p:tgtEl>
                                          <p:spTgt spid="7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70"/>
                                        </p:tgtEl>
                                        <p:attrNameLst>
                                          <p:attrName>ppt_x</p:attrName>
                                          <p:attrName>ppt_y</p:attrName>
                                        </p:attrNameLst>
                                      </p:cBhvr>
                                    </p:animMotion>
                                    <p:animEffect transition="in" filter="fade">
                                      <p:cBhvr>
                                        <p:cTn id="65" dur="1000"/>
                                        <p:tgtEl>
                                          <p:spTgt spid="70"/>
                                        </p:tgtEl>
                                      </p:cBhvr>
                                    </p:animEffect>
                                  </p:childTnLst>
                                </p:cTn>
                              </p:par>
                            </p:childTnLst>
                          </p:cTn>
                        </p:par>
                        <p:par>
                          <p:cTn id="66" fill="hold">
                            <p:stCondLst>
                              <p:cond delay="4800"/>
                            </p:stCondLst>
                            <p:childTnLst>
                              <p:par>
                                <p:cTn id="67" presetID="12" presetClass="entr" presetSubtype="8" fill="hold" nodeType="afterEffect">
                                  <p:stCondLst>
                                    <p:cond delay="0"/>
                                  </p:stCondLst>
                                  <p:childTnLst>
                                    <p:set>
                                      <p:cBhvr>
                                        <p:cTn id="68" dur="1" fill="hold">
                                          <p:stCondLst>
                                            <p:cond delay="0"/>
                                          </p:stCondLst>
                                        </p:cTn>
                                        <p:tgtEl>
                                          <p:spTgt spid="58"/>
                                        </p:tgtEl>
                                        <p:attrNameLst>
                                          <p:attrName>style.visibility</p:attrName>
                                        </p:attrNameLst>
                                      </p:cBhvr>
                                      <p:to>
                                        <p:strVal val="visible"/>
                                      </p:to>
                                    </p:set>
                                    <p:anim calcmode="lin" valueType="num">
                                      <p:cBhvr additive="base">
                                        <p:cTn id="69" dur="500"/>
                                        <p:tgtEl>
                                          <p:spTgt spid="58"/>
                                        </p:tgtEl>
                                        <p:attrNameLst>
                                          <p:attrName>ppt_x</p:attrName>
                                        </p:attrNameLst>
                                      </p:cBhvr>
                                      <p:tavLst>
                                        <p:tav tm="0">
                                          <p:val>
                                            <p:strVal val="#ppt_x-#ppt_w*1.125000"/>
                                          </p:val>
                                        </p:tav>
                                        <p:tav tm="100000">
                                          <p:val>
                                            <p:strVal val="#ppt_x"/>
                                          </p:val>
                                        </p:tav>
                                      </p:tavLst>
                                    </p:anim>
                                    <p:animEffect transition="in" filter="wipe(right)">
                                      <p:cBhvr>
                                        <p:cTn id="70" dur="500"/>
                                        <p:tgtEl>
                                          <p:spTgt spid="58"/>
                                        </p:tgtEl>
                                      </p:cBhvr>
                                    </p:animEffect>
                                  </p:childTnLst>
                                </p:cTn>
                              </p:par>
                              <p:par>
                                <p:cTn id="71" presetID="12" presetClass="entr" presetSubtype="8"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anim calcmode="lin" valueType="num">
                                      <p:cBhvr additive="base">
                                        <p:cTn id="73" dur="500"/>
                                        <p:tgtEl>
                                          <p:spTgt spid="60"/>
                                        </p:tgtEl>
                                        <p:attrNameLst>
                                          <p:attrName>ppt_x</p:attrName>
                                        </p:attrNameLst>
                                      </p:cBhvr>
                                      <p:tavLst>
                                        <p:tav tm="0">
                                          <p:val>
                                            <p:strVal val="#ppt_x-#ppt_w*1.125000"/>
                                          </p:val>
                                        </p:tav>
                                        <p:tav tm="100000">
                                          <p:val>
                                            <p:strVal val="#ppt_x"/>
                                          </p:val>
                                        </p:tav>
                                      </p:tavLst>
                                    </p:anim>
                                    <p:animEffect transition="in" filter="wipe(right)">
                                      <p:cBhvr>
                                        <p:cTn id="74" dur="500"/>
                                        <p:tgtEl>
                                          <p:spTgt spid="60"/>
                                        </p:tgtEl>
                                      </p:cBhvr>
                                    </p:animEffect>
                                  </p:childTnLst>
                                </p:cTn>
                              </p:par>
                              <p:par>
                                <p:cTn id="75" presetID="12" presetClass="entr" presetSubtype="2" fill="hold" nodeType="withEffect">
                                  <p:stCondLst>
                                    <p:cond delay="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500"/>
                                        <p:tgtEl>
                                          <p:spTgt spid="63"/>
                                        </p:tgtEl>
                                        <p:attrNameLst>
                                          <p:attrName>ppt_x</p:attrName>
                                        </p:attrNameLst>
                                      </p:cBhvr>
                                      <p:tavLst>
                                        <p:tav tm="0">
                                          <p:val>
                                            <p:strVal val="#ppt_x+#ppt_w*1.125000"/>
                                          </p:val>
                                        </p:tav>
                                        <p:tav tm="100000">
                                          <p:val>
                                            <p:strVal val="#ppt_x"/>
                                          </p:val>
                                        </p:tav>
                                      </p:tavLst>
                                    </p:anim>
                                    <p:animEffect transition="in" filter="wipe(left)">
                                      <p:cBhvr>
                                        <p:cTn id="78" dur="500"/>
                                        <p:tgtEl>
                                          <p:spTgt spid="63"/>
                                        </p:tgtEl>
                                      </p:cBhvr>
                                    </p:animEffect>
                                  </p:childTnLst>
                                </p:cTn>
                              </p:par>
                              <p:par>
                                <p:cTn id="79" presetID="12" presetClass="entr" presetSubtype="2"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anim calcmode="lin" valueType="num">
                                      <p:cBhvr additive="base">
                                        <p:cTn id="81" dur="500"/>
                                        <p:tgtEl>
                                          <p:spTgt spid="61"/>
                                        </p:tgtEl>
                                        <p:attrNameLst>
                                          <p:attrName>ppt_x</p:attrName>
                                        </p:attrNameLst>
                                      </p:cBhvr>
                                      <p:tavLst>
                                        <p:tav tm="0">
                                          <p:val>
                                            <p:strVal val="#ppt_x+#ppt_w*1.125000"/>
                                          </p:val>
                                        </p:tav>
                                        <p:tav tm="100000">
                                          <p:val>
                                            <p:strVal val="#ppt_x"/>
                                          </p:val>
                                        </p:tav>
                                      </p:tavLst>
                                    </p:anim>
                                    <p:animEffect transition="in" filter="wipe(left)">
                                      <p:cBhvr>
                                        <p:cTn id="82" dur="500"/>
                                        <p:tgtEl>
                                          <p:spTgt spid="61"/>
                                        </p:tgtEl>
                                      </p:cBhvr>
                                    </p:animEffect>
                                  </p:childTnLst>
                                </p:cTn>
                              </p:par>
                            </p:childTnLst>
                          </p:cTn>
                        </p:par>
                        <p:par>
                          <p:cTn id="83" fill="hold">
                            <p:stCondLst>
                              <p:cond delay="5300"/>
                            </p:stCondLst>
                            <p:childTnLst>
                              <p:par>
                                <p:cTn id="84" presetID="12" presetClass="entr" presetSubtype="8" fill="hold" nodeType="afterEffect">
                                  <p:stCondLst>
                                    <p:cond delay="0"/>
                                  </p:stCondLst>
                                  <p:childTnLst>
                                    <p:set>
                                      <p:cBhvr>
                                        <p:cTn id="85" dur="1" fill="hold">
                                          <p:stCondLst>
                                            <p:cond delay="0"/>
                                          </p:stCondLst>
                                        </p:cTn>
                                        <p:tgtEl>
                                          <p:spTgt spid="33"/>
                                        </p:tgtEl>
                                        <p:attrNameLst>
                                          <p:attrName>style.visibility</p:attrName>
                                        </p:attrNameLst>
                                      </p:cBhvr>
                                      <p:to>
                                        <p:strVal val="visible"/>
                                      </p:to>
                                    </p:set>
                                    <p:anim calcmode="lin" valueType="num">
                                      <p:cBhvr additive="base">
                                        <p:cTn id="86" dur="500"/>
                                        <p:tgtEl>
                                          <p:spTgt spid="33"/>
                                        </p:tgtEl>
                                        <p:attrNameLst>
                                          <p:attrName>ppt_x</p:attrName>
                                        </p:attrNameLst>
                                      </p:cBhvr>
                                      <p:tavLst>
                                        <p:tav tm="0">
                                          <p:val>
                                            <p:strVal val="#ppt_x-#ppt_w*1.125000"/>
                                          </p:val>
                                        </p:tav>
                                        <p:tav tm="100000">
                                          <p:val>
                                            <p:strVal val="#ppt_x"/>
                                          </p:val>
                                        </p:tav>
                                      </p:tavLst>
                                    </p:anim>
                                    <p:animEffect transition="in" filter="wipe(right)">
                                      <p:cBhvr>
                                        <p:cTn id="87" dur="500"/>
                                        <p:tgtEl>
                                          <p:spTgt spid="33"/>
                                        </p:tgtEl>
                                      </p:cBhvr>
                                    </p:animEffect>
                                  </p:childTnLst>
                                </p:cTn>
                              </p:par>
                            </p:childTnLst>
                          </p:cTn>
                        </p:par>
                        <p:par>
                          <p:cTn id="88" fill="hold">
                            <p:stCondLst>
                              <p:cond delay="5800"/>
                            </p:stCondLst>
                            <p:childTnLst>
                              <p:par>
                                <p:cTn id="89" presetID="12" presetClass="entr" presetSubtype="8" fill="hold" nodeType="afterEffect">
                                  <p:stCondLst>
                                    <p:cond delay="0"/>
                                  </p:stCondLst>
                                  <p:childTnLst>
                                    <p:set>
                                      <p:cBhvr>
                                        <p:cTn id="90" dur="1" fill="hold">
                                          <p:stCondLst>
                                            <p:cond delay="0"/>
                                          </p:stCondLst>
                                        </p:cTn>
                                        <p:tgtEl>
                                          <p:spTgt spid="37"/>
                                        </p:tgtEl>
                                        <p:attrNameLst>
                                          <p:attrName>style.visibility</p:attrName>
                                        </p:attrNameLst>
                                      </p:cBhvr>
                                      <p:to>
                                        <p:strVal val="visible"/>
                                      </p:to>
                                    </p:set>
                                    <p:anim calcmode="lin" valueType="num">
                                      <p:cBhvr additive="base">
                                        <p:cTn id="91" dur="500"/>
                                        <p:tgtEl>
                                          <p:spTgt spid="37"/>
                                        </p:tgtEl>
                                        <p:attrNameLst>
                                          <p:attrName>ppt_x</p:attrName>
                                        </p:attrNameLst>
                                      </p:cBhvr>
                                      <p:tavLst>
                                        <p:tav tm="0">
                                          <p:val>
                                            <p:strVal val="#ppt_x-#ppt_w*1.125000"/>
                                          </p:val>
                                        </p:tav>
                                        <p:tav tm="100000">
                                          <p:val>
                                            <p:strVal val="#ppt_x"/>
                                          </p:val>
                                        </p:tav>
                                      </p:tavLst>
                                    </p:anim>
                                    <p:animEffect transition="in" filter="wipe(right)">
                                      <p:cBhvr>
                                        <p:cTn id="92" dur="500"/>
                                        <p:tgtEl>
                                          <p:spTgt spid="37"/>
                                        </p:tgtEl>
                                      </p:cBhvr>
                                    </p:animEffect>
                                  </p:childTnLst>
                                </p:cTn>
                              </p:par>
                            </p:childTnLst>
                          </p:cTn>
                        </p:par>
                        <p:par>
                          <p:cTn id="93" fill="hold">
                            <p:stCondLst>
                              <p:cond delay="6300"/>
                            </p:stCondLst>
                            <p:childTnLst>
                              <p:par>
                                <p:cTn id="94" presetID="12" presetClass="entr" presetSubtype="8" fill="hold" nodeType="after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additive="base">
                                        <p:cTn id="96" dur="500"/>
                                        <p:tgtEl>
                                          <p:spTgt spid="39"/>
                                        </p:tgtEl>
                                        <p:attrNameLst>
                                          <p:attrName>ppt_x</p:attrName>
                                        </p:attrNameLst>
                                      </p:cBhvr>
                                      <p:tavLst>
                                        <p:tav tm="0">
                                          <p:val>
                                            <p:strVal val="#ppt_x-#ppt_w*1.125000"/>
                                          </p:val>
                                        </p:tav>
                                        <p:tav tm="100000">
                                          <p:val>
                                            <p:strVal val="#ppt_x"/>
                                          </p:val>
                                        </p:tav>
                                      </p:tavLst>
                                    </p:anim>
                                    <p:animEffect transition="in" filter="wipe(right)">
                                      <p:cBhvr>
                                        <p:cTn id="97" dur="500"/>
                                        <p:tgtEl>
                                          <p:spTgt spid="39"/>
                                        </p:tgtEl>
                                      </p:cBhvr>
                                    </p:animEffect>
                                  </p:childTnLst>
                                </p:cTn>
                              </p:par>
                            </p:childTnLst>
                          </p:cTn>
                        </p:par>
                        <p:par>
                          <p:cTn id="98" fill="hold">
                            <p:stCondLst>
                              <p:cond delay="6800"/>
                            </p:stCondLst>
                            <p:childTnLst>
                              <p:par>
                                <p:cTn id="99" presetID="12" presetClass="entr" presetSubtype="8" fill="hold" nodeType="after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additive="base">
                                        <p:cTn id="101" dur="500"/>
                                        <p:tgtEl>
                                          <p:spTgt spid="41"/>
                                        </p:tgtEl>
                                        <p:attrNameLst>
                                          <p:attrName>ppt_x</p:attrName>
                                        </p:attrNameLst>
                                      </p:cBhvr>
                                      <p:tavLst>
                                        <p:tav tm="0">
                                          <p:val>
                                            <p:strVal val="#ppt_x-#ppt_w*1.125000"/>
                                          </p:val>
                                        </p:tav>
                                        <p:tav tm="100000">
                                          <p:val>
                                            <p:strVal val="#ppt_x"/>
                                          </p:val>
                                        </p:tav>
                                      </p:tavLst>
                                    </p:anim>
                                    <p:animEffect transition="in" filter="wipe(right)">
                                      <p:cBhvr>
                                        <p:cTn id="10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17" grpId="0" bldLvl="0" animBg="1"/>
      <p:bldP spid="19" grpId="0"/>
      <p:bldP spid="20" grpId="0"/>
      <p:bldP spid="40" grpId="0" animBg="1"/>
      <p:bldP spid="55" grpId="0" animBg="1"/>
      <p:bldP spid="56" grpId="0" animBg="1"/>
      <p:bldP spid="57" grpId="0" animBg="1"/>
      <p:bldP spid="67" grpId="0" animBg="1"/>
      <p:bldP spid="68" grpId="0" animBg="1"/>
      <p:bldP spid="70" grpId="0" animBg="1"/>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6"/>
          <p:cNvSpPr>
            <a:spLocks noChangeArrowheads="1"/>
          </p:cNvSpPr>
          <p:nvPr/>
        </p:nvSpPr>
        <p:spPr bwMode="auto">
          <a:xfrm>
            <a:off x="5088481" y="1245704"/>
            <a:ext cx="2014182" cy="2015329"/>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3676"/>
            <a:endParaRPr lang="zh-CN" altLang="en-US" sz="1733">
              <a:solidFill>
                <a:prstClr val="black"/>
              </a:solidFill>
            </a:endParaRPr>
          </a:p>
        </p:txBody>
      </p:sp>
      <p:sp>
        <p:nvSpPr>
          <p:cNvPr id="24" name="Oval 8"/>
          <p:cNvSpPr>
            <a:spLocks noChangeArrowheads="1"/>
          </p:cNvSpPr>
          <p:nvPr/>
        </p:nvSpPr>
        <p:spPr bwMode="auto">
          <a:xfrm>
            <a:off x="8398952" y="1245704"/>
            <a:ext cx="2015602" cy="2015329"/>
          </a:xfrm>
          <a:prstGeom prst="ellipse">
            <a:avLst/>
          </a:prstGeom>
          <a:solidFill>
            <a:srgbClr val="F693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3676"/>
            <a:endParaRPr lang="zh-CN" altLang="en-US" sz="1733">
              <a:solidFill>
                <a:prstClr val="black"/>
              </a:solidFill>
            </a:endParaRPr>
          </a:p>
        </p:txBody>
      </p:sp>
      <p:grpSp>
        <p:nvGrpSpPr>
          <p:cNvPr id="26" name="组合 25"/>
          <p:cNvGrpSpPr/>
          <p:nvPr/>
        </p:nvGrpSpPr>
        <p:grpSpPr>
          <a:xfrm>
            <a:off x="1834947" y="1245704"/>
            <a:ext cx="2015602" cy="2015329"/>
            <a:chOff x="1204523" y="1700808"/>
            <a:chExt cx="2016749" cy="2015329"/>
          </a:xfrm>
        </p:grpSpPr>
        <p:sp>
          <p:nvSpPr>
            <p:cNvPr id="27" name="Oval 10"/>
            <p:cNvSpPr>
              <a:spLocks noChangeArrowheads="1"/>
            </p:cNvSpPr>
            <p:nvPr/>
          </p:nvSpPr>
          <p:spPr bwMode="auto">
            <a:xfrm>
              <a:off x="1204523" y="1700808"/>
              <a:ext cx="2016749" cy="2015329"/>
            </a:xfrm>
            <a:prstGeom prst="ellipse">
              <a:avLst/>
            </a:prstGeom>
            <a:solidFill>
              <a:srgbClr val="F6930E"/>
            </a:solidFill>
            <a:ln>
              <a:noFill/>
            </a:ln>
          </p:spPr>
          <p:txBody>
            <a:bodyPr vert="horz" wrap="square" lIns="121882" tIns="60941" rIns="121882" bIns="60941" numCol="1" anchor="t" anchorCtr="0" compatLnSpc="1">
              <a:prstTxWarp prst="textNoShape">
                <a:avLst/>
              </a:prstTxWarp>
            </a:bodyPr>
            <a:lstStyle/>
            <a:p>
              <a:pPr defTabSz="913676"/>
              <a:endParaRPr lang="zh-CN" altLang="en-US" sz="1733">
                <a:solidFill>
                  <a:prstClr val="black"/>
                </a:solidFill>
              </a:endParaRPr>
            </a:p>
          </p:txBody>
        </p:sp>
        <p:sp>
          <p:nvSpPr>
            <p:cNvPr id="28" name="Freeform 11"/>
            <p:cNvSpPr>
              <a:spLocks noEditPoints="1"/>
            </p:cNvSpPr>
            <p:nvPr/>
          </p:nvSpPr>
          <p:spPr bwMode="auto">
            <a:xfrm>
              <a:off x="1453066" y="2193633"/>
              <a:ext cx="1560850" cy="1029678"/>
            </a:xfrm>
            <a:custGeom>
              <a:avLst/>
              <a:gdLst>
                <a:gd name="T0" fmla="*/ 1295 w 1747"/>
                <a:gd name="T1" fmla="*/ 377 h 1154"/>
                <a:gd name="T2" fmla="*/ 1260 w 1747"/>
                <a:gd name="T3" fmla="*/ 0 h 1154"/>
                <a:gd name="T4" fmla="*/ 641 w 1747"/>
                <a:gd name="T5" fmla="*/ 1031 h 1154"/>
                <a:gd name="T6" fmla="*/ 59 w 1747"/>
                <a:gd name="T7" fmla="*/ 1031 h 1154"/>
                <a:gd name="T8" fmla="*/ 1747 w 1747"/>
                <a:gd name="T9" fmla="*/ 1154 h 1154"/>
                <a:gd name="T10" fmla="*/ 371 w 1747"/>
                <a:gd name="T11" fmla="*/ 962 h 1154"/>
                <a:gd name="T12" fmla="*/ 270 w 1747"/>
                <a:gd name="T13" fmla="*/ 863 h 1154"/>
                <a:gd name="T14" fmla="*/ 371 w 1747"/>
                <a:gd name="T15" fmla="*/ 830 h 1154"/>
                <a:gd name="T16" fmla="*/ 270 w 1747"/>
                <a:gd name="T17" fmla="*/ 731 h 1154"/>
                <a:gd name="T18" fmla="*/ 371 w 1747"/>
                <a:gd name="T19" fmla="*/ 691 h 1154"/>
                <a:gd name="T20" fmla="*/ 270 w 1747"/>
                <a:gd name="T21" fmla="*/ 592 h 1154"/>
                <a:gd name="T22" fmla="*/ 371 w 1747"/>
                <a:gd name="T23" fmla="*/ 559 h 1154"/>
                <a:gd name="T24" fmla="*/ 270 w 1747"/>
                <a:gd name="T25" fmla="*/ 460 h 1154"/>
                <a:gd name="T26" fmla="*/ 524 w 1747"/>
                <a:gd name="T27" fmla="*/ 962 h 1154"/>
                <a:gd name="T28" fmla="*/ 422 w 1747"/>
                <a:gd name="T29" fmla="*/ 863 h 1154"/>
                <a:gd name="T30" fmla="*/ 524 w 1747"/>
                <a:gd name="T31" fmla="*/ 830 h 1154"/>
                <a:gd name="T32" fmla="*/ 422 w 1747"/>
                <a:gd name="T33" fmla="*/ 731 h 1154"/>
                <a:gd name="T34" fmla="*/ 524 w 1747"/>
                <a:gd name="T35" fmla="*/ 691 h 1154"/>
                <a:gd name="T36" fmla="*/ 422 w 1747"/>
                <a:gd name="T37" fmla="*/ 592 h 1154"/>
                <a:gd name="T38" fmla="*/ 524 w 1747"/>
                <a:gd name="T39" fmla="*/ 559 h 1154"/>
                <a:gd name="T40" fmla="*/ 422 w 1747"/>
                <a:gd name="T41" fmla="*/ 460 h 1154"/>
                <a:gd name="T42" fmla="*/ 940 w 1747"/>
                <a:gd name="T43" fmla="*/ 938 h 1154"/>
                <a:gd name="T44" fmla="*/ 774 w 1747"/>
                <a:gd name="T45" fmla="*/ 776 h 1154"/>
                <a:gd name="T46" fmla="*/ 940 w 1747"/>
                <a:gd name="T47" fmla="*/ 723 h 1154"/>
                <a:gd name="T48" fmla="*/ 774 w 1747"/>
                <a:gd name="T49" fmla="*/ 561 h 1154"/>
                <a:gd name="T50" fmla="*/ 940 w 1747"/>
                <a:gd name="T51" fmla="*/ 496 h 1154"/>
                <a:gd name="T52" fmla="*/ 774 w 1747"/>
                <a:gd name="T53" fmla="*/ 334 h 1154"/>
                <a:gd name="T54" fmla="*/ 940 w 1747"/>
                <a:gd name="T55" fmla="*/ 281 h 1154"/>
                <a:gd name="T56" fmla="*/ 774 w 1747"/>
                <a:gd name="T57" fmla="*/ 119 h 1154"/>
                <a:gd name="T58" fmla="*/ 1163 w 1747"/>
                <a:gd name="T59" fmla="*/ 938 h 1154"/>
                <a:gd name="T60" fmla="*/ 997 w 1747"/>
                <a:gd name="T61" fmla="*/ 776 h 1154"/>
                <a:gd name="T62" fmla="*/ 1163 w 1747"/>
                <a:gd name="T63" fmla="*/ 723 h 1154"/>
                <a:gd name="T64" fmla="*/ 997 w 1747"/>
                <a:gd name="T65" fmla="*/ 561 h 1154"/>
                <a:gd name="T66" fmla="*/ 1163 w 1747"/>
                <a:gd name="T67" fmla="*/ 496 h 1154"/>
                <a:gd name="T68" fmla="*/ 997 w 1747"/>
                <a:gd name="T69" fmla="*/ 334 h 1154"/>
                <a:gd name="T70" fmla="*/ 1163 w 1747"/>
                <a:gd name="T71" fmla="*/ 281 h 1154"/>
                <a:gd name="T72" fmla="*/ 997 w 1747"/>
                <a:gd name="T73" fmla="*/ 119 h 1154"/>
                <a:gd name="T74" fmla="*/ 1463 w 1747"/>
                <a:gd name="T75" fmla="*/ 950 h 1154"/>
                <a:gd name="T76" fmla="*/ 1361 w 1747"/>
                <a:gd name="T77" fmla="*/ 850 h 1154"/>
                <a:gd name="T78" fmla="*/ 1463 w 1747"/>
                <a:gd name="T79" fmla="*/ 810 h 1154"/>
                <a:gd name="T80" fmla="*/ 1361 w 1747"/>
                <a:gd name="T81" fmla="*/ 711 h 1154"/>
                <a:gd name="T82" fmla="*/ 1463 w 1747"/>
                <a:gd name="T83" fmla="*/ 679 h 1154"/>
                <a:gd name="T84" fmla="*/ 1361 w 1747"/>
                <a:gd name="T85" fmla="*/ 579 h 1154"/>
                <a:gd name="T86" fmla="*/ 1615 w 1747"/>
                <a:gd name="T87" fmla="*/ 950 h 1154"/>
                <a:gd name="T88" fmla="*/ 1514 w 1747"/>
                <a:gd name="T89" fmla="*/ 850 h 1154"/>
                <a:gd name="T90" fmla="*/ 1615 w 1747"/>
                <a:gd name="T91" fmla="*/ 810 h 1154"/>
                <a:gd name="T92" fmla="*/ 1514 w 1747"/>
                <a:gd name="T93" fmla="*/ 711 h 1154"/>
                <a:gd name="T94" fmla="*/ 1615 w 1747"/>
                <a:gd name="T95" fmla="*/ 679 h 1154"/>
                <a:gd name="T96" fmla="*/ 1514 w 1747"/>
                <a:gd name="T97" fmla="*/ 579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7" h="1154">
                  <a:moveTo>
                    <a:pt x="1689" y="1031"/>
                  </a:moveTo>
                  <a:lnTo>
                    <a:pt x="1689" y="548"/>
                  </a:lnTo>
                  <a:lnTo>
                    <a:pt x="1295" y="377"/>
                  </a:lnTo>
                  <a:lnTo>
                    <a:pt x="1295" y="1031"/>
                  </a:lnTo>
                  <a:lnTo>
                    <a:pt x="1260" y="1031"/>
                  </a:lnTo>
                  <a:lnTo>
                    <a:pt x="1260" y="0"/>
                  </a:lnTo>
                  <a:lnTo>
                    <a:pt x="677" y="0"/>
                  </a:lnTo>
                  <a:lnTo>
                    <a:pt x="677" y="1031"/>
                  </a:lnTo>
                  <a:lnTo>
                    <a:pt x="641" y="1031"/>
                  </a:lnTo>
                  <a:lnTo>
                    <a:pt x="641" y="262"/>
                  </a:lnTo>
                  <a:lnTo>
                    <a:pt x="59" y="463"/>
                  </a:lnTo>
                  <a:lnTo>
                    <a:pt x="59" y="1031"/>
                  </a:lnTo>
                  <a:lnTo>
                    <a:pt x="0" y="1031"/>
                  </a:lnTo>
                  <a:lnTo>
                    <a:pt x="0" y="1154"/>
                  </a:lnTo>
                  <a:lnTo>
                    <a:pt x="1747" y="1154"/>
                  </a:lnTo>
                  <a:lnTo>
                    <a:pt x="1747" y="1031"/>
                  </a:lnTo>
                  <a:lnTo>
                    <a:pt x="1689" y="1031"/>
                  </a:lnTo>
                  <a:close/>
                  <a:moveTo>
                    <a:pt x="371" y="962"/>
                  </a:moveTo>
                  <a:lnTo>
                    <a:pt x="371" y="962"/>
                  </a:lnTo>
                  <a:lnTo>
                    <a:pt x="270" y="962"/>
                  </a:lnTo>
                  <a:lnTo>
                    <a:pt x="270" y="863"/>
                  </a:lnTo>
                  <a:lnTo>
                    <a:pt x="371" y="863"/>
                  </a:lnTo>
                  <a:lnTo>
                    <a:pt x="371" y="962"/>
                  </a:lnTo>
                  <a:close/>
                  <a:moveTo>
                    <a:pt x="371" y="830"/>
                  </a:moveTo>
                  <a:lnTo>
                    <a:pt x="371" y="830"/>
                  </a:lnTo>
                  <a:lnTo>
                    <a:pt x="270" y="830"/>
                  </a:lnTo>
                  <a:lnTo>
                    <a:pt x="270" y="731"/>
                  </a:lnTo>
                  <a:lnTo>
                    <a:pt x="371" y="731"/>
                  </a:lnTo>
                  <a:lnTo>
                    <a:pt x="371" y="830"/>
                  </a:lnTo>
                  <a:close/>
                  <a:moveTo>
                    <a:pt x="371" y="691"/>
                  </a:moveTo>
                  <a:lnTo>
                    <a:pt x="371" y="691"/>
                  </a:lnTo>
                  <a:lnTo>
                    <a:pt x="270" y="691"/>
                  </a:lnTo>
                  <a:lnTo>
                    <a:pt x="270" y="592"/>
                  </a:lnTo>
                  <a:lnTo>
                    <a:pt x="371" y="592"/>
                  </a:lnTo>
                  <a:lnTo>
                    <a:pt x="371" y="691"/>
                  </a:lnTo>
                  <a:close/>
                  <a:moveTo>
                    <a:pt x="371" y="559"/>
                  </a:moveTo>
                  <a:lnTo>
                    <a:pt x="371" y="559"/>
                  </a:lnTo>
                  <a:lnTo>
                    <a:pt x="270" y="559"/>
                  </a:lnTo>
                  <a:lnTo>
                    <a:pt x="270" y="460"/>
                  </a:lnTo>
                  <a:lnTo>
                    <a:pt x="371" y="460"/>
                  </a:lnTo>
                  <a:lnTo>
                    <a:pt x="371" y="559"/>
                  </a:lnTo>
                  <a:close/>
                  <a:moveTo>
                    <a:pt x="524" y="962"/>
                  </a:moveTo>
                  <a:lnTo>
                    <a:pt x="524" y="962"/>
                  </a:lnTo>
                  <a:lnTo>
                    <a:pt x="422" y="962"/>
                  </a:lnTo>
                  <a:lnTo>
                    <a:pt x="422" y="863"/>
                  </a:lnTo>
                  <a:lnTo>
                    <a:pt x="524" y="863"/>
                  </a:lnTo>
                  <a:lnTo>
                    <a:pt x="524" y="962"/>
                  </a:lnTo>
                  <a:close/>
                  <a:moveTo>
                    <a:pt x="524" y="830"/>
                  </a:moveTo>
                  <a:lnTo>
                    <a:pt x="524" y="830"/>
                  </a:lnTo>
                  <a:lnTo>
                    <a:pt x="422" y="830"/>
                  </a:lnTo>
                  <a:lnTo>
                    <a:pt x="422" y="731"/>
                  </a:lnTo>
                  <a:lnTo>
                    <a:pt x="524" y="731"/>
                  </a:lnTo>
                  <a:lnTo>
                    <a:pt x="524" y="830"/>
                  </a:lnTo>
                  <a:close/>
                  <a:moveTo>
                    <a:pt x="524" y="691"/>
                  </a:moveTo>
                  <a:lnTo>
                    <a:pt x="524" y="691"/>
                  </a:lnTo>
                  <a:lnTo>
                    <a:pt x="422" y="691"/>
                  </a:lnTo>
                  <a:lnTo>
                    <a:pt x="422" y="592"/>
                  </a:lnTo>
                  <a:lnTo>
                    <a:pt x="524" y="592"/>
                  </a:lnTo>
                  <a:lnTo>
                    <a:pt x="524" y="691"/>
                  </a:lnTo>
                  <a:close/>
                  <a:moveTo>
                    <a:pt x="524" y="559"/>
                  </a:moveTo>
                  <a:lnTo>
                    <a:pt x="524" y="559"/>
                  </a:lnTo>
                  <a:lnTo>
                    <a:pt x="422" y="559"/>
                  </a:lnTo>
                  <a:lnTo>
                    <a:pt x="422" y="460"/>
                  </a:lnTo>
                  <a:lnTo>
                    <a:pt x="524" y="460"/>
                  </a:lnTo>
                  <a:lnTo>
                    <a:pt x="524" y="559"/>
                  </a:lnTo>
                  <a:close/>
                  <a:moveTo>
                    <a:pt x="940" y="938"/>
                  </a:moveTo>
                  <a:lnTo>
                    <a:pt x="940" y="938"/>
                  </a:lnTo>
                  <a:lnTo>
                    <a:pt x="774" y="938"/>
                  </a:lnTo>
                  <a:lnTo>
                    <a:pt x="774" y="776"/>
                  </a:lnTo>
                  <a:lnTo>
                    <a:pt x="940" y="776"/>
                  </a:lnTo>
                  <a:lnTo>
                    <a:pt x="940" y="938"/>
                  </a:lnTo>
                  <a:close/>
                  <a:moveTo>
                    <a:pt x="940" y="723"/>
                  </a:moveTo>
                  <a:lnTo>
                    <a:pt x="940" y="723"/>
                  </a:lnTo>
                  <a:lnTo>
                    <a:pt x="774" y="723"/>
                  </a:lnTo>
                  <a:lnTo>
                    <a:pt x="774" y="561"/>
                  </a:lnTo>
                  <a:lnTo>
                    <a:pt x="940" y="561"/>
                  </a:lnTo>
                  <a:lnTo>
                    <a:pt x="940" y="723"/>
                  </a:lnTo>
                  <a:close/>
                  <a:moveTo>
                    <a:pt x="940" y="496"/>
                  </a:moveTo>
                  <a:lnTo>
                    <a:pt x="940" y="496"/>
                  </a:lnTo>
                  <a:lnTo>
                    <a:pt x="774" y="496"/>
                  </a:lnTo>
                  <a:lnTo>
                    <a:pt x="774" y="334"/>
                  </a:lnTo>
                  <a:lnTo>
                    <a:pt x="940" y="334"/>
                  </a:lnTo>
                  <a:lnTo>
                    <a:pt x="940" y="496"/>
                  </a:lnTo>
                  <a:close/>
                  <a:moveTo>
                    <a:pt x="940" y="281"/>
                  </a:moveTo>
                  <a:lnTo>
                    <a:pt x="940" y="281"/>
                  </a:lnTo>
                  <a:lnTo>
                    <a:pt x="774" y="281"/>
                  </a:lnTo>
                  <a:lnTo>
                    <a:pt x="774" y="119"/>
                  </a:lnTo>
                  <a:lnTo>
                    <a:pt x="940" y="119"/>
                  </a:lnTo>
                  <a:lnTo>
                    <a:pt x="940" y="281"/>
                  </a:lnTo>
                  <a:close/>
                  <a:moveTo>
                    <a:pt x="1163" y="938"/>
                  </a:moveTo>
                  <a:lnTo>
                    <a:pt x="1163" y="938"/>
                  </a:lnTo>
                  <a:lnTo>
                    <a:pt x="997" y="938"/>
                  </a:lnTo>
                  <a:lnTo>
                    <a:pt x="997" y="776"/>
                  </a:lnTo>
                  <a:lnTo>
                    <a:pt x="1163" y="776"/>
                  </a:lnTo>
                  <a:lnTo>
                    <a:pt x="1163" y="938"/>
                  </a:lnTo>
                  <a:close/>
                  <a:moveTo>
                    <a:pt x="1163" y="723"/>
                  </a:moveTo>
                  <a:lnTo>
                    <a:pt x="1163" y="723"/>
                  </a:lnTo>
                  <a:lnTo>
                    <a:pt x="997" y="723"/>
                  </a:lnTo>
                  <a:lnTo>
                    <a:pt x="997" y="561"/>
                  </a:lnTo>
                  <a:lnTo>
                    <a:pt x="1163" y="561"/>
                  </a:lnTo>
                  <a:lnTo>
                    <a:pt x="1163" y="723"/>
                  </a:lnTo>
                  <a:close/>
                  <a:moveTo>
                    <a:pt x="1163" y="496"/>
                  </a:moveTo>
                  <a:lnTo>
                    <a:pt x="1163" y="496"/>
                  </a:lnTo>
                  <a:lnTo>
                    <a:pt x="997" y="496"/>
                  </a:lnTo>
                  <a:lnTo>
                    <a:pt x="997" y="334"/>
                  </a:lnTo>
                  <a:lnTo>
                    <a:pt x="1163" y="334"/>
                  </a:lnTo>
                  <a:lnTo>
                    <a:pt x="1163" y="496"/>
                  </a:lnTo>
                  <a:close/>
                  <a:moveTo>
                    <a:pt x="1163" y="281"/>
                  </a:moveTo>
                  <a:lnTo>
                    <a:pt x="1163" y="281"/>
                  </a:lnTo>
                  <a:lnTo>
                    <a:pt x="997" y="281"/>
                  </a:lnTo>
                  <a:lnTo>
                    <a:pt x="997" y="119"/>
                  </a:lnTo>
                  <a:lnTo>
                    <a:pt x="1163" y="119"/>
                  </a:lnTo>
                  <a:lnTo>
                    <a:pt x="1163" y="281"/>
                  </a:lnTo>
                  <a:close/>
                  <a:moveTo>
                    <a:pt x="1463" y="950"/>
                  </a:moveTo>
                  <a:lnTo>
                    <a:pt x="1463" y="950"/>
                  </a:lnTo>
                  <a:lnTo>
                    <a:pt x="1361" y="950"/>
                  </a:lnTo>
                  <a:lnTo>
                    <a:pt x="1361" y="850"/>
                  </a:lnTo>
                  <a:lnTo>
                    <a:pt x="1463" y="850"/>
                  </a:lnTo>
                  <a:lnTo>
                    <a:pt x="1463" y="950"/>
                  </a:lnTo>
                  <a:close/>
                  <a:moveTo>
                    <a:pt x="1463" y="810"/>
                  </a:moveTo>
                  <a:lnTo>
                    <a:pt x="1463" y="810"/>
                  </a:lnTo>
                  <a:lnTo>
                    <a:pt x="1361" y="810"/>
                  </a:lnTo>
                  <a:lnTo>
                    <a:pt x="1361" y="711"/>
                  </a:lnTo>
                  <a:lnTo>
                    <a:pt x="1463" y="711"/>
                  </a:lnTo>
                  <a:lnTo>
                    <a:pt x="1463" y="810"/>
                  </a:lnTo>
                  <a:close/>
                  <a:moveTo>
                    <a:pt x="1463" y="679"/>
                  </a:moveTo>
                  <a:lnTo>
                    <a:pt x="1463" y="679"/>
                  </a:lnTo>
                  <a:lnTo>
                    <a:pt x="1361" y="679"/>
                  </a:lnTo>
                  <a:lnTo>
                    <a:pt x="1361" y="579"/>
                  </a:lnTo>
                  <a:lnTo>
                    <a:pt x="1463" y="579"/>
                  </a:lnTo>
                  <a:lnTo>
                    <a:pt x="1463" y="679"/>
                  </a:lnTo>
                  <a:close/>
                  <a:moveTo>
                    <a:pt x="1615" y="950"/>
                  </a:moveTo>
                  <a:lnTo>
                    <a:pt x="1615" y="950"/>
                  </a:lnTo>
                  <a:lnTo>
                    <a:pt x="1514" y="950"/>
                  </a:lnTo>
                  <a:lnTo>
                    <a:pt x="1514" y="850"/>
                  </a:lnTo>
                  <a:lnTo>
                    <a:pt x="1615" y="850"/>
                  </a:lnTo>
                  <a:lnTo>
                    <a:pt x="1615" y="950"/>
                  </a:lnTo>
                  <a:close/>
                  <a:moveTo>
                    <a:pt x="1615" y="810"/>
                  </a:moveTo>
                  <a:lnTo>
                    <a:pt x="1615" y="810"/>
                  </a:lnTo>
                  <a:lnTo>
                    <a:pt x="1514" y="810"/>
                  </a:lnTo>
                  <a:lnTo>
                    <a:pt x="1514" y="711"/>
                  </a:lnTo>
                  <a:lnTo>
                    <a:pt x="1615" y="711"/>
                  </a:lnTo>
                  <a:lnTo>
                    <a:pt x="1615" y="810"/>
                  </a:lnTo>
                  <a:close/>
                  <a:moveTo>
                    <a:pt x="1615" y="679"/>
                  </a:moveTo>
                  <a:lnTo>
                    <a:pt x="1615" y="679"/>
                  </a:lnTo>
                  <a:lnTo>
                    <a:pt x="1514" y="679"/>
                  </a:lnTo>
                  <a:lnTo>
                    <a:pt x="1514" y="579"/>
                  </a:lnTo>
                  <a:lnTo>
                    <a:pt x="1615" y="579"/>
                  </a:lnTo>
                  <a:lnTo>
                    <a:pt x="1615" y="6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2" tIns="60941" rIns="121882" bIns="60941" numCol="1" anchor="t" anchorCtr="0" compatLnSpc="1">
              <a:prstTxWarp prst="textNoShape">
                <a:avLst/>
              </a:prstTxWarp>
            </a:bodyPr>
            <a:lstStyle/>
            <a:p>
              <a:pPr defTabSz="913676"/>
              <a:endParaRPr lang="zh-CN" altLang="en-US" sz="1733">
                <a:solidFill>
                  <a:prstClr val="black"/>
                </a:solidFill>
              </a:endParaRPr>
            </a:p>
          </p:txBody>
        </p:sp>
      </p:grpSp>
      <p:sp>
        <p:nvSpPr>
          <p:cNvPr id="29" name="Freeform 12"/>
          <p:cNvSpPr>
            <a:spLocks/>
          </p:cNvSpPr>
          <p:nvPr/>
        </p:nvSpPr>
        <p:spPr bwMode="auto">
          <a:xfrm>
            <a:off x="4217223" y="1931669"/>
            <a:ext cx="583389"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rgbClr val="C00000"/>
          </a:solidFill>
          <a:ln>
            <a:noFill/>
          </a:ln>
        </p:spPr>
        <p:txBody>
          <a:bodyPr vert="horz" wrap="square" lIns="91369" tIns="45685" rIns="91369" bIns="45685" numCol="1" anchor="t" anchorCtr="0" compatLnSpc="1">
            <a:prstTxWarp prst="textNoShape">
              <a:avLst/>
            </a:prstTxWarp>
          </a:bodyPr>
          <a:lstStyle/>
          <a:p>
            <a:pPr defTabSz="913676"/>
            <a:endParaRPr lang="zh-CN" altLang="en-US" sz="1733">
              <a:solidFill>
                <a:prstClr val="black"/>
              </a:solidFill>
            </a:endParaRPr>
          </a:p>
        </p:txBody>
      </p:sp>
      <p:sp>
        <p:nvSpPr>
          <p:cNvPr id="40" name="Freeform 13"/>
          <p:cNvSpPr>
            <a:spLocks/>
          </p:cNvSpPr>
          <p:nvPr/>
        </p:nvSpPr>
        <p:spPr bwMode="auto">
          <a:xfrm>
            <a:off x="7535361" y="1931669"/>
            <a:ext cx="583389"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rgbClr val="C00000"/>
          </a:solidFill>
          <a:ln>
            <a:noFill/>
          </a:ln>
        </p:spPr>
        <p:txBody>
          <a:bodyPr vert="horz" wrap="square" lIns="91369" tIns="45685" rIns="91369" bIns="45685" numCol="1" anchor="t" anchorCtr="0" compatLnSpc="1">
            <a:prstTxWarp prst="textNoShape">
              <a:avLst/>
            </a:prstTxWarp>
          </a:bodyPr>
          <a:lstStyle/>
          <a:p>
            <a:pPr defTabSz="913676"/>
            <a:endParaRPr lang="zh-CN" altLang="en-US" sz="1733">
              <a:solidFill>
                <a:prstClr val="black"/>
              </a:solidFill>
            </a:endParaRPr>
          </a:p>
        </p:txBody>
      </p:sp>
      <p:sp>
        <p:nvSpPr>
          <p:cNvPr id="41" name="矩形 83"/>
          <p:cNvSpPr>
            <a:spLocks noChangeArrowheads="1"/>
          </p:cNvSpPr>
          <p:nvPr/>
        </p:nvSpPr>
        <p:spPr bwMode="auto">
          <a:xfrm>
            <a:off x="1553383" y="4543701"/>
            <a:ext cx="8981535" cy="1149263"/>
          </a:xfrm>
          <a:prstGeom prst="rect">
            <a:avLst/>
          </a:prstGeom>
          <a:solidFill>
            <a:srgbClr val="F2F2F2"/>
          </a:solidFill>
          <a:ln w="9525" cmpd="sng">
            <a:solidFill>
              <a:srgbClr val="55735B"/>
            </a:solidFill>
            <a:miter lim="800000"/>
            <a:headEnd/>
            <a:tailEnd/>
          </a:ln>
        </p:spPr>
        <p:txBody>
          <a:bodyPr lIns="91369" tIns="45685" rIns="91369" bIns="45685"/>
          <a:lstStyle/>
          <a:p>
            <a:pPr defTabSz="913676"/>
            <a:endParaRPr lang="zh-CN" altLang="en-US" sz="1733">
              <a:solidFill>
                <a:prstClr val="black"/>
              </a:solidFill>
            </a:endParaRPr>
          </a:p>
        </p:txBody>
      </p:sp>
      <p:sp>
        <p:nvSpPr>
          <p:cNvPr id="44" name="TextBox 84"/>
          <p:cNvSpPr txBox="1">
            <a:spLocks noChangeArrowheads="1"/>
          </p:cNvSpPr>
          <p:nvPr/>
        </p:nvSpPr>
        <p:spPr bwMode="auto">
          <a:xfrm>
            <a:off x="1792874" y="4710720"/>
            <a:ext cx="8499322" cy="830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9" tIns="45685" rIns="91369" bIns="456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defTabSz="913676"/>
            <a:r>
              <a:rPr lang="zh-CN" altLang="en-US" sz="1599"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百艺工</a:t>
            </a:r>
            <a:r>
              <a:rPr lang="zh-CN" altLang="en-US"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坊</a:t>
            </a:r>
            <a:r>
              <a:rPr lang="zh-CN" altLang="en-US" sz="1599" dirty="0" smtClean="0">
                <a:solidFill>
                  <a:srgbClr val="595959"/>
                </a:solidFill>
                <a:latin typeface="微软雅黑" pitchFamily="34" charset="-122"/>
                <a:ea typeface="微软雅黑" pitchFamily="34" charset="-122"/>
                <a:sym typeface="微软雅黑" pitchFamily="34" charset="-122"/>
              </a:rPr>
              <a:t>的商业模式建立在其完整全面的支持体系上，其庞大的支持体系包含了各个方面，无论是面对教育机构、学校园所，还是面对商业体系的合作伙伴，我们都有相应的全面支持服务，帮助大家运营。</a:t>
            </a:r>
            <a:endParaRPr lang="zh-CN" altLang="en-US" sz="1599" dirty="0">
              <a:solidFill>
                <a:srgbClr val="595959"/>
              </a:solidFill>
              <a:latin typeface="微软雅黑" pitchFamily="34" charset="-122"/>
              <a:ea typeface="微软雅黑" pitchFamily="34" charset="-122"/>
              <a:sym typeface="微软雅黑" pitchFamily="34" charset="-122"/>
            </a:endParaRPr>
          </a:p>
        </p:txBody>
      </p:sp>
      <p:sp>
        <p:nvSpPr>
          <p:cNvPr id="45" name="Freeform 12"/>
          <p:cNvSpPr>
            <a:spLocks/>
          </p:cNvSpPr>
          <p:nvPr/>
        </p:nvSpPr>
        <p:spPr bwMode="auto">
          <a:xfrm>
            <a:off x="1478815" y="4462039"/>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sp>
        <p:nvSpPr>
          <p:cNvPr id="46" name="Freeform 12"/>
          <p:cNvSpPr>
            <a:spLocks/>
          </p:cNvSpPr>
          <p:nvPr/>
        </p:nvSpPr>
        <p:spPr bwMode="auto">
          <a:xfrm flipH="1" flipV="1">
            <a:off x="10081149" y="5276148"/>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sp>
        <p:nvSpPr>
          <p:cNvPr id="47" name="TextBox 46"/>
          <p:cNvSpPr txBox="1"/>
          <p:nvPr/>
        </p:nvSpPr>
        <p:spPr>
          <a:xfrm>
            <a:off x="1980538" y="3388938"/>
            <a:ext cx="1662772" cy="399911"/>
          </a:xfrm>
          <a:prstGeom prst="rect">
            <a:avLst/>
          </a:prstGeom>
          <a:noFill/>
        </p:spPr>
        <p:txBody>
          <a:bodyPr wrap="square" lIns="91369" tIns="45685" rIns="91369" bIns="45685" rtlCol="0">
            <a:spAutoFit/>
          </a:bodyPr>
          <a:lstStyle/>
          <a:p>
            <a:pPr algn="ctr" defTabSz="913676"/>
            <a:r>
              <a:rPr lang="zh-CN" altLang="en-US" sz="1999" b="1" dirty="0" smtClean="0">
                <a:solidFill>
                  <a:srgbClr val="C00000"/>
                </a:solidFill>
                <a:latin typeface="微软雅黑" panose="020B0503020204020204" pitchFamily="34" charset="-122"/>
                <a:ea typeface="微软雅黑" panose="020B0503020204020204" pitchFamily="34" charset="-122"/>
              </a:rPr>
              <a:t>课程支持</a:t>
            </a:r>
            <a:endParaRPr lang="zh-CN" altLang="en-US" sz="1999" b="1" dirty="0">
              <a:solidFill>
                <a:srgbClr val="C00000"/>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5227453" y="3388938"/>
            <a:ext cx="1662772" cy="399911"/>
          </a:xfrm>
          <a:prstGeom prst="rect">
            <a:avLst/>
          </a:prstGeom>
          <a:noFill/>
        </p:spPr>
        <p:txBody>
          <a:bodyPr wrap="square" lIns="91369" tIns="45685" rIns="91369" bIns="45685" rtlCol="0">
            <a:spAutoFit/>
          </a:bodyPr>
          <a:lstStyle/>
          <a:p>
            <a:pPr algn="ctr" defTabSz="913676"/>
            <a:r>
              <a:rPr lang="zh-CN" altLang="en-US" sz="1999" b="1" dirty="0" smtClean="0">
                <a:solidFill>
                  <a:srgbClr val="C00000"/>
                </a:solidFill>
                <a:latin typeface="微软雅黑" panose="020B0503020204020204" pitchFamily="34" charset="-122"/>
                <a:ea typeface="微软雅黑" panose="020B0503020204020204" pitchFamily="34" charset="-122"/>
              </a:rPr>
              <a:t>培训支持</a:t>
            </a:r>
            <a:endParaRPr lang="zh-CN" altLang="en-US" sz="1999" b="1" dirty="0">
              <a:solidFill>
                <a:srgbClr val="C00000"/>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8632945" y="3388938"/>
            <a:ext cx="1662772" cy="399911"/>
          </a:xfrm>
          <a:prstGeom prst="rect">
            <a:avLst/>
          </a:prstGeom>
          <a:noFill/>
        </p:spPr>
        <p:txBody>
          <a:bodyPr wrap="square" lIns="91369" tIns="45685" rIns="91369" bIns="45685" rtlCol="0">
            <a:spAutoFit/>
          </a:bodyPr>
          <a:lstStyle/>
          <a:p>
            <a:pPr algn="ctr" defTabSz="913676"/>
            <a:r>
              <a:rPr lang="zh-CN" altLang="en-US" sz="1999" b="1" dirty="0" smtClean="0">
                <a:solidFill>
                  <a:srgbClr val="C00000"/>
                </a:solidFill>
                <a:latin typeface="微软雅黑" panose="020B0503020204020204" pitchFamily="34" charset="-122"/>
                <a:ea typeface="微软雅黑" panose="020B0503020204020204" pitchFamily="34" charset="-122"/>
              </a:rPr>
              <a:t>运营支持</a:t>
            </a:r>
            <a:endParaRPr lang="zh-CN" altLang="en-US" sz="1999" b="1" dirty="0">
              <a:solidFill>
                <a:srgbClr val="C00000"/>
              </a:solidFill>
              <a:latin typeface="微软雅黑" panose="020B0503020204020204" pitchFamily="34" charset="-122"/>
              <a:ea typeface="微软雅黑" panose="020B0503020204020204" pitchFamily="34" charset="-122"/>
            </a:endParaRPr>
          </a:p>
        </p:txBody>
      </p:sp>
      <p:sp>
        <p:nvSpPr>
          <p:cNvPr id="50" name="标题 4"/>
          <p:cNvSpPr txBox="1">
            <a:spLocks/>
          </p:cNvSpPr>
          <p:nvPr/>
        </p:nvSpPr>
        <p:spPr>
          <a:xfrm>
            <a:off x="50786" y="1919656"/>
            <a:ext cx="1727210" cy="332916"/>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599" dirty="0">
                <a:solidFill>
                  <a:prstClr val="white"/>
                </a:solidFill>
                <a:latin typeface="微软雅黑" panose="020B0503020204020204" pitchFamily="34" charset="-122"/>
                <a:ea typeface="微软雅黑" panose="020B0503020204020204" pitchFamily="34" charset="-122"/>
              </a:rPr>
              <a:t>我们怎么做</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0" y="342265"/>
            <a:ext cx="1319530" cy="717550"/>
            <a:chOff x="0" y="539"/>
            <a:chExt cx="2078" cy="1130"/>
          </a:xfrm>
        </p:grpSpPr>
        <p:grpSp>
          <p:nvGrpSpPr>
            <p:cNvPr id="31" name="组合 30"/>
            <p:cNvGrpSpPr/>
            <p:nvPr/>
          </p:nvGrpSpPr>
          <p:grpSpPr>
            <a:xfrm>
              <a:off x="0" y="568"/>
              <a:ext cx="2078" cy="1101"/>
              <a:chOff x="0" y="568"/>
              <a:chExt cx="6048" cy="1697"/>
            </a:xfrm>
          </p:grpSpPr>
          <p:sp>
            <p:nvSpPr>
              <p:cNvPr id="33" name="矩形 32"/>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34" name="矩形 33"/>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32" name="文本框 31"/>
            <p:cNvSpPr txBox="1"/>
            <p:nvPr/>
          </p:nvSpPr>
          <p:spPr>
            <a:xfrm>
              <a:off x="595" y="539"/>
              <a:ext cx="1244"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05</a:t>
              </a:r>
              <a:endParaRPr lang="en-US" altLang="zh-CN" sz="3200" dirty="0" smtClean="0">
                <a:solidFill>
                  <a:schemeClr val="bg1"/>
                </a:solidFill>
                <a:latin typeface="Impact" panose="020B0806030902050204" charset="0"/>
              </a:endParaRPr>
            </a:p>
          </p:txBody>
        </p:sp>
      </p:grpSp>
      <p:sp>
        <p:nvSpPr>
          <p:cNvPr id="35"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百艺体系</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36" name="Freeform 6"/>
          <p:cNvSpPr>
            <a:spLocks noChangeAspect="1" noEditPoints="1"/>
          </p:cNvSpPr>
          <p:nvPr/>
        </p:nvSpPr>
        <p:spPr bwMode="auto">
          <a:xfrm>
            <a:off x="5505410" y="1670513"/>
            <a:ext cx="1225556" cy="1077183"/>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480"/>
            <a:endParaRPr lang="en-US" sz="1300" dirty="0">
              <a:solidFill>
                <a:prstClr val="black"/>
              </a:solidFill>
            </a:endParaRPr>
          </a:p>
        </p:txBody>
      </p:sp>
      <p:sp>
        <p:nvSpPr>
          <p:cNvPr id="37" name="KSO_Shape"/>
          <p:cNvSpPr>
            <a:spLocks/>
          </p:cNvSpPr>
          <p:nvPr/>
        </p:nvSpPr>
        <p:spPr bwMode="auto">
          <a:xfrm>
            <a:off x="8849589" y="1686801"/>
            <a:ext cx="1130899" cy="1131541"/>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defTabSz="685480">
              <a:defRPr/>
            </a:pPr>
            <a:endParaRPr lang="zh-CN" altLang="en-US" sz="150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756016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31" presetClass="entr" presetSubtype="0"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p:cTn id="19" dur="300" fill="hold"/>
                                        <p:tgtEl>
                                          <p:spTgt spid="29"/>
                                        </p:tgtEl>
                                        <p:attrNameLst>
                                          <p:attrName>ppt_w</p:attrName>
                                        </p:attrNameLst>
                                      </p:cBhvr>
                                      <p:tavLst>
                                        <p:tav tm="0">
                                          <p:val>
                                            <p:fltVal val="0"/>
                                          </p:val>
                                        </p:tav>
                                        <p:tav tm="100000">
                                          <p:val>
                                            <p:strVal val="#ppt_w"/>
                                          </p:val>
                                        </p:tav>
                                      </p:tavLst>
                                    </p:anim>
                                    <p:anim calcmode="lin" valueType="num">
                                      <p:cBhvr>
                                        <p:cTn id="20" dur="300" fill="hold"/>
                                        <p:tgtEl>
                                          <p:spTgt spid="29"/>
                                        </p:tgtEl>
                                        <p:attrNameLst>
                                          <p:attrName>ppt_h</p:attrName>
                                        </p:attrNameLst>
                                      </p:cBhvr>
                                      <p:tavLst>
                                        <p:tav tm="0">
                                          <p:val>
                                            <p:fltVal val="0"/>
                                          </p:val>
                                        </p:tav>
                                        <p:tav tm="100000">
                                          <p:val>
                                            <p:strVal val="#ppt_h"/>
                                          </p:val>
                                        </p:tav>
                                      </p:tavLst>
                                    </p:anim>
                                    <p:anim calcmode="lin" valueType="num">
                                      <p:cBhvr>
                                        <p:cTn id="21" dur="300" fill="hold"/>
                                        <p:tgtEl>
                                          <p:spTgt spid="29"/>
                                        </p:tgtEl>
                                        <p:attrNameLst>
                                          <p:attrName>style.rotation</p:attrName>
                                        </p:attrNameLst>
                                      </p:cBhvr>
                                      <p:tavLst>
                                        <p:tav tm="0">
                                          <p:val>
                                            <p:fltVal val="90"/>
                                          </p:val>
                                        </p:tav>
                                        <p:tav tm="100000">
                                          <p:val>
                                            <p:fltVal val="0"/>
                                          </p:val>
                                        </p:tav>
                                      </p:tavLst>
                                    </p:anim>
                                    <p:animEffect transition="in" filter="fade">
                                      <p:cBhvr>
                                        <p:cTn id="22" dur="300"/>
                                        <p:tgtEl>
                                          <p:spTgt spid="29"/>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1000"/>
                                        <p:tgtEl>
                                          <p:spTgt spid="48"/>
                                        </p:tgtEl>
                                      </p:cBhvr>
                                    </p:animEffect>
                                    <p:anim calcmode="lin" valueType="num">
                                      <p:cBhvr>
                                        <p:cTn id="26" dur="1000" fill="hold"/>
                                        <p:tgtEl>
                                          <p:spTgt spid="48"/>
                                        </p:tgtEl>
                                        <p:attrNameLst>
                                          <p:attrName>ppt_x</p:attrName>
                                        </p:attrNameLst>
                                      </p:cBhvr>
                                      <p:tavLst>
                                        <p:tav tm="0">
                                          <p:val>
                                            <p:strVal val="#ppt_x"/>
                                          </p:val>
                                        </p:tav>
                                        <p:tav tm="100000">
                                          <p:val>
                                            <p:strVal val="#ppt_x"/>
                                          </p:val>
                                        </p:tav>
                                      </p:tavLst>
                                    </p:anim>
                                    <p:anim calcmode="lin" valueType="num">
                                      <p:cBhvr>
                                        <p:cTn id="27" dur="1000" fill="hold"/>
                                        <p:tgtEl>
                                          <p:spTgt spid="48"/>
                                        </p:tgtEl>
                                        <p:attrNameLst>
                                          <p:attrName>ppt_y</p:attrName>
                                        </p:attrNameLst>
                                      </p:cBhvr>
                                      <p:tavLst>
                                        <p:tav tm="0">
                                          <p:val>
                                            <p:strVal val="#ppt_y+.1"/>
                                          </p:val>
                                        </p:tav>
                                        <p:tav tm="100000">
                                          <p:val>
                                            <p:strVal val="#ppt_y"/>
                                          </p:val>
                                        </p:tav>
                                      </p:tavLst>
                                    </p:anim>
                                  </p:childTnLst>
                                </p:cTn>
                              </p:par>
                            </p:childTnLst>
                          </p:cTn>
                        </p:par>
                        <p:par>
                          <p:cTn id="28" fill="hold">
                            <p:stCondLst>
                              <p:cond delay="2500"/>
                            </p:stCondLst>
                            <p:childTnLst>
                              <p:par>
                                <p:cTn id="29" presetID="31"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p:cTn id="31" dur="300" fill="hold"/>
                                        <p:tgtEl>
                                          <p:spTgt spid="40"/>
                                        </p:tgtEl>
                                        <p:attrNameLst>
                                          <p:attrName>ppt_w</p:attrName>
                                        </p:attrNameLst>
                                      </p:cBhvr>
                                      <p:tavLst>
                                        <p:tav tm="0">
                                          <p:val>
                                            <p:fltVal val="0"/>
                                          </p:val>
                                        </p:tav>
                                        <p:tav tm="100000">
                                          <p:val>
                                            <p:strVal val="#ppt_w"/>
                                          </p:val>
                                        </p:tav>
                                      </p:tavLst>
                                    </p:anim>
                                    <p:anim calcmode="lin" valueType="num">
                                      <p:cBhvr>
                                        <p:cTn id="32" dur="300" fill="hold"/>
                                        <p:tgtEl>
                                          <p:spTgt spid="40"/>
                                        </p:tgtEl>
                                        <p:attrNameLst>
                                          <p:attrName>ppt_h</p:attrName>
                                        </p:attrNameLst>
                                      </p:cBhvr>
                                      <p:tavLst>
                                        <p:tav tm="0">
                                          <p:val>
                                            <p:fltVal val="0"/>
                                          </p:val>
                                        </p:tav>
                                        <p:tav tm="100000">
                                          <p:val>
                                            <p:strVal val="#ppt_h"/>
                                          </p:val>
                                        </p:tav>
                                      </p:tavLst>
                                    </p:anim>
                                    <p:anim calcmode="lin" valueType="num">
                                      <p:cBhvr>
                                        <p:cTn id="33" dur="300" fill="hold"/>
                                        <p:tgtEl>
                                          <p:spTgt spid="40"/>
                                        </p:tgtEl>
                                        <p:attrNameLst>
                                          <p:attrName>style.rotation</p:attrName>
                                        </p:attrNameLst>
                                      </p:cBhvr>
                                      <p:tavLst>
                                        <p:tav tm="0">
                                          <p:val>
                                            <p:fltVal val="90"/>
                                          </p:val>
                                        </p:tav>
                                        <p:tav tm="100000">
                                          <p:val>
                                            <p:fltVal val="0"/>
                                          </p:val>
                                        </p:tav>
                                      </p:tavLst>
                                    </p:anim>
                                    <p:animEffect transition="in" filter="fade">
                                      <p:cBhvr>
                                        <p:cTn id="34" dur="300"/>
                                        <p:tgtEl>
                                          <p:spTgt spid="40"/>
                                        </p:tgtEl>
                                      </p:cBhvr>
                                    </p:animEffect>
                                  </p:childTnLst>
                                </p:cTn>
                              </p:par>
                              <p:par>
                                <p:cTn id="35" presetID="42" presetClass="entr" presetSubtype="0" fill="hold" grpId="0" nodeType="withEffect">
                                  <p:stCondLst>
                                    <p:cond delay="40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1000"/>
                                        <p:tgtEl>
                                          <p:spTgt spid="49"/>
                                        </p:tgtEl>
                                      </p:cBhvr>
                                    </p:animEffect>
                                    <p:anim calcmode="lin" valueType="num">
                                      <p:cBhvr>
                                        <p:cTn id="38" dur="1000" fill="hold"/>
                                        <p:tgtEl>
                                          <p:spTgt spid="49"/>
                                        </p:tgtEl>
                                        <p:attrNameLst>
                                          <p:attrName>ppt_x</p:attrName>
                                        </p:attrNameLst>
                                      </p:cBhvr>
                                      <p:tavLst>
                                        <p:tav tm="0">
                                          <p:val>
                                            <p:strVal val="#ppt_x"/>
                                          </p:val>
                                        </p:tav>
                                        <p:tav tm="100000">
                                          <p:val>
                                            <p:strVal val="#ppt_x"/>
                                          </p:val>
                                        </p:tav>
                                      </p:tavLst>
                                    </p:anim>
                                    <p:anim calcmode="lin" valueType="num">
                                      <p:cBhvr>
                                        <p:cTn id="39" dur="1000" fill="hold"/>
                                        <p:tgtEl>
                                          <p:spTgt spid="49"/>
                                        </p:tgtEl>
                                        <p:attrNameLst>
                                          <p:attrName>ppt_y</p:attrName>
                                        </p:attrNameLst>
                                      </p:cBhvr>
                                      <p:tavLst>
                                        <p:tav tm="0">
                                          <p:val>
                                            <p:strVal val="#ppt_y+.1"/>
                                          </p:val>
                                        </p:tav>
                                        <p:tav tm="100000">
                                          <p:val>
                                            <p:strVal val="#ppt_y"/>
                                          </p:val>
                                        </p:tav>
                                      </p:tavLst>
                                    </p:anim>
                                  </p:childTnLst>
                                </p:cTn>
                              </p:par>
                            </p:childTnLst>
                          </p:cTn>
                        </p:par>
                        <p:par>
                          <p:cTn id="40" fill="hold">
                            <p:stCondLst>
                              <p:cond delay="3900"/>
                            </p:stCondLst>
                            <p:childTnLst>
                              <p:par>
                                <p:cTn id="41" presetID="1" presetClass="entr" presetSubtype="0" fill="hold" grpId="0" nodeType="after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3.56836E-6 -3.7037E-7 L 0.36686 0.15278 " pathEditMode="relative" rAng="0" ptsTypes="AA">
                                      <p:cBhvr>
                                        <p:cTn id="44" dur="500" spd="-99900" fill="hold"/>
                                        <p:tgtEl>
                                          <p:spTgt spid="45"/>
                                        </p:tgtEl>
                                        <p:attrNameLst>
                                          <p:attrName>ppt_x,ppt_y</p:attrName>
                                        </p:attrNameLst>
                                      </p:cBhvr>
                                      <p:rCtr x="18343" y="7639"/>
                                    </p:animMotion>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35" presetClass="path" presetSubtype="0" accel="50000" decel="50000" fill="hold" grpId="1" nodeType="withEffect">
                                  <p:stCondLst>
                                    <p:cond delay="0"/>
                                  </p:stCondLst>
                                  <p:childTnLst>
                                    <p:animMotion origin="layout" path="M 7.85742E-7 -3.33333E-6 L -0.39495 -0.11018 " pathEditMode="relative" rAng="0" ptsTypes="AA">
                                      <p:cBhvr>
                                        <p:cTn id="48" dur="500" spd="-99900" fill="hold"/>
                                        <p:tgtEl>
                                          <p:spTgt spid="46"/>
                                        </p:tgtEl>
                                        <p:attrNameLst>
                                          <p:attrName>ppt_x,ppt_y</p:attrName>
                                        </p:attrNameLst>
                                      </p:cBhvr>
                                      <p:rCtr x="-19748" y="-5509"/>
                                    </p:animMotion>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p:cTn id="51" dur="500" fill="hold"/>
                                        <p:tgtEl>
                                          <p:spTgt spid="41"/>
                                        </p:tgtEl>
                                        <p:attrNameLst>
                                          <p:attrName>ppt_w</p:attrName>
                                        </p:attrNameLst>
                                      </p:cBhvr>
                                      <p:tavLst>
                                        <p:tav tm="0">
                                          <p:val>
                                            <p:fltVal val="0"/>
                                          </p:val>
                                        </p:tav>
                                        <p:tav tm="100000">
                                          <p:val>
                                            <p:strVal val="#ppt_w"/>
                                          </p:val>
                                        </p:tav>
                                      </p:tavLst>
                                    </p:anim>
                                    <p:anim calcmode="lin" valueType="num">
                                      <p:cBhvr>
                                        <p:cTn id="52" dur="500" fill="hold"/>
                                        <p:tgtEl>
                                          <p:spTgt spid="41"/>
                                        </p:tgtEl>
                                        <p:attrNameLst>
                                          <p:attrName>ppt_h</p:attrName>
                                        </p:attrNameLst>
                                      </p:cBhvr>
                                      <p:tavLst>
                                        <p:tav tm="0">
                                          <p:val>
                                            <p:fltVal val="0"/>
                                          </p:val>
                                        </p:tav>
                                        <p:tav tm="100000">
                                          <p:val>
                                            <p:strVal val="#ppt_h"/>
                                          </p:val>
                                        </p:tav>
                                      </p:tavLst>
                                    </p:anim>
                                    <p:animEffect transition="in" filter="fade">
                                      <p:cBhvr>
                                        <p:cTn id="53" dur="500"/>
                                        <p:tgtEl>
                                          <p:spTgt spid="41"/>
                                        </p:tgtEl>
                                      </p:cBhvr>
                                    </p:animEffect>
                                  </p:childTnLst>
                                </p:cTn>
                              </p:par>
                            </p:childTnLst>
                          </p:cTn>
                        </p:par>
                        <p:par>
                          <p:cTn id="54" fill="hold">
                            <p:stCondLst>
                              <p:cond delay="4400"/>
                            </p:stCondLst>
                            <p:childTnLst>
                              <p:par>
                                <p:cTn id="55" presetID="22" presetClass="entr" presetSubtype="1" fill="hold" nodeType="afterEffect">
                                  <p:stCondLst>
                                    <p:cond delay="0"/>
                                  </p:stCondLst>
                                  <p:childTnLst>
                                    <p:set>
                                      <p:cBhvr>
                                        <p:cTn id="56" dur="1" fill="hold">
                                          <p:stCondLst>
                                            <p:cond delay="0"/>
                                          </p:stCondLst>
                                        </p:cTn>
                                        <p:tgtEl>
                                          <p:spTgt spid="44">
                                            <p:txEl>
                                              <p:pRg st="0" end="0"/>
                                            </p:txEl>
                                          </p:spTgt>
                                        </p:tgtEl>
                                        <p:attrNameLst>
                                          <p:attrName>style.visibility</p:attrName>
                                        </p:attrNameLst>
                                      </p:cBhvr>
                                      <p:to>
                                        <p:strVal val="visible"/>
                                      </p:to>
                                    </p:set>
                                    <p:animEffect transition="in" filter="wipe(up)">
                                      <p:cBhvr>
                                        <p:cTn id="5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0" grpId="0" animBg="1"/>
      <p:bldP spid="41" grpId="0" animBg="1" autoUpdateAnimBg="0"/>
      <p:bldP spid="45" grpId="0" animBg="1"/>
      <p:bldP spid="45" grpId="1" animBg="1"/>
      <p:bldP spid="46" grpId="0" animBg="1"/>
      <p:bldP spid="46" grpId="1" animBg="1"/>
      <p:bldP spid="47" grpId="0"/>
      <p:bldP spid="48" grpId="0"/>
      <p:bldP spid="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p:cNvSpPr/>
          <p:nvPr/>
        </p:nvSpPr>
        <p:spPr>
          <a:xfrm>
            <a:off x="518188" y="1339860"/>
            <a:ext cx="2110935"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40" name="标题 4"/>
          <p:cNvSpPr txBox="1"/>
          <p:nvPr/>
        </p:nvSpPr>
        <p:spPr>
          <a:xfrm>
            <a:off x="591338" y="1425467"/>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课程</a:t>
            </a:r>
            <a:r>
              <a:rPr lang="zh-CN" altLang="en-US" sz="2399" b="1" dirty="0" smtClean="0">
                <a:solidFill>
                  <a:prstClr val="white"/>
                </a:solidFill>
                <a:latin typeface="微软雅黑" panose="020B0503020204020204" charset="-122"/>
                <a:ea typeface="微软雅黑" panose="020B0503020204020204" charset="-122"/>
              </a:rPr>
              <a:t>支持</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5" name="TextBox 32"/>
          <p:cNvSpPr txBox="1"/>
          <p:nvPr/>
        </p:nvSpPr>
        <p:spPr>
          <a:xfrm>
            <a:off x="794801" y="4956017"/>
            <a:ext cx="4297427" cy="1371880"/>
          </a:xfrm>
          <a:prstGeom prst="rect">
            <a:avLst/>
          </a:prstGeom>
          <a:noFill/>
        </p:spPr>
        <p:txBody>
          <a:bodyPr wrap="square" lIns="91408" tIns="45703" rIns="91408" bIns="45703" rtlCol="0">
            <a:spAutoFit/>
          </a:bodyPr>
          <a:lstStyle/>
          <a:p>
            <a:pPr>
              <a:lnSpc>
                <a:spcPct val="130000"/>
              </a:lnSpc>
            </a:pPr>
            <a:r>
              <a:rPr lang="zh-CN" altLang="en-US" sz="1599" dirty="0" smtClean="0">
                <a:solidFill>
                  <a:srgbClr val="4D4D4D"/>
                </a:solidFill>
                <a:latin typeface="微软雅黑" panose="020B0503020204020204" charset="-122"/>
                <a:ea typeface="微软雅黑" panose="020B0503020204020204" charset="-122"/>
              </a:rPr>
              <a:t>百艺工坊专注于儿童</a:t>
            </a:r>
            <a:r>
              <a:rPr lang="zh-CN" altLang="en-US" sz="1599" dirty="0">
                <a:solidFill>
                  <a:srgbClr val="4D4D4D"/>
                </a:solidFill>
                <a:latin typeface="微软雅黑" panose="020B0503020204020204" charset="-122"/>
                <a:ea typeface="微软雅黑" panose="020B0503020204020204" charset="-122"/>
              </a:rPr>
              <a:t>传统</a:t>
            </a:r>
            <a:r>
              <a:rPr lang="zh-CN" altLang="en-US" sz="1599" dirty="0" smtClean="0">
                <a:solidFill>
                  <a:srgbClr val="4D4D4D"/>
                </a:solidFill>
                <a:latin typeface="微软雅黑" panose="020B0503020204020204" charset="-122"/>
                <a:ea typeface="微软雅黑" panose="020B0503020204020204" charset="-122"/>
              </a:rPr>
              <a:t>艺术教育，多年的一线教学经验支撑了课程研发团队编写</a:t>
            </a:r>
            <a:r>
              <a:rPr lang="zh-CN" altLang="en-US" sz="1599" dirty="0">
                <a:solidFill>
                  <a:srgbClr val="4D4D4D"/>
                </a:solidFill>
                <a:latin typeface="微软雅黑" panose="020B0503020204020204" charset="-122"/>
                <a:ea typeface="微软雅黑" panose="020B0503020204020204" charset="-122"/>
              </a:rPr>
              <a:t>出幼儿园</a:t>
            </a:r>
            <a:r>
              <a:rPr lang="zh-CN" altLang="en-US" sz="1599" dirty="0" smtClean="0">
                <a:solidFill>
                  <a:srgbClr val="4D4D4D"/>
                </a:solidFill>
                <a:latin typeface="微软雅黑" panose="020B0503020204020204" charset="-122"/>
                <a:ea typeface="微软雅黑" panose="020B0503020204020204" charset="-122"/>
              </a:rPr>
              <a:t>小、中、大班传统艺术课程超过</a:t>
            </a:r>
            <a:r>
              <a:rPr lang="en-US" altLang="zh-CN" sz="1599" dirty="0" smtClean="0">
                <a:solidFill>
                  <a:srgbClr val="4D4D4D"/>
                </a:solidFill>
                <a:latin typeface="微软雅黑" panose="020B0503020204020204" charset="-122"/>
                <a:ea typeface="微软雅黑" panose="020B0503020204020204" charset="-122"/>
              </a:rPr>
              <a:t>500</a:t>
            </a:r>
            <a:r>
              <a:rPr lang="zh-CN" altLang="en-US" sz="1599" dirty="0" smtClean="0">
                <a:solidFill>
                  <a:srgbClr val="4D4D4D"/>
                </a:solidFill>
                <a:latin typeface="微软雅黑" panose="020B0503020204020204" charset="-122"/>
                <a:ea typeface="微软雅黑" panose="020B0503020204020204" charset="-122"/>
              </a:rPr>
              <a:t>节，</a:t>
            </a:r>
            <a:r>
              <a:rPr lang="zh-CN" altLang="en-US" sz="1599" dirty="0">
                <a:solidFill>
                  <a:srgbClr val="4D4D4D"/>
                </a:solidFill>
                <a:latin typeface="微软雅黑" panose="020B0503020204020204" charset="-122"/>
                <a:ea typeface="微软雅黑" panose="020B0503020204020204" charset="-122"/>
              </a:rPr>
              <a:t>小学</a:t>
            </a:r>
            <a:r>
              <a:rPr lang="zh-CN" altLang="en-US" sz="1599" dirty="0" smtClean="0">
                <a:solidFill>
                  <a:srgbClr val="4D4D4D"/>
                </a:solidFill>
                <a:latin typeface="微软雅黑" panose="020B0503020204020204" charset="-122"/>
                <a:ea typeface="微软雅黑" panose="020B0503020204020204" charset="-122"/>
              </a:rPr>
              <a:t>初、中、</a:t>
            </a:r>
            <a:r>
              <a:rPr lang="zh-CN" altLang="en-US" sz="1599" dirty="0">
                <a:solidFill>
                  <a:srgbClr val="4D4D4D"/>
                </a:solidFill>
                <a:latin typeface="微软雅黑" panose="020B0503020204020204" charset="-122"/>
                <a:ea typeface="微软雅黑" panose="020B0503020204020204" charset="-122"/>
              </a:rPr>
              <a:t>高级传统艺术</a:t>
            </a:r>
            <a:r>
              <a:rPr lang="zh-CN" altLang="en-US" sz="1599" dirty="0" smtClean="0">
                <a:solidFill>
                  <a:srgbClr val="4D4D4D"/>
                </a:solidFill>
                <a:latin typeface="微软雅黑" panose="020B0503020204020204" charset="-122"/>
                <a:ea typeface="微软雅黑" panose="020B0503020204020204" charset="-122"/>
              </a:rPr>
              <a:t>课程超过</a:t>
            </a:r>
            <a:r>
              <a:rPr lang="en-US" altLang="zh-CN" sz="1599" dirty="0" smtClean="0">
                <a:solidFill>
                  <a:srgbClr val="4D4D4D"/>
                </a:solidFill>
                <a:latin typeface="微软雅黑" panose="020B0503020204020204" charset="-122"/>
                <a:ea typeface="微软雅黑" panose="020B0503020204020204" charset="-122"/>
              </a:rPr>
              <a:t>200</a:t>
            </a:r>
            <a:r>
              <a:rPr lang="zh-CN" altLang="en-US" sz="1599" dirty="0" smtClean="0">
                <a:solidFill>
                  <a:srgbClr val="4D4D4D"/>
                </a:solidFill>
                <a:latin typeface="微软雅黑" panose="020B0503020204020204" charset="-122"/>
                <a:ea typeface="微软雅黑" panose="020B0503020204020204" charset="-122"/>
              </a:rPr>
              <a:t>节。</a:t>
            </a:r>
            <a:endParaRPr lang="en-US" altLang="zh-CN" sz="1599" dirty="0">
              <a:solidFill>
                <a:srgbClr val="4D4D4D"/>
              </a:solidFill>
              <a:latin typeface="微软雅黑" panose="020B0503020204020204" charset="-122"/>
              <a:ea typeface="微软雅黑" panose="020B0503020204020204" charset="-122"/>
            </a:endParaRPr>
          </a:p>
        </p:txBody>
      </p:sp>
      <p:grpSp>
        <p:nvGrpSpPr>
          <p:cNvPr id="7" name="组合 6"/>
          <p:cNvGrpSpPr/>
          <p:nvPr/>
        </p:nvGrpSpPr>
        <p:grpSpPr>
          <a:xfrm>
            <a:off x="0" y="342265"/>
            <a:ext cx="1319530" cy="717550"/>
            <a:chOff x="0" y="539"/>
            <a:chExt cx="2078" cy="1130"/>
          </a:xfrm>
        </p:grpSpPr>
        <p:grpSp>
          <p:nvGrpSpPr>
            <p:cNvPr id="8" name="组合 7"/>
            <p:cNvGrpSpPr/>
            <p:nvPr/>
          </p:nvGrpSpPr>
          <p:grpSpPr>
            <a:xfrm>
              <a:off x="0" y="568"/>
              <a:ext cx="2078" cy="1101"/>
              <a:chOff x="0" y="568"/>
              <a:chExt cx="6048" cy="1697"/>
            </a:xfrm>
          </p:grpSpPr>
          <p:sp>
            <p:nvSpPr>
              <p:cNvPr id="10" name="矩形 9"/>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11" name="矩形 10"/>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9" name="文本框 8"/>
            <p:cNvSpPr txBox="1"/>
            <p:nvPr/>
          </p:nvSpPr>
          <p:spPr>
            <a:xfrm>
              <a:off x="595" y="539"/>
              <a:ext cx="1244"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05</a:t>
              </a:r>
              <a:endParaRPr lang="en-US" altLang="zh-CN" sz="3200" dirty="0" smtClean="0">
                <a:solidFill>
                  <a:schemeClr val="bg1"/>
                </a:solidFill>
                <a:latin typeface="Impact" panose="020B0806030902050204" charset="0"/>
              </a:endParaRPr>
            </a:p>
          </p:txBody>
        </p:sp>
      </p:gr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465" y="2012486"/>
            <a:ext cx="4052100" cy="2701400"/>
          </a:xfrm>
          <a:prstGeom prst="rect">
            <a:avLst/>
          </a:prstGeom>
        </p:spPr>
      </p:pic>
      <p:sp>
        <p:nvSpPr>
          <p:cNvPr id="2" name="文本框 1"/>
          <p:cNvSpPr txBox="1"/>
          <p:nvPr/>
        </p:nvSpPr>
        <p:spPr>
          <a:xfrm>
            <a:off x="6433090" y="4713886"/>
            <a:ext cx="4853912" cy="2012859"/>
          </a:xfrm>
          <a:prstGeom prst="rect">
            <a:avLst/>
          </a:prstGeom>
          <a:noFill/>
        </p:spPr>
        <p:txBody>
          <a:bodyPr wrap="square" rtlCol="0">
            <a:spAutoFit/>
          </a:bodyPr>
          <a:lstStyle/>
          <a:p>
            <a:pPr>
              <a:lnSpc>
                <a:spcPct val="130000"/>
              </a:lnSpc>
            </a:pPr>
            <a:r>
              <a:rPr lang="zh-CN" altLang="en-US" sz="1600" dirty="0">
                <a:solidFill>
                  <a:srgbClr val="4D4D4D"/>
                </a:solidFill>
                <a:latin typeface="微软雅黑" panose="020B0503020204020204" charset="-122"/>
                <a:ea typeface="微软雅黑" panose="020B0503020204020204" charset="-122"/>
              </a:rPr>
              <a:t>我们拥有</a:t>
            </a:r>
            <a:r>
              <a:rPr lang="zh-CN" altLang="en-US" sz="1600" dirty="0" smtClean="0">
                <a:solidFill>
                  <a:srgbClr val="4D4D4D"/>
                </a:solidFill>
                <a:latin typeface="微软雅黑" panose="020B0503020204020204" charset="-122"/>
                <a:ea typeface="微软雅黑" panose="020B0503020204020204" charset="-122"/>
              </a:rPr>
              <a:t>：</a:t>
            </a:r>
            <a:endParaRPr lang="en-US" altLang="zh-CN" sz="1600" dirty="0" smtClean="0">
              <a:solidFill>
                <a:srgbClr val="4D4D4D"/>
              </a:solidFill>
              <a:latin typeface="微软雅黑" panose="020B0503020204020204" charset="-122"/>
              <a:ea typeface="微软雅黑" panose="020B0503020204020204" charset="-122"/>
            </a:endParaRPr>
          </a:p>
          <a:p>
            <a:pPr>
              <a:lnSpc>
                <a:spcPct val="130000"/>
              </a:lnSpc>
            </a:pPr>
            <a:r>
              <a:rPr lang="zh-CN" altLang="en-US" sz="1600" dirty="0" smtClean="0">
                <a:solidFill>
                  <a:srgbClr val="4D4D4D"/>
                </a:solidFill>
                <a:latin typeface="微软雅黑" panose="020B0503020204020204" charset="-122"/>
                <a:ea typeface="微软雅黑" panose="020B0503020204020204" charset="-122"/>
              </a:rPr>
              <a:t>▶多名非遗传承人的支持并担任相应技术顾问</a:t>
            </a:r>
            <a:endParaRPr lang="en-US" altLang="zh-CN" sz="1600" dirty="0" smtClean="0">
              <a:solidFill>
                <a:srgbClr val="4D4D4D"/>
              </a:solidFill>
              <a:latin typeface="微软雅黑" panose="020B0503020204020204" charset="-122"/>
              <a:ea typeface="微软雅黑" panose="020B0503020204020204" charset="-122"/>
            </a:endParaRPr>
          </a:p>
          <a:p>
            <a:pPr>
              <a:lnSpc>
                <a:spcPct val="130000"/>
              </a:lnSpc>
            </a:pPr>
            <a:r>
              <a:rPr lang="zh-CN" altLang="en-US" sz="1600" dirty="0" smtClean="0">
                <a:solidFill>
                  <a:srgbClr val="4D4D4D"/>
                </a:solidFill>
                <a:latin typeface="微软雅黑" panose="020B0503020204020204" charset="-122"/>
                <a:ea typeface="微软雅黑" panose="020B0503020204020204" charset="-122"/>
              </a:rPr>
              <a:t>▶国家相关教育机构的资金、政策等诸多支持</a:t>
            </a:r>
            <a:endParaRPr lang="en-US" altLang="zh-CN" sz="1600" dirty="0" smtClean="0">
              <a:solidFill>
                <a:srgbClr val="4D4D4D"/>
              </a:solidFill>
              <a:latin typeface="微软雅黑" panose="020B0503020204020204" charset="-122"/>
              <a:ea typeface="微软雅黑" panose="020B0503020204020204" charset="-122"/>
            </a:endParaRPr>
          </a:p>
          <a:p>
            <a:pPr>
              <a:lnSpc>
                <a:spcPct val="130000"/>
              </a:lnSpc>
            </a:pPr>
            <a:r>
              <a:rPr lang="zh-CN" altLang="en-US" sz="1600" dirty="0" smtClean="0">
                <a:solidFill>
                  <a:srgbClr val="4D4D4D"/>
                </a:solidFill>
                <a:latin typeface="微软雅黑" panose="020B0503020204020204" charset="-122"/>
                <a:ea typeface="微软雅黑" panose="020B0503020204020204" charset="-122"/>
              </a:rPr>
              <a:t>▶景德镇陶瓷学院、中央美院等知名院校毕业的课程研发团队</a:t>
            </a:r>
            <a:endParaRPr lang="zh-CN" altLang="en-US" sz="1600" dirty="0">
              <a:solidFill>
                <a:srgbClr val="4D4D4D"/>
              </a:solidFill>
              <a:latin typeface="微软雅黑" panose="020B0503020204020204" charset="-122"/>
              <a:ea typeface="微软雅黑" panose="020B0503020204020204" charset="-122"/>
            </a:endParaRPr>
          </a:p>
          <a:p>
            <a:pPr>
              <a:lnSpc>
                <a:spcPct val="130000"/>
              </a:lnSpc>
            </a:pPr>
            <a:r>
              <a:rPr lang="zh-CN" altLang="en-US" sz="1600" dirty="0" smtClean="0">
                <a:solidFill>
                  <a:srgbClr val="4D4D4D"/>
                </a:solidFill>
                <a:latin typeface="微软雅黑" panose="020B0503020204020204" charset="-122"/>
                <a:ea typeface="微软雅黑" panose="020B0503020204020204" charset="-122"/>
              </a:rPr>
              <a:t>▶多个省市知名</a:t>
            </a:r>
            <a:r>
              <a:rPr lang="zh-CN" altLang="en-US" sz="1600" dirty="0">
                <a:solidFill>
                  <a:srgbClr val="4D4D4D"/>
                </a:solidFill>
                <a:latin typeface="微软雅黑" panose="020B0503020204020204" charset="-122"/>
                <a:ea typeface="微软雅黑" panose="020B0503020204020204" charset="-122"/>
              </a:rPr>
              <a:t>幼儿园、</a:t>
            </a:r>
            <a:r>
              <a:rPr lang="zh-CN" altLang="en-US" sz="1600" dirty="0" smtClean="0">
                <a:solidFill>
                  <a:srgbClr val="4D4D4D"/>
                </a:solidFill>
                <a:latin typeface="微软雅黑" panose="020B0503020204020204" charset="-122"/>
                <a:ea typeface="微软雅黑" panose="020B0503020204020204" charset="-122"/>
              </a:rPr>
              <a:t>中小学的丰富一线教学经验</a:t>
            </a:r>
            <a:endParaRPr lang="zh-CN" altLang="en-US" sz="1600" dirty="0">
              <a:solidFill>
                <a:srgbClr val="4D4D4D"/>
              </a:solidFill>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4375" y="615231"/>
            <a:ext cx="4099789" cy="4099789"/>
          </a:xfrm>
          <a:prstGeom prst="rect">
            <a:avLst/>
          </a:prstGeom>
        </p:spPr>
      </p:pic>
      <p:sp>
        <p:nvSpPr>
          <p:cNvPr id="14"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百艺体系</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4000256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iterate type="lt">
                                    <p:tmPct val="30000"/>
                                  </p:iterate>
                                  <p:childTnLst>
                                    <p:set>
                                      <p:cBhvr>
                                        <p:cTn id="15" dur="1" fill="hold">
                                          <p:stCondLst>
                                            <p:cond delay="0"/>
                                          </p:stCondLst>
                                        </p:cTn>
                                        <p:tgtEl>
                                          <p:spTgt spid="5"/>
                                        </p:tgtEl>
                                        <p:attrNameLst>
                                          <p:attrName>style.visibility</p:attrName>
                                        </p:attrNameLst>
                                      </p:cBhvr>
                                      <p:to>
                                        <p:strVal val="visible"/>
                                      </p:to>
                                    </p:set>
                                    <p:animEffect transition="in" filter="wipe(left)">
                                      <p:cBhvr>
                                        <p:cTn id="16" dur="100"/>
                                        <p:tgtEl>
                                          <p:spTgt spid="5"/>
                                        </p:tgtEl>
                                      </p:cBhvr>
                                    </p:animEffect>
                                  </p:childTnLst>
                                </p:cTn>
                              </p:par>
                              <p:par>
                                <p:cTn id="17" presetID="36" presetClass="emph" presetSubtype="0" fill="hold" grpId="1" nodeType="withEffect">
                                  <p:stCondLst>
                                    <p:cond delay="0"/>
                                  </p:stCondLst>
                                  <p:iterate type="lt">
                                    <p:tmPct val="30000"/>
                                  </p:iterate>
                                  <p:childTnLst>
                                    <p:animScale>
                                      <p:cBhvr>
                                        <p:cTn id="18" dur="50" autoRev="1" fill="hold">
                                          <p:stCondLst>
                                            <p:cond delay="0"/>
                                          </p:stCondLst>
                                        </p:cTn>
                                        <p:tgtEl>
                                          <p:spTgt spid="5"/>
                                        </p:tgtEl>
                                      </p:cBhvr>
                                      <p:to x="80000" y="100000"/>
                                    </p:animScale>
                                    <p:anim by="(#ppt_w*0.10)" calcmode="lin" valueType="num">
                                      <p:cBhvr>
                                        <p:cTn id="19" dur="50" autoRev="1" fill="hold">
                                          <p:stCondLst>
                                            <p:cond delay="0"/>
                                          </p:stCondLst>
                                        </p:cTn>
                                        <p:tgtEl>
                                          <p:spTgt spid="5"/>
                                        </p:tgtEl>
                                        <p:attrNameLst>
                                          <p:attrName>ppt_x</p:attrName>
                                        </p:attrNameLst>
                                      </p:cBhvr>
                                    </p:anim>
                                    <p:anim by="(-#ppt_w*0.10)" calcmode="lin" valueType="num">
                                      <p:cBhvr>
                                        <p:cTn id="20" dur="50" autoRev="1" fill="hold">
                                          <p:stCondLst>
                                            <p:cond delay="0"/>
                                          </p:stCondLst>
                                        </p:cTn>
                                        <p:tgtEl>
                                          <p:spTgt spid="5"/>
                                        </p:tgtEl>
                                        <p:attrNameLst>
                                          <p:attrName>ppt_y</p:attrName>
                                        </p:attrNameLst>
                                      </p:cBhvr>
                                    </p:anim>
                                    <p:animRot by="-480000">
                                      <p:cBhvr>
                                        <p:cTn id="21"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40" grpId="0"/>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1150774" y="2180010"/>
            <a:ext cx="3951290" cy="3950967"/>
          </a:xfrm>
          <a:prstGeom prst="ellipse">
            <a:avLst/>
          </a:prstGeom>
          <a:solidFill>
            <a:srgbClr val="C7000B"/>
          </a:solidFill>
          <a:ln w="25400" cap="flat" cmpd="sng" algn="ctr">
            <a:solidFill>
              <a:schemeClr val="bg1">
                <a:lumMod val="85000"/>
              </a:schemeClr>
            </a:solidFill>
            <a:prstDash val="solid"/>
          </a:ln>
          <a:effectLst/>
        </p:spPr>
        <p:txBody>
          <a:bodyPr lIns="91424" tIns="45713" rIns="91424" bIns="45713" rtlCol="0" anchor="ctr"/>
          <a:lstStyle/>
          <a:p>
            <a:pPr algn="ctr">
              <a:defRPr/>
            </a:pPr>
            <a:endParaRPr lang="en-US" sz="2399" kern="0">
              <a:solidFill>
                <a:sysClr val="window" lastClr="FFFFFF"/>
              </a:solidFill>
              <a:latin typeface="Calibri"/>
            </a:endParaRPr>
          </a:p>
        </p:txBody>
      </p:sp>
      <p:sp>
        <p:nvSpPr>
          <p:cNvPr id="14" name="椭圆 13"/>
          <p:cNvSpPr/>
          <p:nvPr/>
        </p:nvSpPr>
        <p:spPr>
          <a:xfrm>
            <a:off x="4745963" y="3776916"/>
            <a:ext cx="712202" cy="712143"/>
          </a:xfrm>
          <a:prstGeom prst="ellipse">
            <a:avLst/>
          </a:prstGeom>
          <a:solidFill>
            <a:srgbClr val="D7000F"/>
          </a:solidFill>
          <a:ln w="57150" cap="flat" cmpd="sng" algn="ctr">
            <a:solidFill>
              <a:schemeClr val="bg1"/>
            </a:solidFill>
            <a:prstDash val="solid"/>
          </a:ln>
          <a:effectLst/>
        </p:spPr>
        <p:txBody>
          <a:bodyPr lIns="91424" tIns="45713" rIns="91424" bIns="45713" rtlCol="0" anchor="ctr"/>
          <a:lstStyle/>
          <a:p>
            <a:pPr algn="ctr">
              <a:defRPr/>
            </a:pPr>
            <a:r>
              <a:rPr lang="en-US" sz="3599" kern="0">
                <a:solidFill>
                  <a:sysClr val="window" lastClr="FFFFFF"/>
                </a:solidFill>
                <a:latin typeface="Calibri"/>
              </a:rPr>
              <a:t>2</a:t>
            </a:r>
          </a:p>
        </p:txBody>
      </p:sp>
      <p:sp>
        <p:nvSpPr>
          <p:cNvPr id="15" name="椭圆 14"/>
          <p:cNvSpPr/>
          <p:nvPr/>
        </p:nvSpPr>
        <p:spPr>
          <a:xfrm>
            <a:off x="128906" y="3163673"/>
            <a:ext cx="1983814" cy="1983653"/>
          </a:xfrm>
          <a:prstGeom prst="ellipse">
            <a:avLst/>
          </a:prstGeom>
          <a:solidFill>
            <a:srgbClr val="FABE00"/>
          </a:solidFill>
          <a:ln w="25400" cap="flat" cmpd="sng" algn="ctr">
            <a:noFill/>
            <a:prstDash val="solid"/>
          </a:ln>
          <a:effectLst/>
        </p:spPr>
        <p:txBody>
          <a:bodyPr lIns="91424" tIns="45713" rIns="91424" bIns="45713" rtlCol="0" anchor="ctr"/>
          <a:lstStyle/>
          <a:p>
            <a:pPr algn="ctr">
              <a:defRPr/>
            </a:pPr>
            <a:r>
              <a:rPr lang="zh-CN" altLang="en-US" sz="1999" b="1" kern="0" dirty="0" smtClean="0">
                <a:solidFill>
                  <a:sysClr val="window" lastClr="FFFFFF"/>
                </a:solidFill>
                <a:latin typeface="微软雅黑" pitchFamily="34" charset="-122"/>
                <a:ea typeface="微软雅黑" pitchFamily="34" charset="-122"/>
              </a:rPr>
              <a:t>培训支持</a:t>
            </a:r>
            <a:endParaRPr lang="en-US" sz="1999" b="1" kern="0" dirty="0">
              <a:solidFill>
                <a:sysClr val="window" lastClr="FFFFFF"/>
              </a:solidFill>
              <a:latin typeface="微软雅黑" pitchFamily="34" charset="-122"/>
              <a:ea typeface="微软雅黑" pitchFamily="34" charset="-122"/>
            </a:endParaRPr>
          </a:p>
        </p:txBody>
      </p:sp>
      <p:sp>
        <p:nvSpPr>
          <p:cNvPr id="16" name="椭圆 15"/>
          <p:cNvSpPr/>
          <p:nvPr/>
        </p:nvSpPr>
        <p:spPr>
          <a:xfrm>
            <a:off x="4033768" y="2180013"/>
            <a:ext cx="712202" cy="712143"/>
          </a:xfrm>
          <a:prstGeom prst="ellipse">
            <a:avLst/>
          </a:prstGeom>
          <a:solidFill>
            <a:srgbClr val="D7000F"/>
          </a:solidFill>
          <a:ln w="57150" cap="flat" cmpd="sng" algn="ctr">
            <a:solidFill>
              <a:schemeClr val="bg1"/>
            </a:solidFill>
            <a:prstDash val="solid"/>
          </a:ln>
          <a:effectLst/>
        </p:spPr>
        <p:txBody>
          <a:bodyPr lIns="91424" tIns="45713" rIns="91424" bIns="45713" rtlCol="0" anchor="ctr"/>
          <a:lstStyle/>
          <a:p>
            <a:pPr algn="ctr">
              <a:defRPr/>
            </a:pPr>
            <a:r>
              <a:rPr lang="en-US" sz="3599" kern="0">
                <a:solidFill>
                  <a:sysClr val="window" lastClr="FFFFFF"/>
                </a:solidFill>
                <a:latin typeface="Calibri"/>
              </a:rPr>
              <a:t>1</a:t>
            </a:r>
          </a:p>
        </p:txBody>
      </p:sp>
      <p:sp>
        <p:nvSpPr>
          <p:cNvPr id="17" name="椭圆 16"/>
          <p:cNvSpPr/>
          <p:nvPr/>
        </p:nvSpPr>
        <p:spPr>
          <a:xfrm>
            <a:off x="4033768" y="5429233"/>
            <a:ext cx="712202" cy="712143"/>
          </a:xfrm>
          <a:prstGeom prst="ellipse">
            <a:avLst/>
          </a:prstGeom>
          <a:solidFill>
            <a:srgbClr val="D7000F"/>
          </a:solidFill>
          <a:ln w="57150" cap="flat" cmpd="sng" algn="ctr">
            <a:solidFill>
              <a:schemeClr val="bg1"/>
            </a:solidFill>
            <a:prstDash val="solid"/>
          </a:ln>
          <a:effectLst/>
        </p:spPr>
        <p:txBody>
          <a:bodyPr lIns="91424" tIns="45713" rIns="91424" bIns="45713" rtlCol="0" anchor="ctr"/>
          <a:lstStyle/>
          <a:p>
            <a:pPr algn="ctr">
              <a:defRPr/>
            </a:pPr>
            <a:r>
              <a:rPr lang="en-US" sz="3599" kern="0">
                <a:solidFill>
                  <a:sysClr val="window" lastClr="FFFFFF"/>
                </a:solidFill>
                <a:latin typeface="Calibri"/>
              </a:rPr>
              <a:t>3</a:t>
            </a:r>
          </a:p>
        </p:txBody>
      </p:sp>
      <p:sp>
        <p:nvSpPr>
          <p:cNvPr id="19" name="TextBox 18"/>
          <p:cNvSpPr txBox="1"/>
          <p:nvPr/>
        </p:nvSpPr>
        <p:spPr>
          <a:xfrm>
            <a:off x="2246418" y="3260859"/>
            <a:ext cx="2304445" cy="1772779"/>
          </a:xfrm>
          <a:prstGeom prst="rect">
            <a:avLst/>
          </a:prstGeom>
          <a:noFill/>
        </p:spPr>
        <p:txBody>
          <a:bodyPr wrap="square" lIns="91424" tIns="45713" rIns="91424" bIns="45713" rtlCol="0">
            <a:spAutoFit/>
          </a:bodyPr>
          <a:lstStyle/>
          <a:p>
            <a:pPr>
              <a:lnSpc>
                <a:spcPct val="130000"/>
              </a:lnSpc>
            </a:pPr>
            <a:r>
              <a:rPr lang="zh-CN" altLang="en-US" sz="1400" dirty="0">
                <a:solidFill>
                  <a:schemeClr val="bg1"/>
                </a:solidFill>
                <a:latin typeface="微软雅黑" panose="020B0503020204020204" charset="-122"/>
                <a:ea typeface="微软雅黑" panose="020B0503020204020204" charset="-122"/>
              </a:rPr>
              <a:t>百艺工坊针对合作商和合作园</a:t>
            </a:r>
            <a:r>
              <a:rPr lang="zh-CN" altLang="en-US" sz="1400" dirty="0" smtClean="0">
                <a:solidFill>
                  <a:schemeClr val="bg1"/>
                </a:solidFill>
                <a:latin typeface="微软雅黑" panose="020B0503020204020204" charset="-122"/>
                <a:ea typeface="微软雅黑" panose="020B0503020204020204" charset="-122"/>
              </a:rPr>
              <a:t>所院校提供</a:t>
            </a:r>
            <a:r>
              <a:rPr lang="zh-CN" altLang="en-US" sz="1400" dirty="0" smtClean="0">
                <a:solidFill>
                  <a:schemeClr val="bg1"/>
                </a:solidFill>
                <a:latin typeface="微软雅黑" panose="020B0503020204020204" charset="-122"/>
                <a:ea typeface="微软雅黑" panose="020B0503020204020204" charset="-122"/>
              </a:rPr>
              <a:t>相关培训课程，</a:t>
            </a:r>
            <a:r>
              <a:rPr lang="zh-CN" altLang="en-US" sz="1400" dirty="0">
                <a:solidFill>
                  <a:schemeClr val="bg1"/>
                </a:solidFill>
                <a:latin typeface="微软雅黑" panose="020B0503020204020204" charset="-122"/>
                <a:ea typeface="微软雅黑" panose="020B0503020204020204" charset="-122"/>
              </a:rPr>
              <a:t>确保合作伙伴顺利经营。也可根据合作伙伴的需要，安排专业老师上门进行针对性</a:t>
            </a:r>
            <a:r>
              <a:rPr lang="zh-CN" altLang="en-US" sz="1400" dirty="0" smtClean="0">
                <a:solidFill>
                  <a:schemeClr val="bg1"/>
                </a:solidFill>
                <a:latin typeface="微软雅黑" panose="020B0503020204020204" charset="-122"/>
                <a:ea typeface="微软雅黑" panose="020B0503020204020204" charset="-122"/>
              </a:rPr>
              <a:t>培训。</a:t>
            </a:r>
            <a:endParaRPr lang="zh-CN" altLang="en-US" sz="1400" dirty="0">
              <a:solidFill>
                <a:schemeClr val="bg1"/>
              </a:solidFill>
              <a:latin typeface="微软雅黑" panose="020B0503020204020204" charset="-122"/>
              <a:ea typeface="微软雅黑" panose="020B0503020204020204" charset="-122"/>
            </a:endParaRPr>
          </a:p>
        </p:txBody>
      </p:sp>
      <p:sp>
        <p:nvSpPr>
          <p:cNvPr id="20" name="TextBox 19"/>
          <p:cNvSpPr txBox="1"/>
          <p:nvPr/>
        </p:nvSpPr>
        <p:spPr>
          <a:xfrm>
            <a:off x="5095432" y="2087513"/>
            <a:ext cx="3418210" cy="1052582"/>
          </a:xfrm>
          <a:prstGeom prst="rect">
            <a:avLst/>
          </a:prstGeom>
          <a:noFill/>
        </p:spPr>
        <p:txBody>
          <a:bodyPr wrap="square" lIns="91424" tIns="45713" rIns="91424" bIns="45713" rtlCol="0">
            <a:spAutoFit/>
          </a:bodyPr>
          <a:lstStyle/>
          <a:p>
            <a:pPr>
              <a:lnSpc>
                <a:spcPct val="130000"/>
              </a:lnSpc>
            </a:pPr>
            <a:r>
              <a:rPr lang="zh-CN" altLang="en-US" sz="1200" b="1" dirty="0" smtClean="0">
                <a:solidFill>
                  <a:srgbClr val="C00000"/>
                </a:solidFill>
                <a:latin typeface="微软雅黑" pitchFamily="34" charset="-122"/>
                <a:ea typeface="微软雅黑" pitchFamily="34" charset="-122"/>
              </a:rPr>
              <a:t>运营培训</a:t>
            </a:r>
            <a:endParaRPr lang="en-US" altLang="zh-CN" sz="1200" b="1" dirty="0" smtClean="0">
              <a:solidFill>
                <a:srgbClr val="C00000"/>
              </a:solidFill>
              <a:latin typeface="微软雅黑" pitchFamily="34" charset="-122"/>
              <a:ea typeface="微软雅黑" pitchFamily="34" charset="-122"/>
            </a:endParaRPr>
          </a:p>
          <a:p>
            <a:pPr>
              <a:lnSpc>
                <a:spcPct val="130000"/>
              </a:lnSpc>
            </a:pPr>
            <a:r>
              <a:rPr lang="zh-CN" altLang="en-US" sz="1200" dirty="0" smtClean="0">
                <a:solidFill>
                  <a:schemeClr val="tx1">
                    <a:lumMod val="50000"/>
                    <a:lumOff val="50000"/>
                  </a:schemeClr>
                </a:solidFill>
                <a:latin typeface="微软雅黑" pitchFamily="34" charset="-122"/>
                <a:ea typeface="微软雅黑" pitchFamily="34" charset="-122"/>
              </a:rPr>
              <a:t>针对百艺工坊的运营模式，我们设计了运营手册，并在北京开展了相应的园所、商业运营培训，根据我们的经验扶持您的经营。</a:t>
            </a:r>
            <a:endParaRPr lang="zh-CN" altLang="en-US" sz="1200" dirty="0">
              <a:solidFill>
                <a:schemeClr val="tx1">
                  <a:lumMod val="50000"/>
                  <a:lumOff val="50000"/>
                </a:schemeClr>
              </a:solidFill>
              <a:latin typeface="微软雅黑" pitchFamily="34" charset="-122"/>
              <a:ea typeface="微软雅黑" pitchFamily="34" charset="-122"/>
            </a:endParaRPr>
          </a:p>
        </p:txBody>
      </p:sp>
      <p:sp>
        <p:nvSpPr>
          <p:cNvPr id="21" name="TextBox 20"/>
          <p:cNvSpPr txBox="1"/>
          <p:nvPr/>
        </p:nvSpPr>
        <p:spPr>
          <a:xfrm>
            <a:off x="5563460" y="3576509"/>
            <a:ext cx="3418210" cy="1292647"/>
          </a:xfrm>
          <a:prstGeom prst="rect">
            <a:avLst/>
          </a:prstGeom>
          <a:noFill/>
        </p:spPr>
        <p:txBody>
          <a:bodyPr wrap="square" lIns="91424" tIns="45713" rIns="91424" bIns="45713" rtlCol="0">
            <a:spAutoFit/>
          </a:bodyPr>
          <a:lstStyle/>
          <a:p>
            <a:pPr>
              <a:lnSpc>
                <a:spcPct val="130000"/>
              </a:lnSpc>
            </a:pPr>
            <a:r>
              <a:rPr lang="zh-CN" altLang="en-US" sz="1200" b="1" dirty="0" smtClean="0">
                <a:solidFill>
                  <a:srgbClr val="C00000"/>
                </a:solidFill>
                <a:latin typeface="微软雅黑" pitchFamily="34" charset="-122"/>
                <a:ea typeface="微软雅黑" pitchFamily="34" charset="-122"/>
              </a:rPr>
              <a:t>教学培训</a:t>
            </a:r>
            <a:endParaRPr lang="en-US" altLang="zh-CN" sz="1200" b="1" dirty="0" smtClean="0">
              <a:solidFill>
                <a:srgbClr val="C00000"/>
              </a:solidFill>
              <a:latin typeface="微软雅黑" pitchFamily="34" charset="-122"/>
              <a:ea typeface="微软雅黑" pitchFamily="34" charset="-122"/>
            </a:endParaRPr>
          </a:p>
          <a:p>
            <a:pPr>
              <a:lnSpc>
                <a:spcPct val="130000"/>
              </a:lnSpc>
            </a:pPr>
            <a:r>
              <a:rPr lang="zh-CN" altLang="en-US" sz="1200" dirty="0" smtClean="0">
                <a:solidFill>
                  <a:schemeClr val="tx1">
                    <a:lumMod val="50000"/>
                    <a:lumOff val="50000"/>
                  </a:schemeClr>
                </a:solidFill>
                <a:latin typeface="微软雅黑" pitchFamily="34" charset="-122"/>
                <a:ea typeface="微软雅黑" pitchFamily="34" charset="-122"/>
              </a:rPr>
              <a:t>在商业体面对顾客的教学方式与学校园所中面对学生的培训有着本质区别，在教学过程中我们往往会遇到很多问题，我们的专业培训师会凭借丰富的一线教学经验在培训课程中倾囊相授。</a:t>
            </a:r>
            <a:endParaRPr lang="zh-CN" altLang="en-US" sz="1200" dirty="0">
              <a:solidFill>
                <a:schemeClr val="tx1">
                  <a:lumMod val="50000"/>
                  <a:lumOff val="50000"/>
                </a:schemeClr>
              </a:solidFill>
              <a:latin typeface="微软雅黑" pitchFamily="34" charset="-122"/>
              <a:ea typeface="微软雅黑" pitchFamily="34" charset="-122"/>
            </a:endParaRPr>
          </a:p>
        </p:txBody>
      </p:sp>
      <p:sp>
        <p:nvSpPr>
          <p:cNvPr id="22" name="TextBox 21"/>
          <p:cNvSpPr txBox="1"/>
          <p:nvPr/>
        </p:nvSpPr>
        <p:spPr>
          <a:xfrm>
            <a:off x="5102078" y="5281963"/>
            <a:ext cx="3418210" cy="1292647"/>
          </a:xfrm>
          <a:prstGeom prst="rect">
            <a:avLst/>
          </a:prstGeom>
          <a:noFill/>
        </p:spPr>
        <p:txBody>
          <a:bodyPr wrap="square" lIns="91424" tIns="45713" rIns="91424" bIns="45713" rtlCol="0">
            <a:spAutoFit/>
          </a:bodyPr>
          <a:lstStyle/>
          <a:p>
            <a:pPr>
              <a:lnSpc>
                <a:spcPct val="130000"/>
              </a:lnSpc>
            </a:pPr>
            <a:r>
              <a:rPr lang="zh-CN" altLang="en-US" sz="1200" b="1" dirty="0" smtClean="0">
                <a:solidFill>
                  <a:srgbClr val="C00000"/>
                </a:solidFill>
                <a:latin typeface="微软雅黑" pitchFamily="34" charset="-122"/>
                <a:ea typeface="微软雅黑" pitchFamily="34" charset="-122"/>
              </a:rPr>
              <a:t>技术培训</a:t>
            </a:r>
            <a:endParaRPr lang="en-US" altLang="zh-CN" sz="1200" b="1" dirty="0" smtClean="0">
              <a:solidFill>
                <a:srgbClr val="C00000"/>
              </a:solidFill>
              <a:latin typeface="微软雅黑" pitchFamily="34" charset="-122"/>
              <a:ea typeface="微软雅黑" pitchFamily="34" charset="-122"/>
            </a:endParaRPr>
          </a:p>
          <a:p>
            <a:pPr>
              <a:lnSpc>
                <a:spcPct val="130000"/>
              </a:lnSpc>
            </a:pPr>
            <a:r>
              <a:rPr lang="zh-CN" altLang="en-US" sz="1200" dirty="0" smtClean="0">
                <a:solidFill>
                  <a:schemeClr val="tx1">
                    <a:lumMod val="50000"/>
                    <a:lumOff val="50000"/>
                  </a:schemeClr>
                </a:solidFill>
                <a:latin typeface="微软雅黑" pitchFamily="34" charset="-122"/>
                <a:ea typeface="微软雅黑" pitchFamily="34" charset="-122"/>
              </a:rPr>
              <a:t>对于传统手工艺来说，专业技能是非常重要要的，百艺工坊拥有专业的培训师团队，无论是入园基础培训，还是在</a:t>
            </a:r>
            <a:r>
              <a:rPr lang="en-US" altLang="zh-CN" sz="1200" dirty="0" smtClean="0">
                <a:solidFill>
                  <a:schemeClr val="tx1">
                    <a:lumMod val="50000"/>
                    <a:lumOff val="50000"/>
                  </a:schemeClr>
                </a:solidFill>
                <a:latin typeface="微软雅黑" pitchFamily="34" charset="-122"/>
                <a:ea typeface="微软雅黑" pitchFamily="34" charset="-122"/>
              </a:rPr>
              <a:t>798</a:t>
            </a:r>
            <a:r>
              <a:rPr lang="zh-CN" altLang="en-US" sz="1200" dirty="0" smtClean="0">
                <a:solidFill>
                  <a:schemeClr val="tx1">
                    <a:lumMod val="50000"/>
                    <a:lumOff val="50000"/>
                  </a:schemeClr>
                </a:solidFill>
                <a:latin typeface="微软雅黑" pitchFamily="34" charset="-122"/>
                <a:ea typeface="微软雅黑" pitchFamily="34" charset="-122"/>
              </a:rPr>
              <a:t>开设的进阶培训，都是经过无数市场验证</a:t>
            </a:r>
            <a:r>
              <a:rPr lang="zh-CN" altLang="en-US" sz="1200" dirty="0" smtClean="0">
                <a:solidFill>
                  <a:schemeClr val="tx1">
                    <a:lumMod val="50000"/>
                    <a:lumOff val="50000"/>
                  </a:schemeClr>
                </a:solidFill>
                <a:latin typeface="微软雅黑" pitchFamily="34" charset="-122"/>
                <a:ea typeface="微软雅黑" pitchFamily="34" charset="-122"/>
              </a:rPr>
              <a:t>的，行之有效的方式。</a:t>
            </a:r>
            <a:endParaRPr lang="zh-CN" altLang="en-US" sz="1200" dirty="0">
              <a:solidFill>
                <a:schemeClr val="tx1">
                  <a:lumMod val="50000"/>
                  <a:lumOff val="50000"/>
                </a:schemeClr>
              </a:solidFill>
              <a:latin typeface="微软雅黑" pitchFamily="34" charset="-122"/>
              <a:ea typeface="微软雅黑" pitchFamily="34" charset="-122"/>
            </a:endParaRPr>
          </a:p>
        </p:txBody>
      </p:sp>
      <p:grpSp>
        <p:nvGrpSpPr>
          <p:cNvPr id="12" name="组合 11"/>
          <p:cNvGrpSpPr/>
          <p:nvPr/>
        </p:nvGrpSpPr>
        <p:grpSpPr>
          <a:xfrm>
            <a:off x="0" y="342265"/>
            <a:ext cx="1319530" cy="717550"/>
            <a:chOff x="0" y="539"/>
            <a:chExt cx="2078" cy="1130"/>
          </a:xfrm>
        </p:grpSpPr>
        <p:grpSp>
          <p:nvGrpSpPr>
            <p:cNvPr id="18" name="组合 17"/>
            <p:cNvGrpSpPr/>
            <p:nvPr/>
          </p:nvGrpSpPr>
          <p:grpSpPr>
            <a:xfrm>
              <a:off x="0" y="568"/>
              <a:ext cx="2078" cy="1101"/>
              <a:chOff x="0" y="568"/>
              <a:chExt cx="6048" cy="1697"/>
            </a:xfrm>
          </p:grpSpPr>
          <p:sp>
            <p:nvSpPr>
              <p:cNvPr id="24" name="矩形 23"/>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25" name="矩形 24"/>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23" name="文本框 22"/>
            <p:cNvSpPr txBox="1"/>
            <p:nvPr/>
          </p:nvSpPr>
          <p:spPr>
            <a:xfrm>
              <a:off x="595" y="539"/>
              <a:ext cx="1244"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05</a:t>
              </a:r>
              <a:endParaRPr lang="en-US" altLang="zh-CN" sz="3200" dirty="0" smtClean="0">
                <a:solidFill>
                  <a:schemeClr val="bg1"/>
                </a:solidFill>
                <a:latin typeface="Impact" panose="020B0806030902050204" charset="0"/>
              </a:endParaRPr>
            </a:p>
          </p:txBody>
        </p:sp>
      </p:grpSp>
      <p:sp>
        <p:nvSpPr>
          <p:cNvPr id="26"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百艺体系</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29" name="圆角矩形 28"/>
          <p:cNvSpPr/>
          <p:nvPr/>
        </p:nvSpPr>
        <p:spPr>
          <a:xfrm>
            <a:off x="518188" y="1339860"/>
            <a:ext cx="2110935"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30" name="标题 4"/>
          <p:cNvSpPr txBox="1"/>
          <p:nvPr/>
        </p:nvSpPr>
        <p:spPr>
          <a:xfrm>
            <a:off x="591338" y="1425467"/>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培训支持</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pic>
        <p:nvPicPr>
          <p:cNvPr id="31" name="图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4696" y="1522052"/>
            <a:ext cx="3277304" cy="2183503"/>
          </a:xfrm>
          <a:prstGeom prst="rect">
            <a:avLst/>
          </a:prstGeom>
        </p:spPr>
      </p:pic>
      <p:pic>
        <p:nvPicPr>
          <p:cNvPr id="32" name="图片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6965" y="4453108"/>
            <a:ext cx="3105035" cy="2328777"/>
          </a:xfrm>
          <a:prstGeom prst="rect">
            <a:avLst/>
          </a:prstGeom>
        </p:spPr>
      </p:pic>
    </p:spTree>
    <p:extLst>
      <p:ext uri="{BB962C8B-B14F-4D97-AF65-F5344CB8AC3E}">
        <p14:creationId xmlns:p14="http://schemas.microsoft.com/office/powerpoint/2010/main" val="101573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8" fill="hold" grpId="0" nodeType="afterEffect" p14:presetBounceEnd="46000">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14:bounceEnd="46000">
                                          <p:cBhvr additive="base">
                                            <p:cTn id="11" dur="500" fill="hold"/>
                                            <p:tgtEl>
                                              <p:spTgt spid="15"/>
                                            </p:tgtEl>
                                            <p:attrNameLst>
                                              <p:attrName>ppt_x</p:attrName>
                                            </p:attrNameLst>
                                          </p:cBhvr>
                                          <p:tavLst>
                                            <p:tav tm="0">
                                              <p:val>
                                                <p:strVal val="0-#ppt_w/2"/>
                                              </p:val>
                                            </p:tav>
                                            <p:tav tm="100000">
                                              <p:val>
                                                <p:strVal val="#ppt_x"/>
                                              </p:val>
                                            </p:tav>
                                          </p:tavLst>
                                        </p:anim>
                                        <p:anim calcmode="lin" valueType="num" p14:bounceEnd="46000">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2000"/>
                                </p:stCondLst>
                                <p:childTnLst>
                                  <p:par>
                                    <p:cTn id="34" presetID="1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p:tgtEl>
                                              <p:spTgt spid="20"/>
                                            </p:tgtEl>
                                            <p:attrNameLst>
                                              <p:attrName>ppt_x</p:attrName>
                                            </p:attrNameLst>
                                          </p:cBhvr>
                                          <p:tavLst>
                                            <p:tav tm="0">
                                              <p:val>
                                                <p:strVal val="#ppt_x-#ppt_w*1.125000"/>
                                              </p:val>
                                            </p:tav>
                                            <p:tav tm="100000">
                                              <p:val>
                                                <p:strVal val="#ppt_x"/>
                                              </p:val>
                                            </p:tav>
                                          </p:tavLst>
                                        </p:anim>
                                        <p:animEffect transition="in" filter="wipe(right)">
                                          <p:cBhvr>
                                            <p:cTn id="37" dur="500"/>
                                            <p:tgtEl>
                                              <p:spTgt spid="20"/>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p:tgtEl>
                                              <p:spTgt spid="21"/>
                                            </p:tgtEl>
                                            <p:attrNameLst>
                                              <p:attrName>ppt_x</p:attrName>
                                            </p:attrNameLst>
                                          </p:cBhvr>
                                          <p:tavLst>
                                            <p:tav tm="0">
                                              <p:val>
                                                <p:strVal val="#ppt_x-#ppt_w*1.125000"/>
                                              </p:val>
                                            </p:tav>
                                            <p:tav tm="100000">
                                              <p:val>
                                                <p:strVal val="#ppt_x"/>
                                              </p:val>
                                            </p:tav>
                                          </p:tavLst>
                                        </p:anim>
                                        <p:animEffect transition="in" filter="wipe(right)">
                                          <p:cBhvr>
                                            <p:cTn id="41" dur="500"/>
                                            <p:tgtEl>
                                              <p:spTgt spid="21"/>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p:tgtEl>
                                              <p:spTgt spid="22"/>
                                            </p:tgtEl>
                                            <p:attrNameLst>
                                              <p:attrName>ppt_x</p:attrName>
                                            </p:attrNameLst>
                                          </p:cBhvr>
                                          <p:tavLst>
                                            <p:tav tm="0">
                                              <p:val>
                                                <p:strVal val="#ppt_x-#ppt_w*1.125000"/>
                                              </p:val>
                                            </p:tav>
                                            <p:tav tm="100000">
                                              <p:val>
                                                <p:strVal val="#ppt_x"/>
                                              </p:val>
                                            </p:tav>
                                          </p:tavLst>
                                        </p:anim>
                                        <p:animEffect transition="in" filter="wipe(right)">
                                          <p:cBhvr>
                                            <p:cTn id="45" dur="500"/>
                                            <p:tgtEl>
                                              <p:spTgt spid="22"/>
                                            </p:tgtEl>
                                          </p:cBhvr>
                                        </p:animEffect>
                                      </p:childTnLst>
                                    </p:cTn>
                                  </p:par>
                                  <p:par>
                                    <p:cTn id="46" presetID="2" presetClass="entr" presetSubtype="8" fill="hold" grpId="0" nodeType="withEffect">
                                      <p:stCondLst>
                                        <p:cond delay="50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0-#ppt_w/2"/>
                                              </p:val>
                                            </p:tav>
                                            <p:tav tm="100000">
                                              <p:val>
                                                <p:strVal val="#ppt_x"/>
                                              </p:val>
                                            </p:tav>
                                          </p:tavLst>
                                        </p:anim>
                                        <p:anim calcmode="lin" valueType="num">
                                          <p:cBhvr additive="base">
                                            <p:cTn id="49" dur="500" fill="hold"/>
                                            <p:tgtEl>
                                              <p:spTgt spid="29"/>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50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0-#ppt_w/2"/>
                                              </p:val>
                                            </p:tav>
                                            <p:tav tm="100000">
                                              <p:val>
                                                <p:strVal val="#ppt_x"/>
                                              </p:val>
                                            </p:tav>
                                          </p:tavLst>
                                        </p:anim>
                                        <p:anim calcmode="lin" valueType="num">
                                          <p:cBhvr additive="base">
                                            <p:cTn id="5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p:bldP spid="21" grpId="0"/>
          <p:bldP spid="22" grpId="0"/>
          <p:bldP spid="29" grpId="0" bldLvl="0" animBg="1"/>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1500"/>
                                </p:stCondLst>
                                <p:childTnLst>
                                  <p:par>
                                    <p:cTn id="18" presetID="53" presetClass="entr" presetSubtype="16"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fltVal val="0"/>
                                              </p:val>
                                            </p:tav>
                                            <p:tav tm="100000">
                                              <p:val>
                                                <p:strVal val="#ppt_h"/>
                                              </p:val>
                                            </p:tav>
                                          </p:tavLst>
                                        </p:anim>
                                        <p:animEffect transition="in" filter="fade">
                                          <p:cBhvr>
                                            <p:cTn id="32" dur="500"/>
                                            <p:tgtEl>
                                              <p:spTgt spid="14"/>
                                            </p:tgtEl>
                                          </p:cBhvr>
                                        </p:animEffect>
                                      </p:childTnLst>
                                    </p:cTn>
                                  </p:par>
                                </p:childTnLst>
                              </p:cTn>
                            </p:par>
                            <p:par>
                              <p:cTn id="33" fill="hold">
                                <p:stCondLst>
                                  <p:cond delay="2000"/>
                                </p:stCondLst>
                                <p:childTnLst>
                                  <p:par>
                                    <p:cTn id="34" presetID="1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p:tgtEl>
                                              <p:spTgt spid="20"/>
                                            </p:tgtEl>
                                            <p:attrNameLst>
                                              <p:attrName>ppt_x</p:attrName>
                                            </p:attrNameLst>
                                          </p:cBhvr>
                                          <p:tavLst>
                                            <p:tav tm="0">
                                              <p:val>
                                                <p:strVal val="#ppt_x-#ppt_w*1.125000"/>
                                              </p:val>
                                            </p:tav>
                                            <p:tav tm="100000">
                                              <p:val>
                                                <p:strVal val="#ppt_x"/>
                                              </p:val>
                                            </p:tav>
                                          </p:tavLst>
                                        </p:anim>
                                        <p:animEffect transition="in" filter="wipe(right)">
                                          <p:cBhvr>
                                            <p:cTn id="37" dur="500"/>
                                            <p:tgtEl>
                                              <p:spTgt spid="20"/>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p:tgtEl>
                                              <p:spTgt spid="21"/>
                                            </p:tgtEl>
                                            <p:attrNameLst>
                                              <p:attrName>ppt_x</p:attrName>
                                            </p:attrNameLst>
                                          </p:cBhvr>
                                          <p:tavLst>
                                            <p:tav tm="0">
                                              <p:val>
                                                <p:strVal val="#ppt_x-#ppt_w*1.125000"/>
                                              </p:val>
                                            </p:tav>
                                            <p:tav tm="100000">
                                              <p:val>
                                                <p:strVal val="#ppt_x"/>
                                              </p:val>
                                            </p:tav>
                                          </p:tavLst>
                                        </p:anim>
                                        <p:animEffect transition="in" filter="wipe(right)">
                                          <p:cBhvr>
                                            <p:cTn id="41" dur="500"/>
                                            <p:tgtEl>
                                              <p:spTgt spid="21"/>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p:tgtEl>
                                              <p:spTgt spid="22"/>
                                            </p:tgtEl>
                                            <p:attrNameLst>
                                              <p:attrName>ppt_x</p:attrName>
                                            </p:attrNameLst>
                                          </p:cBhvr>
                                          <p:tavLst>
                                            <p:tav tm="0">
                                              <p:val>
                                                <p:strVal val="#ppt_x-#ppt_w*1.125000"/>
                                              </p:val>
                                            </p:tav>
                                            <p:tav tm="100000">
                                              <p:val>
                                                <p:strVal val="#ppt_x"/>
                                              </p:val>
                                            </p:tav>
                                          </p:tavLst>
                                        </p:anim>
                                        <p:animEffect transition="in" filter="wipe(right)">
                                          <p:cBhvr>
                                            <p:cTn id="45" dur="500"/>
                                            <p:tgtEl>
                                              <p:spTgt spid="22"/>
                                            </p:tgtEl>
                                          </p:cBhvr>
                                        </p:animEffect>
                                      </p:childTnLst>
                                    </p:cTn>
                                  </p:par>
                                  <p:par>
                                    <p:cTn id="46" presetID="2" presetClass="entr" presetSubtype="8" fill="hold" grpId="0" nodeType="withEffect">
                                      <p:stCondLst>
                                        <p:cond delay="50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0-#ppt_w/2"/>
                                              </p:val>
                                            </p:tav>
                                            <p:tav tm="100000">
                                              <p:val>
                                                <p:strVal val="#ppt_x"/>
                                              </p:val>
                                            </p:tav>
                                          </p:tavLst>
                                        </p:anim>
                                        <p:anim calcmode="lin" valueType="num">
                                          <p:cBhvr additive="base">
                                            <p:cTn id="49" dur="500" fill="hold"/>
                                            <p:tgtEl>
                                              <p:spTgt spid="29"/>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50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0-#ppt_w/2"/>
                                              </p:val>
                                            </p:tav>
                                            <p:tav tm="100000">
                                              <p:val>
                                                <p:strVal val="#ppt_x"/>
                                              </p:val>
                                            </p:tav>
                                          </p:tavLst>
                                        </p:anim>
                                        <p:anim calcmode="lin" valueType="num">
                                          <p:cBhvr additive="base">
                                            <p:cTn id="5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9" grpId="0"/>
          <p:bldP spid="20" grpId="0"/>
          <p:bldP spid="21" grpId="0"/>
          <p:bldP spid="22" grpId="0"/>
          <p:bldP spid="29" grpId="0" bldLvl="0" animBg="1"/>
          <p:bldP spid="3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 name="组合 234"/>
          <p:cNvGrpSpPr/>
          <p:nvPr/>
        </p:nvGrpSpPr>
        <p:grpSpPr>
          <a:xfrm rot="21296093">
            <a:off x="6742797" y="2027956"/>
            <a:ext cx="3703672" cy="3710469"/>
            <a:chOff x="4851568" y="1532281"/>
            <a:chExt cx="2778611" cy="2783711"/>
          </a:xfrm>
          <a:solidFill>
            <a:schemeClr val="bg1">
              <a:lumMod val="65000"/>
            </a:schemeClr>
          </a:solidFill>
        </p:grpSpPr>
        <p:grpSp>
          <p:nvGrpSpPr>
            <p:cNvPr id="236" name="组合 235"/>
            <p:cNvGrpSpPr/>
            <p:nvPr/>
          </p:nvGrpSpPr>
          <p:grpSpPr>
            <a:xfrm>
              <a:off x="5088751" y="3575115"/>
              <a:ext cx="1074975" cy="735777"/>
              <a:chOff x="5088751" y="3575115"/>
              <a:chExt cx="1074975" cy="735777"/>
            </a:xfrm>
            <a:grpFill/>
          </p:grpSpPr>
          <p:sp>
            <p:nvSpPr>
              <p:cNvPr id="272" name="Freeform 37"/>
              <p:cNvSpPr/>
              <p:nvPr/>
            </p:nvSpPr>
            <p:spPr bwMode="auto">
              <a:xfrm>
                <a:off x="5088751" y="3575115"/>
                <a:ext cx="290741" cy="286915"/>
              </a:xfrm>
              <a:custGeom>
                <a:avLst/>
                <a:gdLst>
                  <a:gd name="T0" fmla="*/ 59 w 59"/>
                  <a:gd name="T1" fmla="*/ 25 h 58"/>
                  <a:gd name="T2" fmla="*/ 39 w 59"/>
                  <a:gd name="T3" fmla="*/ 0 h 58"/>
                  <a:gd name="T4" fmla="*/ 0 w 59"/>
                  <a:gd name="T5" fmla="*/ 25 h 58"/>
                  <a:gd name="T6" fmla="*/ 26 w 59"/>
                  <a:gd name="T7" fmla="*/ 58 h 58"/>
                  <a:gd name="T8" fmla="*/ 59 w 59"/>
                  <a:gd name="T9" fmla="*/ 25 h 58"/>
                </a:gdLst>
                <a:ahLst/>
                <a:cxnLst>
                  <a:cxn ang="0">
                    <a:pos x="T0" y="T1"/>
                  </a:cxn>
                  <a:cxn ang="0">
                    <a:pos x="T2" y="T3"/>
                  </a:cxn>
                  <a:cxn ang="0">
                    <a:pos x="T4" y="T5"/>
                  </a:cxn>
                  <a:cxn ang="0">
                    <a:pos x="T6" y="T7"/>
                  </a:cxn>
                  <a:cxn ang="0">
                    <a:pos x="T8" y="T9"/>
                  </a:cxn>
                </a:cxnLst>
                <a:rect l="0" t="0" r="r" b="b"/>
                <a:pathLst>
                  <a:path w="59" h="58">
                    <a:moveTo>
                      <a:pt x="59" y="25"/>
                    </a:moveTo>
                    <a:cubicBezTo>
                      <a:pt x="51" y="17"/>
                      <a:pt x="45" y="8"/>
                      <a:pt x="39" y="0"/>
                    </a:cubicBezTo>
                    <a:cubicBezTo>
                      <a:pt x="0" y="25"/>
                      <a:pt x="0" y="25"/>
                      <a:pt x="0" y="25"/>
                    </a:cubicBezTo>
                    <a:cubicBezTo>
                      <a:pt x="8" y="37"/>
                      <a:pt x="16" y="48"/>
                      <a:pt x="26" y="58"/>
                    </a:cubicBezTo>
                    <a:lnTo>
                      <a:pt x="59" y="25"/>
                    </a:lnTo>
                    <a:close/>
                  </a:path>
                </a:pathLst>
              </a:custGeom>
              <a:grpFill/>
              <a:ln>
                <a:noFill/>
              </a:ln>
            </p:spPr>
            <p:txBody>
              <a:bodyPr vert="horz" wrap="square" lIns="121882" tIns="60941" rIns="121882" bIns="60941" numCol="1" anchor="t" anchorCtr="0" compatLnSpc="1"/>
              <a:lstStyle/>
              <a:p>
                <a:endParaRPr lang="zh-CN" altLang="en-US" sz="2399"/>
              </a:p>
            </p:txBody>
          </p:sp>
          <p:sp>
            <p:nvSpPr>
              <p:cNvPr id="273" name="Freeform 39"/>
              <p:cNvSpPr/>
              <p:nvPr/>
            </p:nvSpPr>
            <p:spPr bwMode="auto">
              <a:xfrm>
                <a:off x="5255799" y="3743438"/>
                <a:ext cx="286915" cy="295841"/>
              </a:xfrm>
              <a:custGeom>
                <a:avLst/>
                <a:gdLst>
                  <a:gd name="T0" fmla="*/ 58 w 58"/>
                  <a:gd name="T1" fmla="*/ 21 h 60"/>
                  <a:gd name="T2" fmla="*/ 33 w 58"/>
                  <a:gd name="T3" fmla="*/ 0 h 60"/>
                  <a:gd name="T4" fmla="*/ 0 w 58"/>
                  <a:gd name="T5" fmla="*/ 33 h 60"/>
                  <a:gd name="T6" fmla="*/ 32 w 58"/>
                  <a:gd name="T7" fmla="*/ 60 h 60"/>
                  <a:gd name="T8" fmla="*/ 58 w 58"/>
                  <a:gd name="T9" fmla="*/ 21 h 60"/>
                </a:gdLst>
                <a:ahLst/>
                <a:cxnLst>
                  <a:cxn ang="0">
                    <a:pos x="T0" y="T1"/>
                  </a:cxn>
                  <a:cxn ang="0">
                    <a:pos x="T2" y="T3"/>
                  </a:cxn>
                  <a:cxn ang="0">
                    <a:pos x="T4" y="T5"/>
                  </a:cxn>
                  <a:cxn ang="0">
                    <a:pos x="T6" y="T7"/>
                  </a:cxn>
                  <a:cxn ang="0">
                    <a:pos x="T8" y="T9"/>
                  </a:cxn>
                </a:cxnLst>
                <a:rect l="0" t="0" r="r" b="b"/>
                <a:pathLst>
                  <a:path w="58" h="60">
                    <a:moveTo>
                      <a:pt x="58" y="21"/>
                    </a:moveTo>
                    <a:cubicBezTo>
                      <a:pt x="49" y="15"/>
                      <a:pt x="41" y="8"/>
                      <a:pt x="33" y="0"/>
                    </a:cubicBezTo>
                    <a:cubicBezTo>
                      <a:pt x="0" y="33"/>
                      <a:pt x="0" y="33"/>
                      <a:pt x="0" y="33"/>
                    </a:cubicBezTo>
                    <a:cubicBezTo>
                      <a:pt x="10" y="43"/>
                      <a:pt x="21" y="52"/>
                      <a:pt x="32" y="60"/>
                    </a:cubicBezTo>
                    <a:lnTo>
                      <a:pt x="58" y="21"/>
                    </a:lnTo>
                    <a:close/>
                  </a:path>
                </a:pathLst>
              </a:custGeom>
              <a:grpFill/>
              <a:ln>
                <a:noFill/>
              </a:ln>
            </p:spPr>
            <p:txBody>
              <a:bodyPr vert="horz" wrap="square" lIns="121882" tIns="60941" rIns="121882" bIns="60941" numCol="1" anchor="t" anchorCtr="0" compatLnSpc="1"/>
              <a:lstStyle/>
              <a:p>
                <a:endParaRPr lang="zh-CN" altLang="en-US" sz="2399"/>
              </a:p>
            </p:txBody>
          </p:sp>
          <p:sp>
            <p:nvSpPr>
              <p:cNvPr id="274" name="Freeform 42"/>
              <p:cNvSpPr/>
              <p:nvPr/>
            </p:nvSpPr>
            <p:spPr bwMode="auto">
              <a:xfrm>
                <a:off x="5957147" y="4058407"/>
                <a:ext cx="206579" cy="252485"/>
              </a:xfrm>
              <a:custGeom>
                <a:avLst/>
                <a:gdLst>
                  <a:gd name="T0" fmla="*/ 42 w 42"/>
                  <a:gd name="T1" fmla="*/ 4 h 51"/>
                  <a:gd name="T2" fmla="*/ 9 w 42"/>
                  <a:gd name="T3" fmla="*/ 0 h 51"/>
                  <a:gd name="T4" fmla="*/ 0 w 42"/>
                  <a:gd name="T5" fmla="*/ 46 h 51"/>
                  <a:gd name="T6" fmla="*/ 42 w 42"/>
                  <a:gd name="T7" fmla="*/ 51 h 51"/>
                  <a:gd name="T8" fmla="*/ 42 w 42"/>
                  <a:gd name="T9" fmla="*/ 4 h 51"/>
                </a:gdLst>
                <a:ahLst/>
                <a:cxnLst>
                  <a:cxn ang="0">
                    <a:pos x="T0" y="T1"/>
                  </a:cxn>
                  <a:cxn ang="0">
                    <a:pos x="T2" y="T3"/>
                  </a:cxn>
                  <a:cxn ang="0">
                    <a:pos x="T4" y="T5"/>
                  </a:cxn>
                  <a:cxn ang="0">
                    <a:pos x="T6" y="T7"/>
                  </a:cxn>
                  <a:cxn ang="0">
                    <a:pos x="T8" y="T9"/>
                  </a:cxn>
                </a:cxnLst>
                <a:rect l="0" t="0" r="r" b="b"/>
                <a:pathLst>
                  <a:path w="42" h="51">
                    <a:moveTo>
                      <a:pt x="42" y="4"/>
                    </a:moveTo>
                    <a:cubicBezTo>
                      <a:pt x="31" y="4"/>
                      <a:pt x="20" y="2"/>
                      <a:pt x="9" y="0"/>
                    </a:cubicBezTo>
                    <a:cubicBezTo>
                      <a:pt x="0" y="46"/>
                      <a:pt x="0" y="46"/>
                      <a:pt x="0" y="46"/>
                    </a:cubicBezTo>
                    <a:cubicBezTo>
                      <a:pt x="14" y="49"/>
                      <a:pt x="28" y="50"/>
                      <a:pt x="42" y="51"/>
                    </a:cubicBezTo>
                    <a:lnTo>
                      <a:pt x="42" y="4"/>
                    </a:lnTo>
                    <a:close/>
                  </a:path>
                </a:pathLst>
              </a:custGeom>
              <a:grpFill/>
              <a:ln>
                <a:noFill/>
              </a:ln>
            </p:spPr>
            <p:txBody>
              <a:bodyPr vert="horz" wrap="square" lIns="121882" tIns="60941" rIns="121882" bIns="60941" numCol="1" anchor="t" anchorCtr="0" compatLnSpc="1"/>
              <a:lstStyle/>
              <a:p>
                <a:endParaRPr lang="zh-CN" altLang="en-US" sz="2399"/>
              </a:p>
            </p:txBody>
          </p:sp>
          <p:sp>
            <p:nvSpPr>
              <p:cNvPr id="275" name="Freeform 43"/>
              <p:cNvSpPr/>
              <p:nvPr/>
            </p:nvSpPr>
            <p:spPr bwMode="auto">
              <a:xfrm>
                <a:off x="5463653" y="3886258"/>
                <a:ext cx="266512" cy="290741"/>
              </a:xfrm>
              <a:custGeom>
                <a:avLst/>
                <a:gdLst>
                  <a:gd name="T0" fmla="*/ 54 w 54"/>
                  <a:gd name="T1" fmla="*/ 16 h 59"/>
                  <a:gd name="T2" fmla="*/ 26 w 54"/>
                  <a:gd name="T3" fmla="*/ 0 h 59"/>
                  <a:gd name="T4" fmla="*/ 0 w 54"/>
                  <a:gd name="T5" fmla="*/ 39 h 59"/>
                  <a:gd name="T6" fmla="*/ 36 w 54"/>
                  <a:gd name="T7" fmla="*/ 59 h 59"/>
                  <a:gd name="T8" fmla="*/ 54 w 54"/>
                  <a:gd name="T9" fmla="*/ 16 h 59"/>
                </a:gdLst>
                <a:ahLst/>
                <a:cxnLst>
                  <a:cxn ang="0">
                    <a:pos x="T0" y="T1"/>
                  </a:cxn>
                  <a:cxn ang="0">
                    <a:pos x="T2" y="T3"/>
                  </a:cxn>
                  <a:cxn ang="0">
                    <a:pos x="T4" y="T5"/>
                  </a:cxn>
                  <a:cxn ang="0">
                    <a:pos x="T6" y="T7"/>
                  </a:cxn>
                  <a:cxn ang="0">
                    <a:pos x="T8" y="T9"/>
                  </a:cxn>
                </a:cxnLst>
                <a:rect l="0" t="0" r="r" b="b"/>
                <a:pathLst>
                  <a:path w="54" h="59">
                    <a:moveTo>
                      <a:pt x="54" y="16"/>
                    </a:moveTo>
                    <a:cubicBezTo>
                      <a:pt x="44" y="11"/>
                      <a:pt x="35" y="6"/>
                      <a:pt x="26" y="0"/>
                    </a:cubicBezTo>
                    <a:cubicBezTo>
                      <a:pt x="0" y="39"/>
                      <a:pt x="0" y="39"/>
                      <a:pt x="0" y="39"/>
                    </a:cubicBezTo>
                    <a:cubicBezTo>
                      <a:pt x="12" y="46"/>
                      <a:pt x="24" y="53"/>
                      <a:pt x="36" y="59"/>
                    </a:cubicBezTo>
                    <a:lnTo>
                      <a:pt x="54" y="16"/>
                    </a:lnTo>
                    <a:close/>
                  </a:path>
                </a:pathLst>
              </a:custGeom>
              <a:grpFill/>
              <a:ln>
                <a:noFill/>
              </a:ln>
            </p:spPr>
            <p:txBody>
              <a:bodyPr vert="horz" wrap="square" lIns="121882" tIns="60941" rIns="121882" bIns="60941" numCol="1" anchor="t" anchorCtr="0" compatLnSpc="1"/>
              <a:lstStyle/>
              <a:p>
                <a:endParaRPr lang="zh-CN" altLang="en-US" sz="2399"/>
              </a:p>
            </p:txBody>
          </p:sp>
        </p:grpSp>
        <p:grpSp>
          <p:nvGrpSpPr>
            <p:cNvPr id="237" name="组合 236"/>
            <p:cNvGrpSpPr/>
            <p:nvPr/>
          </p:nvGrpSpPr>
          <p:grpSpPr>
            <a:xfrm>
              <a:off x="4851568" y="1532281"/>
              <a:ext cx="2778611" cy="2783711"/>
              <a:chOff x="4851568" y="1532281"/>
              <a:chExt cx="2778611" cy="2783711"/>
            </a:xfrm>
            <a:grpFill/>
          </p:grpSpPr>
          <p:grpSp>
            <p:nvGrpSpPr>
              <p:cNvPr id="238" name="组合 237"/>
              <p:cNvGrpSpPr/>
              <p:nvPr/>
            </p:nvGrpSpPr>
            <p:grpSpPr>
              <a:xfrm>
                <a:off x="5255799" y="1532281"/>
                <a:ext cx="1925517" cy="567453"/>
                <a:chOff x="5255799" y="1532281"/>
                <a:chExt cx="1925517" cy="567453"/>
              </a:xfrm>
              <a:grpFill/>
            </p:grpSpPr>
            <p:sp>
              <p:nvSpPr>
                <p:cNvPr id="265" name="Freeform 59"/>
                <p:cNvSpPr/>
                <p:nvPr/>
              </p:nvSpPr>
              <p:spPr bwMode="auto">
                <a:xfrm>
                  <a:off x="6228759" y="1532281"/>
                  <a:ext cx="211679" cy="237183"/>
                </a:xfrm>
                <a:custGeom>
                  <a:avLst/>
                  <a:gdLst>
                    <a:gd name="T0" fmla="*/ 0 w 43"/>
                    <a:gd name="T1" fmla="*/ 46 h 48"/>
                    <a:gd name="T2" fmla="*/ 3 w 43"/>
                    <a:gd name="T3" fmla="*/ 46 h 48"/>
                    <a:gd name="T4" fmla="*/ 34 w 43"/>
                    <a:gd name="T5" fmla="*/ 48 h 48"/>
                    <a:gd name="T6" fmla="*/ 43 w 43"/>
                    <a:gd name="T7" fmla="*/ 3 h 48"/>
                    <a:gd name="T8" fmla="*/ 3 w 43"/>
                    <a:gd name="T9" fmla="*/ 0 h 48"/>
                    <a:gd name="T10" fmla="*/ 0 w 43"/>
                    <a:gd name="T11" fmla="*/ 0 h 48"/>
                    <a:gd name="T12" fmla="*/ 0 w 43"/>
                    <a:gd name="T13" fmla="*/ 46 h 48"/>
                  </a:gdLst>
                  <a:ahLst/>
                  <a:cxnLst>
                    <a:cxn ang="0">
                      <a:pos x="T0" y="T1"/>
                    </a:cxn>
                    <a:cxn ang="0">
                      <a:pos x="T2" y="T3"/>
                    </a:cxn>
                    <a:cxn ang="0">
                      <a:pos x="T4" y="T5"/>
                    </a:cxn>
                    <a:cxn ang="0">
                      <a:pos x="T6" y="T7"/>
                    </a:cxn>
                    <a:cxn ang="0">
                      <a:pos x="T8" y="T9"/>
                    </a:cxn>
                    <a:cxn ang="0">
                      <a:pos x="T10" y="T11"/>
                    </a:cxn>
                    <a:cxn ang="0">
                      <a:pos x="T12" y="T13"/>
                    </a:cxn>
                  </a:cxnLst>
                  <a:rect l="0" t="0" r="r" b="b"/>
                  <a:pathLst>
                    <a:path w="43" h="48">
                      <a:moveTo>
                        <a:pt x="0" y="46"/>
                      </a:moveTo>
                      <a:cubicBezTo>
                        <a:pt x="1" y="46"/>
                        <a:pt x="2" y="46"/>
                        <a:pt x="3" y="46"/>
                      </a:cubicBezTo>
                      <a:cubicBezTo>
                        <a:pt x="13" y="46"/>
                        <a:pt x="24" y="47"/>
                        <a:pt x="34" y="48"/>
                      </a:cubicBezTo>
                      <a:cubicBezTo>
                        <a:pt x="43" y="3"/>
                        <a:pt x="43" y="3"/>
                        <a:pt x="43" y="3"/>
                      </a:cubicBezTo>
                      <a:cubicBezTo>
                        <a:pt x="30" y="1"/>
                        <a:pt x="16" y="0"/>
                        <a:pt x="3" y="0"/>
                      </a:cubicBezTo>
                      <a:cubicBezTo>
                        <a:pt x="2" y="0"/>
                        <a:pt x="1" y="0"/>
                        <a:pt x="0" y="0"/>
                      </a:cubicBezTo>
                      <a:lnTo>
                        <a:pt x="0" y="46"/>
                      </a:lnTo>
                      <a:close/>
                    </a:path>
                  </a:pathLst>
                </a:custGeom>
                <a:grpFill/>
                <a:ln>
                  <a:noFill/>
                </a:ln>
              </p:spPr>
              <p:txBody>
                <a:bodyPr vert="horz" wrap="square" lIns="121882" tIns="60941" rIns="121882" bIns="60941" numCol="1" anchor="t" anchorCtr="0" compatLnSpc="1"/>
                <a:lstStyle/>
                <a:p>
                  <a:endParaRPr lang="zh-CN" altLang="en-US" sz="2399"/>
                </a:p>
              </p:txBody>
            </p:sp>
            <p:grpSp>
              <p:nvGrpSpPr>
                <p:cNvPr id="266" name="组合 265"/>
                <p:cNvGrpSpPr/>
                <p:nvPr/>
              </p:nvGrpSpPr>
              <p:grpSpPr>
                <a:xfrm>
                  <a:off x="5255799" y="1532281"/>
                  <a:ext cx="1925517" cy="567453"/>
                  <a:chOff x="5255799" y="1532281"/>
                  <a:chExt cx="1925517" cy="567453"/>
                </a:xfrm>
                <a:grpFill/>
              </p:grpSpPr>
              <p:sp>
                <p:nvSpPr>
                  <p:cNvPr id="267" name="Freeform 38"/>
                  <p:cNvSpPr/>
                  <p:nvPr/>
                </p:nvSpPr>
                <p:spPr bwMode="auto">
                  <a:xfrm>
                    <a:off x="5957147" y="1532281"/>
                    <a:ext cx="206579" cy="252485"/>
                  </a:xfrm>
                  <a:custGeom>
                    <a:avLst/>
                    <a:gdLst>
                      <a:gd name="T0" fmla="*/ 0 w 42"/>
                      <a:gd name="T1" fmla="*/ 5 h 51"/>
                      <a:gd name="T2" fmla="*/ 10 w 42"/>
                      <a:gd name="T3" fmla="*/ 51 h 51"/>
                      <a:gd name="T4" fmla="*/ 42 w 42"/>
                      <a:gd name="T5" fmla="*/ 47 h 51"/>
                      <a:gd name="T6" fmla="*/ 42 w 42"/>
                      <a:gd name="T7" fmla="*/ 0 h 51"/>
                      <a:gd name="T8" fmla="*/ 0 w 42"/>
                      <a:gd name="T9" fmla="*/ 5 h 51"/>
                    </a:gdLst>
                    <a:ahLst/>
                    <a:cxnLst>
                      <a:cxn ang="0">
                        <a:pos x="T0" y="T1"/>
                      </a:cxn>
                      <a:cxn ang="0">
                        <a:pos x="T2" y="T3"/>
                      </a:cxn>
                      <a:cxn ang="0">
                        <a:pos x="T4" y="T5"/>
                      </a:cxn>
                      <a:cxn ang="0">
                        <a:pos x="T6" y="T7"/>
                      </a:cxn>
                      <a:cxn ang="0">
                        <a:pos x="T8" y="T9"/>
                      </a:cxn>
                    </a:cxnLst>
                    <a:rect l="0" t="0" r="r" b="b"/>
                    <a:pathLst>
                      <a:path w="42" h="51">
                        <a:moveTo>
                          <a:pt x="0" y="5"/>
                        </a:moveTo>
                        <a:cubicBezTo>
                          <a:pt x="10" y="51"/>
                          <a:pt x="10" y="51"/>
                          <a:pt x="10" y="51"/>
                        </a:cubicBezTo>
                        <a:cubicBezTo>
                          <a:pt x="20" y="49"/>
                          <a:pt x="31" y="48"/>
                          <a:pt x="42" y="47"/>
                        </a:cubicBezTo>
                        <a:cubicBezTo>
                          <a:pt x="42" y="0"/>
                          <a:pt x="42" y="0"/>
                          <a:pt x="42" y="0"/>
                        </a:cubicBezTo>
                        <a:cubicBezTo>
                          <a:pt x="28" y="1"/>
                          <a:pt x="14" y="3"/>
                          <a:pt x="0" y="5"/>
                        </a:cubicBezTo>
                        <a:close/>
                      </a:path>
                    </a:pathLst>
                  </a:custGeom>
                  <a:grpFill/>
                  <a:ln>
                    <a:noFill/>
                  </a:ln>
                </p:spPr>
                <p:txBody>
                  <a:bodyPr vert="horz" wrap="square" lIns="121882" tIns="60941" rIns="121882" bIns="60941" numCol="1" anchor="t" anchorCtr="0" compatLnSpc="1"/>
                  <a:lstStyle/>
                  <a:p>
                    <a:endParaRPr lang="zh-CN" altLang="en-US" sz="2399"/>
                  </a:p>
                </p:txBody>
              </p:sp>
              <p:grpSp>
                <p:nvGrpSpPr>
                  <p:cNvPr id="268" name="组合 267"/>
                  <p:cNvGrpSpPr/>
                  <p:nvPr/>
                </p:nvGrpSpPr>
                <p:grpSpPr>
                  <a:xfrm>
                    <a:off x="5255799" y="1666174"/>
                    <a:ext cx="1925517" cy="433560"/>
                    <a:chOff x="5255799" y="1666174"/>
                    <a:chExt cx="1925517" cy="433560"/>
                  </a:xfrm>
                  <a:grpFill/>
                </p:grpSpPr>
                <p:sp>
                  <p:nvSpPr>
                    <p:cNvPr id="269" name="Freeform 46"/>
                    <p:cNvSpPr/>
                    <p:nvPr/>
                  </p:nvSpPr>
                  <p:spPr bwMode="auto">
                    <a:xfrm>
                      <a:off x="5463653" y="1666174"/>
                      <a:ext cx="266512" cy="290741"/>
                    </a:xfrm>
                    <a:custGeom>
                      <a:avLst/>
                      <a:gdLst>
                        <a:gd name="T0" fmla="*/ 26 w 54"/>
                        <a:gd name="T1" fmla="*/ 59 h 59"/>
                        <a:gd name="T2" fmla="*/ 54 w 54"/>
                        <a:gd name="T3" fmla="*/ 43 h 59"/>
                        <a:gd name="T4" fmla="*/ 36 w 54"/>
                        <a:gd name="T5" fmla="*/ 0 h 59"/>
                        <a:gd name="T6" fmla="*/ 0 w 54"/>
                        <a:gd name="T7" fmla="*/ 21 h 59"/>
                        <a:gd name="T8" fmla="*/ 26 w 54"/>
                        <a:gd name="T9" fmla="*/ 59 h 59"/>
                      </a:gdLst>
                      <a:ahLst/>
                      <a:cxnLst>
                        <a:cxn ang="0">
                          <a:pos x="T0" y="T1"/>
                        </a:cxn>
                        <a:cxn ang="0">
                          <a:pos x="T2" y="T3"/>
                        </a:cxn>
                        <a:cxn ang="0">
                          <a:pos x="T4" y="T5"/>
                        </a:cxn>
                        <a:cxn ang="0">
                          <a:pos x="T6" y="T7"/>
                        </a:cxn>
                        <a:cxn ang="0">
                          <a:pos x="T8" y="T9"/>
                        </a:cxn>
                      </a:cxnLst>
                      <a:rect l="0" t="0" r="r" b="b"/>
                      <a:pathLst>
                        <a:path w="54" h="59">
                          <a:moveTo>
                            <a:pt x="26" y="59"/>
                          </a:moveTo>
                          <a:cubicBezTo>
                            <a:pt x="35" y="53"/>
                            <a:pt x="45" y="48"/>
                            <a:pt x="54" y="43"/>
                          </a:cubicBezTo>
                          <a:cubicBezTo>
                            <a:pt x="36" y="0"/>
                            <a:pt x="36" y="0"/>
                            <a:pt x="36" y="0"/>
                          </a:cubicBezTo>
                          <a:cubicBezTo>
                            <a:pt x="24" y="6"/>
                            <a:pt x="12" y="13"/>
                            <a:pt x="0" y="21"/>
                          </a:cubicBezTo>
                          <a:lnTo>
                            <a:pt x="26" y="59"/>
                          </a:lnTo>
                          <a:close/>
                        </a:path>
                      </a:pathLst>
                    </a:custGeom>
                    <a:grpFill/>
                    <a:ln>
                      <a:noFill/>
                    </a:ln>
                  </p:spPr>
                  <p:txBody>
                    <a:bodyPr vert="horz" wrap="square" lIns="121882" tIns="60941" rIns="121882" bIns="60941" numCol="1" anchor="t" anchorCtr="0" compatLnSpc="1"/>
                    <a:lstStyle/>
                    <a:p>
                      <a:endParaRPr lang="zh-CN" altLang="en-US" sz="2399"/>
                    </a:p>
                  </p:txBody>
                </p:sp>
                <p:sp>
                  <p:nvSpPr>
                    <p:cNvPr id="270" name="Freeform 48"/>
                    <p:cNvSpPr/>
                    <p:nvPr/>
                  </p:nvSpPr>
                  <p:spPr bwMode="auto">
                    <a:xfrm>
                      <a:off x="5255799" y="1803893"/>
                      <a:ext cx="286915" cy="295841"/>
                    </a:xfrm>
                    <a:custGeom>
                      <a:avLst/>
                      <a:gdLst>
                        <a:gd name="T0" fmla="*/ 33 w 58"/>
                        <a:gd name="T1" fmla="*/ 60 h 60"/>
                        <a:gd name="T2" fmla="*/ 58 w 58"/>
                        <a:gd name="T3" fmla="*/ 39 h 60"/>
                        <a:gd name="T4" fmla="*/ 32 w 58"/>
                        <a:gd name="T5" fmla="*/ 0 h 60"/>
                        <a:gd name="T6" fmla="*/ 0 w 58"/>
                        <a:gd name="T7" fmla="*/ 27 h 60"/>
                        <a:gd name="T8" fmla="*/ 33 w 58"/>
                        <a:gd name="T9" fmla="*/ 60 h 60"/>
                      </a:gdLst>
                      <a:ahLst/>
                      <a:cxnLst>
                        <a:cxn ang="0">
                          <a:pos x="T0" y="T1"/>
                        </a:cxn>
                        <a:cxn ang="0">
                          <a:pos x="T2" y="T3"/>
                        </a:cxn>
                        <a:cxn ang="0">
                          <a:pos x="T4" y="T5"/>
                        </a:cxn>
                        <a:cxn ang="0">
                          <a:pos x="T6" y="T7"/>
                        </a:cxn>
                        <a:cxn ang="0">
                          <a:pos x="T8" y="T9"/>
                        </a:cxn>
                      </a:cxnLst>
                      <a:rect l="0" t="0" r="r" b="b"/>
                      <a:pathLst>
                        <a:path w="58" h="60">
                          <a:moveTo>
                            <a:pt x="33" y="60"/>
                          </a:moveTo>
                          <a:cubicBezTo>
                            <a:pt x="41" y="52"/>
                            <a:pt x="49" y="45"/>
                            <a:pt x="58" y="39"/>
                          </a:cubicBezTo>
                          <a:cubicBezTo>
                            <a:pt x="32" y="0"/>
                            <a:pt x="32" y="0"/>
                            <a:pt x="32" y="0"/>
                          </a:cubicBezTo>
                          <a:cubicBezTo>
                            <a:pt x="21" y="8"/>
                            <a:pt x="10" y="17"/>
                            <a:pt x="0" y="27"/>
                          </a:cubicBezTo>
                          <a:lnTo>
                            <a:pt x="33" y="60"/>
                          </a:lnTo>
                          <a:close/>
                        </a:path>
                      </a:pathLst>
                    </a:custGeom>
                    <a:grpFill/>
                    <a:ln>
                      <a:noFill/>
                    </a:ln>
                  </p:spPr>
                  <p:txBody>
                    <a:bodyPr vert="horz" wrap="square" lIns="121882" tIns="60941" rIns="121882" bIns="60941" numCol="1" anchor="t" anchorCtr="0" compatLnSpc="1"/>
                    <a:lstStyle/>
                    <a:p>
                      <a:endParaRPr lang="zh-CN" altLang="en-US" sz="2399"/>
                    </a:p>
                  </p:txBody>
                </p:sp>
                <p:sp>
                  <p:nvSpPr>
                    <p:cNvPr id="271" name="Freeform 61"/>
                    <p:cNvSpPr/>
                    <p:nvPr/>
                  </p:nvSpPr>
                  <p:spPr bwMode="auto">
                    <a:xfrm>
                      <a:off x="6884200" y="1764363"/>
                      <a:ext cx="297116" cy="295841"/>
                    </a:xfrm>
                    <a:custGeom>
                      <a:avLst/>
                      <a:gdLst>
                        <a:gd name="T0" fmla="*/ 0 w 60"/>
                        <a:gd name="T1" fmla="*/ 38 h 60"/>
                        <a:gd name="T2" fmla="*/ 27 w 60"/>
                        <a:gd name="T3" fmla="*/ 60 h 60"/>
                        <a:gd name="T4" fmla="*/ 60 w 60"/>
                        <a:gd name="T5" fmla="*/ 26 h 60"/>
                        <a:gd name="T6" fmla="*/ 26 w 60"/>
                        <a:gd name="T7" fmla="*/ 0 h 60"/>
                        <a:gd name="T8" fmla="*/ 0 w 60"/>
                        <a:gd name="T9" fmla="*/ 38 h 60"/>
                      </a:gdLst>
                      <a:ahLst/>
                      <a:cxnLst>
                        <a:cxn ang="0">
                          <a:pos x="T0" y="T1"/>
                        </a:cxn>
                        <a:cxn ang="0">
                          <a:pos x="T2" y="T3"/>
                        </a:cxn>
                        <a:cxn ang="0">
                          <a:pos x="T4" y="T5"/>
                        </a:cxn>
                        <a:cxn ang="0">
                          <a:pos x="T6" y="T7"/>
                        </a:cxn>
                        <a:cxn ang="0">
                          <a:pos x="T8" y="T9"/>
                        </a:cxn>
                      </a:cxnLst>
                      <a:rect l="0" t="0" r="r" b="b"/>
                      <a:pathLst>
                        <a:path w="60" h="60">
                          <a:moveTo>
                            <a:pt x="0" y="38"/>
                          </a:moveTo>
                          <a:cubicBezTo>
                            <a:pt x="9" y="45"/>
                            <a:pt x="18" y="52"/>
                            <a:pt x="27" y="60"/>
                          </a:cubicBezTo>
                          <a:cubicBezTo>
                            <a:pt x="60" y="26"/>
                            <a:pt x="60" y="26"/>
                            <a:pt x="60" y="26"/>
                          </a:cubicBezTo>
                          <a:cubicBezTo>
                            <a:pt x="49" y="17"/>
                            <a:pt x="38" y="8"/>
                            <a:pt x="26" y="0"/>
                          </a:cubicBezTo>
                          <a:lnTo>
                            <a:pt x="0" y="38"/>
                          </a:lnTo>
                          <a:close/>
                        </a:path>
                      </a:pathLst>
                    </a:custGeom>
                    <a:grpFill/>
                    <a:ln>
                      <a:noFill/>
                    </a:ln>
                  </p:spPr>
                  <p:txBody>
                    <a:bodyPr vert="horz" wrap="square" lIns="121882" tIns="60941" rIns="121882" bIns="60941" numCol="1" anchor="t" anchorCtr="0" compatLnSpc="1"/>
                    <a:lstStyle/>
                    <a:p>
                      <a:endParaRPr lang="zh-CN" altLang="en-US" sz="2399"/>
                    </a:p>
                  </p:txBody>
                </p:sp>
              </p:grpSp>
            </p:grpSp>
          </p:grpSp>
          <p:grpSp>
            <p:nvGrpSpPr>
              <p:cNvPr id="239" name="组合 238"/>
              <p:cNvGrpSpPr/>
              <p:nvPr/>
            </p:nvGrpSpPr>
            <p:grpSpPr>
              <a:xfrm>
                <a:off x="4851568" y="1557784"/>
                <a:ext cx="2778611" cy="2758208"/>
                <a:chOff x="4851568" y="1557784"/>
                <a:chExt cx="2778611" cy="2758208"/>
              </a:xfrm>
              <a:grpFill/>
            </p:grpSpPr>
            <p:sp>
              <p:nvSpPr>
                <p:cNvPr id="240" name="Freeform 40"/>
                <p:cNvSpPr/>
                <p:nvPr/>
              </p:nvSpPr>
              <p:spPr bwMode="auto">
                <a:xfrm>
                  <a:off x="4880898" y="3170883"/>
                  <a:ext cx="271612" cy="237183"/>
                </a:xfrm>
                <a:custGeom>
                  <a:avLst/>
                  <a:gdLst>
                    <a:gd name="T0" fmla="*/ 55 w 55"/>
                    <a:gd name="T1" fmla="*/ 30 h 48"/>
                    <a:gd name="T2" fmla="*/ 46 w 55"/>
                    <a:gd name="T3" fmla="*/ 0 h 48"/>
                    <a:gd name="T4" fmla="*/ 0 w 55"/>
                    <a:gd name="T5" fmla="*/ 9 h 48"/>
                    <a:gd name="T6" fmla="*/ 12 w 55"/>
                    <a:gd name="T7" fmla="*/ 48 h 48"/>
                    <a:gd name="T8" fmla="*/ 55 w 55"/>
                    <a:gd name="T9" fmla="*/ 30 h 48"/>
                  </a:gdLst>
                  <a:ahLst/>
                  <a:cxnLst>
                    <a:cxn ang="0">
                      <a:pos x="T0" y="T1"/>
                    </a:cxn>
                    <a:cxn ang="0">
                      <a:pos x="T2" y="T3"/>
                    </a:cxn>
                    <a:cxn ang="0">
                      <a:pos x="T4" y="T5"/>
                    </a:cxn>
                    <a:cxn ang="0">
                      <a:pos x="T6" y="T7"/>
                    </a:cxn>
                    <a:cxn ang="0">
                      <a:pos x="T8" y="T9"/>
                    </a:cxn>
                  </a:cxnLst>
                  <a:rect l="0" t="0" r="r" b="b"/>
                  <a:pathLst>
                    <a:path w="55" h="48">
                      <a:moveTo>
                        <a:pt x="55" y="30"/>
                      </a:moveTo>
                      <a:cubicBezTo>
                        <a:pt x="51" y="21"/>
                        <a:pt x="48" y="10"/>
                        <a:pt x="46" y="0"/>
                      </a:cubicBezTo>
                      <a:cubicBezTo>
                        <a:pt x="0" y="9"/>
                        <a:pt x="0" y="9"/>
                        <a:pt x="0" y="9"/>
                      </a:cubicBezTo>
                      <a:cubicBezTo>
                        <a:pt x="3" y="23"/>
                        <a:pt x="7" y="36"/>
                        <a:pt x="12" y="48"/>
                      </a:cubicBezTo>
                      <a:lnTo>
                        <a:pt x="55" y="30"/>
                      </a:lnTo>
                      <a:close/>
                    </a:path>
                  </a:pathLst>
                </a:custGeom>
                <a:grpFill/>
                <a:ln>
                  <a:noFill/>
                </a:ln>
              </p:spPr>
              <p:txBody>
                <a:bodyPr vert="horz" wrap="square" lIns="121882" tIns="60941" rIns="121882" bIns="60941" numCol="1" anchor="t" anchorCtr="0" compatLnSpc="1"/>
                <a:lstStyle/>
                <a:p>
                  <a:endParaRPr lang="zh-CN" altLang="en-US" sz="2399"/>
                </a:p>
              </p:txBody>
            </p:sp>
            <p:sp>
              <p:nvSpPr>
                <p:cNvPr id="241" name="Freeform 41"/>
                <p:cNvSpPr/>
                <p:nvPr/>
              </p:nvSpPr>
              <p:spPr bwMode="auto">
                <a:xfrm>
                  <a:off x="4851568" y="2954103"/>
                  <a:ext cx="242284" cy="201478"/>
                </a:xfrm>
                <a:custGeom>
                  <a:avLst/>
                  <a:gdLst>
                    <a:gd name="T0" fmla="*/ 49 w 49"/>
                    <a:gd name="T1" fmla="*/ 31 h 41"/>
                    <a:gd name="T2" fmla="*/ 47 w 49"/>
                    <a:gd name="T3" fmla="*/ 0 h 41"/>
                    <a:gd name="T4" fmla="*/ 0 w 49"/>
                    <a:gd name="T5" fmla="*/ 0 h 41"/>
                    <a:gd name="T6" fmla="*/ 4 w 49"/>
                    <a:gd name="T7" fmla="*/ 41 h 41"/>
                    <a:gd name="T8" fmla="*/ 49 w 49"/>
                    <a:gd name="T9" fmla="*/ 31 h 41"/>
                  </a:gdLst>
                  <a:ahLst/>
                  <a:cxnLst>
                    <a:cxn ang="0">
                      <a:pos x="T0" y="T1"/>
                    </a:cxn>
                    <a:cxn ang="0">
                      <a:pos x="T2" y="T3"/>
                    </a:cxn>
                    <a:cxn ang="0">
                      <a:pos x="T4" y="T5"/>
                    </a:cxn>
                    <a:cxn ang="0">
                      <a:pos x="T6" y="T7"/>
                    </a:cxn>
                    <a:cxn ang="0">
                      <a:pos x="T8" y="T9"/>
                    </a:cxn>
                  </a:cxnLst>
                  <a:rect l="0" t="0" r="r" b="b"/>
                  <a:pathLst>
                    <a:path w="49" h="41">
                      <a:moveTo>
                        <a:pt x="49" y="31"/>
                      </a:moveTo>
                      <a:cubicBezTo>
                        <a:pt x="48" y="21"/>
                        <a:pt x="47" y="11"/>
                        <a:pt x="47" y="0"/>
                      </a:cubicBezTo>
                      <a:cubicBezTo>
                        <a:pt x="0" y="0"/>
                        <a:pt x="0" y="0"/>
                        <a:pt x="0" y="0"/>
                      </a:cubicBezTo>
                      <a:cubicBezTo>
                        <a:pt x="0" y="14"/>
                        <a:pt x="1" y="27"/>
                        <a:pt x="4" y="41"/>
                      </a:cubicBezTo>
                      <a:lnTo>
                        <a:pt x="49" y="31"/>
                      </a:lnTo>
                      <a:close/>
                    </a:path>
                  </a:pathLst>
                </a:custGeom>
                <a:grpFill/>
                <a:ln>
                  <a:noFill/>
                </a:ln>
              </p:spPr>
              <p:txBody>
                <a:bodyPr vert="horz" wrap="square" lIns="121882" tIns="60941" rIns="121882" bIns="60941" numCol="1" anchor="t" anchorCtr="0" compatLnSpc="1"/>
                <a:lstStyle/>
                <a:p>
                  <a:endParaRPr lang="zh-CN" altLang="en-US" sz="2399"/>
                </a:p>
              </p:txBody>
            </p:sp>
            <p:sp>
              <p:nvSpPr>
                <p:cNvPr id="242" name="Freeform 45"/>
                <p:cNvSpPr/>
                <p:nvPr/>
              </p:nvSpPr>
              <p:spPr bwMode="auto">
                <a:xfrm>
                  <a:off x="4959958" y="3377462"/>
                  <a:ext cx="286915" cy="271613"/>
                </a:xfrm>
                <a:custGeom>
                  <a:avLst/>
                  <a:gdLst>
                    <a:gd name="T0" fmla="*/ 58 w 58"/>
                    <a:gd name="T1" fmla="*/ 29 h 55"/>
                    <a:gd name="T2" fmla="*/ 43 w 58"/>
                    <a:gd name="T3" fmla="*/ 0 h 55"/>
                    <a:gd name="T4" fmla="*/ 0 w 58"/>
                    <a:gd name="T5" fmla="*/ 18 h 55"/>
                    <a:gd name="T6" fmla="*/ 19 w 58"/>
                    <a:gd name="T7" fmla="*/ 55 h 55"/>
                    <a:gd name="T8" fmla="*/ 58 w 58"/>
                    <a:gd name="T9" fmla="*/ 29 h 55"/>
                  </a:gdLst>
                  <a:ahLst/>
                  <a:cxnLst>
                    <a:cxn ang="0">
                      <a:pos x="T0" y="T1"/>
                    </a:cxn>
                    <a:cxn ang="0">
                      <a:pos x="T2" y="T3"/>
                    </a:cxn>
                    <a:cxn ang="0">
                      <a:pos x="T4" y="T5"/>
                    </a:cxn>
                    <a:cxn ang="0">
                      <a:pos x="T6" y="T7"/>
                    </a:cxn>
                    <a:cxn ang="0">
                      <a:pos x="T8" y="T9"/>
                    </a:cxn>
                  </a:cxnLst>
                  <a:rect l="0" t="0" r="r" b="b"/>
                  <a:pathLst>
                    <a:path w="58" h="55">
                      <a:moveTo>
                        <a:pt x="58" y="29"/>
                      </a:moveTo>
                      <a:cubicBezTo>
                        <a:pt x="52" y="20"/>
                        <a:pt x="48" y="10"/>
                        <a:pt x="43" y="0"/>
                      </a:cubicBezTo>
                      <a:cubicBezTo>
                        <a:pt x="0" y="18"/>
                        <a:pt x="0" y="18"/>
                        <a:pt x="0" y="18"/>
                      </a:cubicBezTo>
                      <a:cubicBezTo>
                        <a:pt x="6" y="31"/>
                        <a:pt x="12" y="43"/>
                        <a:pt x="19" y="55"/>
                      </a:cubicBezTo>
                      <a:lnTo>
                        <a:pt x="58" y="29"/>
                      </a:lnTo>
                      <a:close/>
                    </a:path>
                  </a:pathLst>
                </a:custGeom>
                <a:grpFill/>
                <a:ln>
                  <a:noFill/>
                </a:ln>
              </p:spPr>
              <p:txBody>
                <a:bodyPr vert="horz" wrap="square" lIns="121882" tIns="60941" rIns="121882" bIns="60941" numCol="1" anchor="t" anchorCtr="0" compatLnSpc="1"/>
                <a:lstStyle/>
                <a:p>
                  <a:endParaRPr lang="zh-CN" altLang="en-US" sz="2399"/>
                </a:p>
              </p:txBody>
            </p:sp>
            <p:sp>
              <p:nvSpPr>
                <p:cNvPr id="243" name="Freeform 47"/>
                <p:cNvSpPr/>
                <p:nvPr/>
              </p:nvSpPr>
              <p:spPr bwMode="auto">
                <a:xfrm>
                  <a:off x="4851568" y="2692692"/>
                  <a:ext cx="242284" cy="196377"/>
                </a:xfrm>
                <a:custGeom>
                  <a:avLst/>
                  <a:gdLst>
                    <a:gd name="T0" fmla="*/ 47 w 49"/>
                    <a:gd name="T1" fmla="*/ 40 h 40"/>
                    <a:gd name="T2" fmla="*/ 49 w 49"/>
                    <a:gd name="T3" fmla="*/ 9 h 40"/>
                    <a:gd name="T4" fmla="*/ 4 w 49"/>
                    <a:gd name="T5" fmla="*/ 0 h 40"/>
                    <a:gd name="T6" fmla="*/ 0 w 49"/>
                    <a:gd name="T7" fmla="*/ 40 h 40"/>
                    <a:gd name="T8" fmla="*/ 47 w 49"/>
                    <a:gd name="T9" fmla="*/ 40 h 40"/>
                  </a:gdLst>
                  <a:ahLst/>
                  <a:cxnLst>
                    <a:cxn ang="0">
                      <a:pos x="T0" y="T1"/>
                    </a:cxn>
                    <a:cxn ang="0">
                      <a:pos x="T2" y="T3"/>
                    </a:cxn>
                    <a:cxn ang="0">
                      <a:pos x="T4" y="T5"/>
                    </a:cxn>
                    <a:cxn ang="0">
                      <a:pos x="T6" y="T7"/>
                    </a:cxn>
                    <a:cxn ang="0">
                      <a:pos x="T8" y="T9"/>
                    </a:cxn>
                  </a:cxnLst>
                  <a:rect l="0" t="0" r="r" b="b"/>
                  <a:pathLst>
                    <a:path w="49" h="40">
                      <a:moveTo>
                        <a:pt x="47" y="40"/>
                      </a:moveTo>
                      <a:cubicBezTo>
                        <a:pt x="47" y="29"/>
                        <a:pt x="48" y="19"/>
                        <a:pt x="49" y="9"/>
                      </a:cubicBezTo>
                      <a:cubicBezTo>
                        <a:pt x="4" y="0"/>
                        <a:pt x="4" y="0"/>
                        <a:pt x="4" y="0"/>
                      </a:cubicBezTo>
                      <a:cubicBezTo>
                        <a:pt x="1" y="13"/>
                        <a:pt x="0" y="26"/>
                        <a:pt x="0" y="40"/>
                      </a:cubicBezTo>
                      <a:lnTo>
                        <a:pt x="47" y="40"/>
                      </a:lnTo>
                      <a:close/>
                    </a:path>
                  </a:pathLst>
                </a:custGeom>
                <a:grpFill/>
                <a:ln>
                  <a:noFill/>
                </a:ln>
              </p:spPr>
              <p:txBody>
                <a:bodyPr vert="horz" wrap="square" lIns="121882" tIns="60941" rIns="121882" bIns="60941" numCol="1" anchor="t" anchorCtr="0" compatLnSpc="1"/>
                <a:lstStyle/>
                <a:p>
                  <a:endParaRPr lang="zh-CN" altLang="en-US" sz="2399"/>
                </a:p>
              </p:txBody>
            </p:sp>
            <p:sp>
              <p:nvSpPr>
                <p:cNvPr id="244" name="Freeform 50"/>
                <p:cNvSpPr/>
                <p:nvPr/>
              </p:nvSpPr>
              <p:spPr bwMode="auto">
                <a:xfrm>
                  <a:off x="4880898" y="2435107"/>
                  <a:ext cx="271612" cy="237183"/>
                </a:xfrm>
                <a:custGeom>
                  <a:avLst/>
                  <a:gdLst>
                    <a:gd name="T0" fmla="*/ 46 w 55"/>
                    <a:gd name="T1" fmla="*/ 48 h 48"/>
                    <a:gd name="T2" fmla="*/ 55 w 55"/>
                    <a:gd name="T3" fmla="*/ 18 h 48"/>
                    <a:gd name="T4" fmla="*/ 12 w 55"/>
                    <a:gd name="T5" fmla="*/ 0 h 48"/>
                    <a:gd name="T6" fmla="*/ 0 w 55"/>
                    <a:gd name="T7" fmla="*/ 39 h 48"/>
                    <a:gd name="T8" fmla="*/ 46 w 55"/>
                    <a:gd name="T9" fmla="*/ 48 h 48"/>
                  </a:gdLst>
                  <a:ahLst/>
                  <a:cxnLst>
                    <a:cxn ang="0">
                      <a:pos x="T0" y="T1"/>
                    </a:cxn>
                    <a:cxn ang="0">
                      <a:pos x="T2" y="T3"/>
                    </a:cxn>
                    <a:cxn ang="0">
                      <a:pos x="T4" y="T5"/>
                    </a:cxn>
                    <a:cxn ang="0">
                      <a:pos x="T6" y="T7"/>
                    </a:cxn>
                    <a:cxn ang="0">
                      <a:pos x="T8" y="T9"/>
                    </a:cxn>
                  </a:cxnLst>
                  <a:rect l="0" t="0" r="r" b="b"/>
                  <a:pathLst>
                    <a:path w="55" h="48">
                      <a:moveTo>
                        <a:pt x="46" y="48"/>
                      </a:moveTo>
                      <a:cubicBezTo>
                        <a:pt x="48" y="38"/>
                        <a:pt x="51" y="27"/>
                        <a:pt x="55" y="18"/>
                      </a:cubicBezTo>
                      <a:cubicBezTo>
                        <a:pt x="12" y="0"/>
                        <a:pt x="12" y="0"/>
                        <a:pt x="12" y="0"/>
                      </a:cubicBezTo>
                      <a:cubicBezTo>
                        <a:pt x="7" y="12"/>
                        <a:pt x="3" y="25"/>
                        <a:pt x="0" y="39"/>
                      </a:cubicBezTo>
                      <a:lnTo>
                        <a:pt x="46" y="48"/>
                      </a:lnTo>
                      <a:close/>
                    </a:path>
                  </a:pathLst>
                </a:custGeom>
                <a:grpFill/>
                <a:ln>
                  <a:noFill/>
                </a:ln>
              </p:spPr>
              <p:txBody>
                <a:bodyPr vert="horz" wrap="square" lIns="121882" tIns="60941" rIns="121882" bIns="60941" numCol="1" anchor="t" anchorCtr="0" compatLnSpc="1"/>
                <a:lstStyle/>
                <a:p>
                  <a:endParaRPr lang="zh-CN" altLang="en-US" sz="2399"/>
                </a:p>
              </p:txBody>
            </p:sp>
            <p:sp>
              <p:nvSpPr>
                <p:cNvPr id="245" name="Freeform 51"/>
                <p:cNvSpPr/>
                <p:nvPr/>
              </p:nvSpPr>
              <p:spPr bwMode="auto">
                <a:xfrm>
                  <a:off x="4959958" y="2199198"/>
                  <a:ext cx="286915" cy="266513"/>
                </a:xfrm>
                <a:custGeom>
                  <a:avLst/>
                  <a:gdLst>
                    <a:gd name="T0" fmla="*/ 43 w 58"/>
                    <a:gd name="T1" fmla="*/ 54 h 54"/>
                    <a:gd name="T2" fmla="*/ 58 w 58"/>
                    <a:gd name="T3" fmla="*/ 25 h 54"/>
                    <a:gd name="T4" fmla="*/ 19 w 58"/>
                    <a:gd name="T5" fmla="*/ 0 h 54"/>
                    <a:gd name="T6" fmla="*/ 0 w 58"/>
                    <a:gd name="T7" fmla="*/ 36 h 54"/>
                    <a:gd name="T8" fmla="*/ 43 w 58"/>
                    <a:gd name="T9" fmla="*/ 54 h 54"/>
                  </a:gdLst>
                  <a:ahLst/>
                  <a:cxnLst>
                    <a:cxn ang="0">
                      <a:pos x="T0" y="T1"/>
                    </a:cxn>
                    <a:cxn ang="0">
                      <a:pos x="T2" y="T3"/>
                    </a:cxn>
                    <a:cxn ang="0">
                      <a:pos x="T4" y="T5"/>
                    </a:cxn>
                    <a:cxn ang="0">
                      <a:pos x="T6" y="T7"/>
                    </a:cxn>
                    <a:cxn ang="0">
                      <a:pos x="T8" y="T9"/>
                    </a:cxn>
                  </a:cxnLst>
                  <a:rect l="0" t="0" r="r" b="b"/>
                  <a:pathLst>
                    <a:path w="58" h="54">
                      <a:moveTo>
                        <a:pt x="43" y="54"/>
                      </a:moveTo>
                      <a:cubicBezTo>
                        <a:pt x="48" y="44"/>
                        <a:pt x="52" y="34"/>
                        <a:pt x="58" y="25"/>
                      </a:cubicBezTo>
                      <a:cubicBezTo>
                        <a:pt x="19" y="0"/>
                        <a:pt x="19" y="0"/>
                        <a:pt x="19" y="0"/>
                      </a:cubicBezTo>
                      <a:cubicBezTo>
                        <a:pt x="12" y="11"/>
                        <a:pt x="6" y="23"/>
                        <a:pt x="0" y="36"/>
                      </a:cubicBezTo>
                      <a:lnTo>
                        <a:pt x="43" y="54"/>
                      </a:lnTo>
                      <a:close/>
                    </a:path>
                  </a:pathLst>
                </a:custGeom>
                <a:grpFill/>
                <a:ln>
                  <a:noFill/>
                </a:ln>
              </p:spPr>
              <p:txBody>
                <a:bodyPr vert="horz" wrap="square" lIns="121882" tIns="60941" rIns="121882" bIns="60941" numCol="1" anchor="t" anchorCtr="0" compatLnSpc="1"/>
                <a:lstStyle/>
                <a:p>
                  <a:endParaRPr lang="zh-CN" altLang="en-US" sz="2399"/>
                </a:p>
              </p:txBody>
            </p:sp>
            <p:sp>
              <p:nvSpPr>
                <p:cNvPr id="246" name="Freeform 52"/>
                <p:cNvSpPr/>
                <p:nvPr/>
              </p:nvSpPr>
              <p:spPr bwMode="auto">
                <a:xfrm>
                  <a:off x="5088751" y="1982418"/>
                  <a:ext cx="290741" cy="290741"/>
                </a:xfrm>
                <a:custGeom>
                  <a:avLst/>
                  <a:gdLst>
                    <a:gd name="T0" fmla="*/ 39 w 59"/>
                    <a:gd name="T1" fmla="*/ 59 h 59"/>
                    <a:gd name="T2" fmla="*/ 59 w 59"/>
                    <a:gd name="T3" fmla="*/ 33 h 59"/>
                    <a:gd name="T4" fmla="*/ 26 w 59"/>
                    <a:gd name="T5" fmla="*/ 0 h 59"/>
                    <a:gd name="T6" fmla="*/ 0 w 59"/>
                    <a:gd name="T7" fmla="*/ 33 h 59"/>
                    <a:gd name="T8" fmla="*/ 39 w 59"/>
                    <a:gd name="T9" fmla="*/ 59 h 59"/>
                  </a:gdLst>
                  <a:ahLst/>
                  <a:cxnLst>
                    <a:cxn ang="0">
                      <a:pos x="T0" y="T1"/>
                    </a:cxn>
                    <a:cxn ang="0">
                      <a:pos x="T2" y="T3"/>
                    </a:cxn>
                    <a:cxn ang="0">
                      <a:pos x="T4" y="T5"/>
                    </a:cxn>
                    <a:cxn ang="0">
                      <a:pos x="T6" y="T7"/>
                    </a:cxn>
                    <a:cxn ang="0">
                      <a:pos x="T8" y="T9"/>
                    </a:cxn>
                  </a:cxnLst>
                  <a:rect l="0" t="0" r="r" b="b"/>
                  <a:pathLst>
                    <a:path w="59" h="59">
                      <a:moveTo>
                        <a:pt x="39" y="59"/>
                      </a:moveTo>
                      <a:cubicBezTo>
                        <a:pt x="45" y="50"/>
                        <a:pt x="51" y="41"/>
                        <a:pt x="59" y="33"/>
                      </a:cubicBezTo>
                      <a:cubicBezTo>
                        <a:pt x="26" y="0"/>
                        <a:pt x="26" y="0"/>
                        <a:pt x="26" y="0"/>
                      </a:cubicBezTo>
                      <a:cubicBezTo>
                        <a:pt x="16" y="11"/>
                        <a:pt x="8" y="21"/>
                        <a:pt x="0" y="33"/>
                      </a:cubicBezTo>
                      <a:lnTo>
                        <a:pt x="39" y="59"/>
                      </a:lnTo>
                      <a:close/>
                    </a:path>
                  </a:pathLst>
                </a:custGeom>
                <a:grpFill/>
                <a:ln>
                  <a:noFill/>
                </a:ln>
              </p:spPr>
              <p:txBody>
                <a:bodyPr vert="horz" wrap="square" lIns="121882" tIns="60941" rIns="121882" bIns="60941" numCol="1" anchor="t" anchorCtr="0" compatLnSpc="1"/>
                <a:lstStyle/>
                <a:p>
                  <a:endParaRPr lang="zh-CN" altLang="en-US" sz="2399"/>
                </a:p>
              </p:txBody>
            </p:sp>
            <p:grpSp>
              <p:nvGrpSpPr>
                <p:cNvPr id="247" name="组合 246"/>
                <p:cNvGrpSpPr/>
                <p:nvPr/>
              </p:nvGrpSpPr>
              <p:grpSpPr>
                <a:xfrm>
                  <a:off x="5700836" y="1557784"/>
                  <a:ext cx="1929343" cy="2758208"/>
                  <a:chOff x="5700836" y="1557784"/>
                  <a:chExt cx="1929343" cy="2758208"/>
                </a:xfrm>
                <a:grpFill/>
              </p:grpSpPr>
              <p:sp>
                <p:nvSpPr>
                  <p:cNvPr id="248" name="Freeform 58"/>
                  <p:cNvSpPr/>
                  <p:nvPr/>
                </p:nvSpPr>
                <p:spPr bwMode="auto">
                  <a:xfrm>
                    <a:off x="6228759" y="4073708"/>
                    <a:ext cx="211679" cy="242284"/>
                  </a:xfrm>
                  <a:custGeom>
                    <a:avLst/>
                    <a:gdLst>
                      <a:gd name="T0" fmla="*/ 34 w 43"/>
                      <a:gd name="T1" fmla="*/ 0 h 49"/>
                      <a:gd name="T2" fmla="*/ 3 w 43"/>
                      <a:gd name="T3" fmla="*/ 2 h 49"/>
                      <a:gd name="T4" fmla="*/ 0 w 43"/>
                      <a:gd name="T5" fmla="*/ 2 h 49"/>
                      <a:gd name="T6" fmla="*/ 0 w 43"/>
                      <a:gd name="T7" fmla="*/ 48 h 49"/>
                      <a:gd name="T8" fmla="*/ 3 w 43"/>
                      <a:gd name="T9" fmla="*/ 49 h 49"/>
                      <a:gd name="T10" fmla="*/ 43 w 43"/>
                      <a:gd name="T11" fmla="*/ 46 h 49"/>
                      <a:gd name="T12" fmla="*/ 34 w 4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43" h="49">
                        <a:moveTo>
                          <a:pt x="34" y="0"/>
                        </a:moveTo>
                        <a:cubicBezTo>
                          <a:pt x="24" y="1"/>
                          <a:pt x="13" y="2"/>
                          <a:pt x="3" y="2"/>
                        </a:cubicBezTo>
                        <a:cubicBezTo>
                          <a:pt x="2" y="2"/>
                          <a:pt x="1" y="2"/>
                          <a:pt x="0" y="2"/>
                        </a:cubicBezTo>
                        <a:cubicBezTo>
                          <a:pt x="0" y="48"/>
                          <a:pt x="0" y="48"/>
                          <a:pt x="0" y="48"/>
                        </a:cubicBezTo>
                        <a:cubicBezTo>
                          <a:pt x="1" y="48"/>
                          <a:pt x="2" y="49"/>
                          <a:pt x="3" y="49"/>
                        </a:cubicBezTo>
                        <a:cubicBezTo>
                          <a:pt x="16" y="49"/>
                          <a:pt x="30" y="48"/>
                          <a:pt x="43" y="46"/>
                        </a:cubicBezTo>
                        <a:lnTo>
                          <a:pt x="34"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249" name="Freeform 66"/>
                  <p:cNvSpPr/>
                  <p:nvPr/>
                </p:nvSpPr>
                <p:spPr bwMode="auto">
                  <a:xfrm>
                    <a:off x="6455740" y="4018876"/>
                    <a:ext cx="251209" cy="271613"/>
                  </a:xfrm>
                  <a:custGeom>
                    <a:avLst/>
                    <a:gdLst>
                      <a:gd name="T0" fmla="*/ 51 w 51"/>
                      <a:gd name="T1" fmla="*/ 43 h 55"/>
                      <a:gd name="T2" fmla="*/ 33 w 51"/>
                      <a:gd name="T3" fmla="*/ 0 h 55"/>
                      <a:gd name="T4" fmla="*/ 0 w 51"/>
                      <a:gd name="T5" fmla="*/ 9 h 55"/>
                      <a:gd name="T6" fmla="*/ 9 w 51"/>
                      <a:gd name="T7" fmla="*/ 55 h 55"/>
                      <a:gd name="T8" fmla="*/ 51 w 51"/>
                      <a:gd name="T9" fmla="*/ 43 h 55"/>
                    </a:gdLst>
                    <a:ahLst/>
                    <a:cxnLst>
                      <a:cxn ang="0">
                        <a:pos x="T0" y="T1"/>
                      </a:cxn>
                      <a:cxn ang="0">
                        <a:pos x="T2" y="T3"/>
                      </a:cxn>
                      <a:cxn ang="0">
                        <a:pos x="T4" y="T5"/>
                      </a:cxn>
                      <a:cxn ang="0">
                        <a:pos x="T6" y="T7"/>
                      </a:cxn>
                      <a:cxn ang="0">
                        <a:pos x="T8" y="T9"/>
                      </a:cxn>
                    </a:cxnLst>
                    <a:rect l="0" t="0" r="r" b="b"/>
                    <a:pathLst>
                      <a:path w="51" h="55">
                        <a:moveTo>
                          <a:pt x="51" y="43"/>
                        </a:moveTo>
                        <a:cubicBezTo>
                          <a:pt x="33" y="0"/>
                          <a:pt x="33" y="0"/>
                          <a:pt x="33" y="0"/>
                        </a:cubicBezTo>
                        <a:cubicBezTo>
                          <a:pt x="22" y="4"/>
                          <a:pt x="12" y="7"/>
                          <a:pt x="0" y="9"/>
                        </a:cubicBezTo>
                        <a:cubicBezTo>
                          <a:pt x="9" y="55"/>
                          <a:pt x="9" y="55"/>
                          <a:pt x="9" y="55"/>
                        </a:cubicBezTo>
                        <a:cubicBezTo>
                          <a:pt x="24" y="52"/>
                          <a:pt x="38" y="48"/>
                          <a:pt x="51" y="43"/>
                        </a:cubicBezTo>
                        <a:close/>
                      </a:path>
                    </a:pathLst>
                  </a:custGeom>
                  <a:grpFill/>
                  <a:ln>
                    <a:noFill/>
                  </a:ln>
                </p:spPr>
                <p:txBody>
                  <a:bodyPr vert="horz" wrap="square" lIns="121882" tIns="60941" rIns="121882" bIns="60941" numCol="1" anchor="t" anchorCtr="0" compatLnSpc="1"/>
                  <a:lstStyle/>
                  <a:p>
                    <a:endParaRPr lang="zh-CN" altLang="en-US" sz="2399"/>
                  </a:p>
                </p:txBody>
              </p:sp>
              <p:grpSp>
                <p:nvGrpSpPr>
                  <p:cNvPr id="250" name="组合 249"/>
                  <p:cNvGrpSpPr/>
                  <p:nvPr/>
                </p:nvGrpSpPr>
                <p:grpSpPr>
                  <a:xfrm>
                    <a:off x="5700836" y="1557784"/>
                    <a:ext cx="1929343" cy="2713577"/>
                    <a:chOff x="5700836" y="1557784"/>
                    <a:chExt cx="1929343" cy="2713577"/>
                  </a:xfrm>
                  <a:grpFill/>
                </p:grpSpPr>
                <p:sp>
                  <p:nvSpPr>
                    <p:cNvPr id="251" name="Freeform 44"/>
                    <p:cNvSpPr/>
                    <p:nvPr/>
                  </p:nvSpPr>
                  <p:spPr bwMode="auto">
                    <a:xfrm>
                      <a:off x="5700836" y="3989547"/>
                      <a:ext cx="241008" cy="281814"/>
                    </a:xfrm>
                    <a:custGeom>
                      <a:avLst/>
                      <a:gdLst>
                        <a:gd name="T0" fmla="*/ 49 w 49"/>
                        <a:gd name="T1" fmla="*/ 11 h 57"/>
                        <a:gd name="T2" fmla="*/ 18 w 49"/>
                        <a:gd name="T3" fmla="*/ 0 h 57"/>
                        <a:gd name="T4" fmla="*/ 0 w 49"/>
                        <a:gd name="T5" fmla="*/ 43 h 57"/>
                        <a:gd name="T6" fmla="*/ 40 w 49"/>
                        <a:gd name="T7" fmla="*/ 57 h 57"/>
                        <a:gd name="T8" fmla="*/ 49 w 49"/>
                        <a:gd name="T9" fmla="*/ 11 h 57"/>
                      </a:gdLst>
                      <a:ahLst/>
                      <a:cxnLst>
                        <a:cxn ang="0">
                          <a:pos x="T0" y="T1"/>
                        </a:cxn>
                        <a:cxn ang="0">
                          <a:pos x="T2" y="T3"/>
                        </a:cxn>
                        <a:cxn ang="0">
                          <a:pos x="T4" y="T5"/>
                        </a:cxn>
                        <a:cxn ang="0">
                          <a:pos x="T6" y="T7"/>
                        </a:cxn>
                        <a:cxn ang="0">
                          <a:pos x="T8" y="T9"/>
                        </a:cxn>
                      </a:cxnLst>
                      <a:rect l="0" t="0" r="r" b="b"/>
                      <a:pathLst>
                        <a:path w="49" h="57">
                          <a:moveTo>
                            <a:pt x="49" y="11"/>
                          </a:moveTo>
                          <a:cubicBezTo>
                            <a:pt x="38" y="8"/>
                            <a:pt x="28" y="5"/>
                            <a:pt x="18" y="0"/>
                          </a:cubicBezTo>
                          <a:cubicBezTo>
                            <a:pt x="0" y="43"/>
                            <a:pt x="0" y="43"/>
                            <a:pt x="0" y="43"/>
                          </a:cubicBezTo>
                          <a:cubicBezTo>
                            <a:pt x="13" y="49"/>
                            <a:pt x="26" y="53"/>
                            <a:pt x="40" y="57"/>
                          </a:cubicBezTo>
                          <a:lnTo>
                            <a:pt x="49" y="11"/>
                          </a:lnTo>
                          <a:close/>
                        </a:path>
                      </a:pathLst>
                    </a:custGeom>
                    <a:grpFill/>
                    <a:ln>
                      <a:noFill/>
                    </a:ln>
                  </p:spPr>
                  <p:txBody>
                    <a:bodyPr vert="horz" wrap="square" lIns="121882" tIns="60941" rIns="121882" bIns="60941" numCol="1" anchor="t" anchorCtr="0" compatLnSpc="1"/>
                    <a:lstStyle/>
                    <a:p>
                      <a:endParaRPr lang="zh-CN" altLang="en-US" sz="2399"/>
                    </a:p>
                  </p:txBody>
                </p:sp>
                <p:sp>
                  <p:nvSpPr>
                    <p:cNvPr id="252" name="Freeform 49"/>
                    <p:cNvSpPr/>
                    <p:nvPr/>
                  </p:nvSpPr>
                  <p:spPr bwMode="auto">
                    <a:xfrm>
                      <a:off x="5700836" y="1571811"/>
                      <a:ext cx="241008" cy="281814"/>
                    </a:xfrm>
                    <a:custGeom>
                      <a:avLst/>
                      <a:gdLst>
                        <a:gd name="T0" fmla="*/ 0 w 49"/>
                        <a:gd name="T1" fmla="*/ 14 h 57"/>
                        <a:gd name="T2" fmla="*/ 18 w 49"/>
                        <a:gd name="T3" fmla="*/ 57 h 57"/>
                        <a:gd name="T4" fmla="*/ 49 w 49"/>
                        <a:gd name="T5" fmla="*/ 46 h 57"/>
                        <a:gd name="T6" fmla="*/ 40 w 49"/>
                        <a:gd name="T7" fmla="*/ 0 h 57"/>
                        <a:gd name="T8" fmla="*/ 0 w 49"/>
                        <a:gd name="T9" fmla="*/ 14 h 57"/>
                      </a:gdLst>
                      <a:ahLst/>
                      <a:cxnLst>
                        <a:cxn ang="0">
                          <a:pos x="T0" y="T1"/>
                        </a:cxn>
                        <a:cxn ang="0">
                          <a:pos x="T2" y="T3"/>
                        </a:cxn>
                        <a:cxn ang="0">
                          <a:pos x="T4" y="T5"/>
                        </a:cxn>
                        <a:cxn ang="0">
                          <a:pos x="T6" y="T7"/>
                        </a:cxn>
                        <a:cxn ang="0">
                          <a:pos x="T8" y="T9"/>
                        </a:cxn>
                      </a:cxnLst>
                      <a:rect l="0" t="0" r="r" b="b"/>
                      <a:pathLst>
                        <a:path w="49" h="57">
                          <a:moveTo>
                            <a:pt x="0" y="14"/>
                          </a:moveTo>
                          <a:cubicBezTo>
                            <a:pt x="18" y="57"/>
                            <a:pt x="18" y="57"/>
                            <a:pt x="18" y="57"/>
                          </a:cubicBezTo>
                          <a:cubicBezTo>
                            <a:pt x="28" y="53"/>
                            <a:pt x="38" y="49"/>
                            <a:pt x="49" y="46"/>
                          </a:cubicBezTo>
                          <a:cubicBezTo>
                            <a:pt x="40" y="0"/>
                            <a:pt x="40" y="0"/>
                            <a:pt x="40" y="0"/>
                          </a:cubicBezTo>
                          <a:cubicBezTo>
                            <a:pt x="26" y="4"/>
                            <a:pt x="13" y="8"/>
                            <a:pt x="0" y="14"/>
                          </a:cubicBezTo>
                          <a:close/>
                        </a:path>
                      </a:pathLst>
                    </a:custGeom>
                    <a:grpFill/>
                    <a:ln>
                      <a:noFill/>
                    </a:ln>
                  </p:spPr>
                  <p:txBody>
                    <a:bodyPr vert="horz" wrap="square" lIns="121882" tIns="60941" rIns="121882" bIns="60941" numCol="1" anchor="t" anchorCtr="0" compatLnSpc="1"/>
                    <a:lstStyle/>
                    <a:p>
                      <a:endParaRPr lang="zh-CN" altLang="en-US" sz="2399"/>
                    </a:p>
                  </p:txBody>
                </p:sp>
                <p:sp>
                  <p:nvSpPr>
                    <p:cNvPr id="253" name="Freeform 53"/>
                    <p:cNvSpPr/>
                    <p:nvPr/>
                  </p:nvSpPr>
                  <p:spPr bwMode="auto">
                    <a:xfrm>
                      <a:off x="7382795" y="2954103"/>
                      <a:ext cx="247384" cy="216780"/>
                    </a:xfrm>
                    <a:custGeom>
                      <a:avLst/>
                      <a:gdLst>
                        <a:gd name="T0" fmla="*/ 4 w 50"/>
                        <a:gd name="T1" fmla="*/ 0 h 44"/>
                        <a:gd name="T2" fmla="*/ 0 w 50"/>
                        <a:gd name="T3" fmla="*/ 35 h 44"/>
                        <a:gd name="T4" fmla="*/ 46 w 50"/>
                        <a:gd name="T5" fmla="*/ 44 h 44"/>
                        <a:gd name="T6" fmla="*/ 50 w 50"/>
                        <a:gd name="T7" fmla="*/ 0 h 44"/>
                        <a:gd name="T8" fmla="*/ 4 w 50"/>
                        <a:gd name="T9" fmla="*/ 0 h 44"/>
                      </a:gdLst>
                      <a:ahLst/>
                      <a:cxnLst>
                        <a:cxn ang="0">
                          <a:pos x="T0" y="T1"/>
                        </a:cxn>
                        <a:cxn ang="0">
                          <a:pos x="T2" y="T3"/>
                        </a:cxn>
                        <a:cxn ang="0">
                          <a:pos x="T4" y="T5"/>
                        </a:cxn>
                        <a:cxn ang="0">
                          <a:pos x="T6" y="T7"/>
                        </a:cxn>
                        <a:cxn ang="0">
                          <a:pos x="T8" y="T9"/>
                        </a:cxn>
                      </a:cxnLst>
                      <a:rect l="0" t="0" r="r" b="b"/>
                      <a:pathLst>
                        <a:path w="50" h="44">
                          <a:moveTo>
                            <a:pt x="4" y="0"/>
                          </a:moveTo>
                          <a:cubicBezTo>
                            <a:pt x="3" y="12"/>
                            <a:pt x="2" y="24"/>
                            <a:pt x="0" y="35"/>
                          </a:cubicBezTo>
                          <a:cubicBezTo>
                            <a:pt x="46" y="44"/>
                            <a:pt x="46" y="44"/>
                            <a:pt x="46" y="44"/>
                          </a:cubicBezTo>
                          <a:cubicBezTo>
                            <a:pt x="49" y="30"/>
                            <a:pt x="50" y="15"/>
                            <a:pt x="50" y="0"/>
                          </a:cubicBezTo>
                          <a:lnTo>
                            <a:pt x="4"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254" name="Freeform 54"/>
                    <p:cNvSpPr/>
                    <p:nvPr/>
                  </p:nvSpPr>
                  <p:spPr bwMode="auto">
                    <a:xfrm>
                      <a:off x="7319036" y="3190011"/>
                      <a:ext cx="276713" cy="252485"/>
                    </a:xfrm>
                    <a:custGeom>
                      <a:avLst/>
                      <a:gdLst>
                        <a:gd name="T0" fmla="*/ 11 w 56"/>
                        <a:gd name="T1" fmla="*/ 0 h 51"/>
                        <a:gd name="T2" fmla="*/ 0 w 56"/>
                        <a:gd name="T3" fmla="*/ 33 h 51"/>
                        <a:gd name="T4" fmla="*/ 43 w 56"/>
                        <a:gd name="T5" fmla="*/ 51 h 51"/>
                        <a:gd name="T6" fmla="*/ 56 w 56"/>
                        <a:gd name="T7" fmla="*/ 9 h 51"/>
                        <a:gd name="T8" fmla="*/ 11 w 56"/>
                        <a:gd name="T9" fmla="*/ 0 h 51"/>
                      </a:gdLst>
                      <a:ahLst/>
                      <a:cxnLst>
                        <a:cxn ang="0">
                          <a:pos x="T0" y="T1"/>
                        </a:cxn>
                        <a:cxn ang="0">
                          <a:pos x="T2" y="T3"/>
                        </a:cxn>
                        <a:cxn ang="0">
                          <a:pos x="T4" y="T5"/>
                        </a:cxn>
                        <a:cxn ang="0">
                          <a:pos x="T6" y="T7"/>
                        </a:cxn>
                        <a:cxn ang="0">
                          <a:pos x="T8" y="T9"/>
                        </a:cxn>
                      </a:cxnLst>
                      <a:rect l="0" t="0" r="r" b="b"/>
                      <a:pathLst>
                        <a:path w="56" h="51">
                          <a:moveTo>
                            <a:pt x="11" y="0"/>
                          </a:moveTo>
                          <a:cubicBezTo>
                            <a:pt x="8" y="11"/>
                            <a:pt x="4" y="22"/>
                            <a:pt x="0" y="33"/>
                          </a:cubicBezTo>
                          <a:cubicBezTo>
                            <a:pt x="43" y="51"/>
                            <a:pt x="43" y="51"/>
                            <a:pt x="43" y="51"/>
                          </a:cubicBezTo>
                          <a:cubicBezTo>
                            <a:pt x="49" y="37"/>
                            <a:pt x="53" y="23"/>
                            <a:pt x="56" y="9"/>
                          </a:cubicBezTo>
                          <a:lnTo>
                            <a:pt x="11"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255" name="Freeform 55"/>
                    <p:cNvSpPr/>
                    <p:nvPr/>
                  </p:nvSpPr>
                  <p:spPr bwMode="auto">
                    <a:xfrm>
                      <a:off x="7210645" y="3413166"/>
                      <a:ext cx="295841" cy="275438"/>
                    </a:xfrm>
                    <a:custGeom>
                      <a:avLst/>
                      <a:gdLst>
                        <a:gd name="T0" fmla="*/ 17 w 60"/>
                        <a:gd name="T1" fmla="*/ 0 h 56"/>
                        <a:gd name="T2" fmla="*/ 0 w 60"/>
                        <a:gd name="T3" fmla="*/ 30 h 56"/>
                        <a:gd name="T4" fmla="*/ 39 w 60"/>
                        <a:gd name="T5" fmla="*/ 56 h 56"/>
                        <a:gd name="T6" fmla="*/ 60 w 60"/>
                        <a:gd name="T7" fmla="*/ 18 h 56"/>
                        <a:gd name="T8" fmla="*/ 17 w 60"/>
                        <a:gd name="T9" fmla="*/ 0 h 56"/>
                      </a:gdLst>
                      <a:ahLst/>
                      <a:cxnLst>
                        <a:cxn ang="0">
                          <a:pos x="T0" y="T1"/>
                        </a:cxn>
                        <a:cxn ang="0">
                          <a:pos x="T2" y="T3"/>
                        </a:cxn>
                        <a:cxn ang="0">
                          <a:pos x="T4" y="T5"/>
                        </a:cxn>
                        <a:cxn ang="0">
                          <a:pos x="T6" y="T7"/>
                        </a:cxn>
                        <a:cxn ang="0">
                          <a:pos x="T8" y="T9"/>
                        </a:cxn>
                      </a:cxnLst>
                      <a:rect l="0" t="0" r="r" b="b"/>
                      <a:pathLst>
                        <a:path w="60" h="56">
                          <a:moveTo>
                            <a:pt x="17" y="0"/>
                          </a:moveTo>
                          <a:cubicBezTo>
                            <a:pt x="12" y="10"/>
                            <a:pt x="7" y="20"/>
                            <a:pt x="0" y="30"/>
                          </a:cubicBezTo>
                          <a:cubicBezTo>
                            <a:pt x="39" y="56"/>
                            <a:pt x="39" y="56"/>
                            <a:pt x="39" y="56"/>
                          </a:cubicBezTo>
                          <a:cubicBezTo>
                            <a:pt x="47" y="44"/>
                            <a:pt x="54" y="31"/>
                            <a:pt x="60" y="18"/>
                          </a:cubicBezTo>
                          <a:lnTo>
                            <a:pt x="17"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256" name="Freeform 56"/>
                    <p:cNvSpPr/>
                    <p:nvPr/>
                  </p:nvSpPr>
                  <p:spPr bwMode="auto">
                    <a:xfrm>
                      <a:off x="6884200" y="3788069"/>
                      <a:ext cx="297116" cy="295841"/>
                    </a:xfrm>
                    <a:custGeom>
                      <a:avLst/>
                      <a:gdLst>
                        <a:gd name="T0" fmla="*/ 27 w 60"/>
                        <a:gd name="T1" fmla="*/ 0 h 60"/>
                        <a:gd name="T2" fmla="*/ 0 w 60"/>
                        <a:gd name="T3" fmla="*/ 21 h 60"/>
                        <a:gd name="T4" fmla="*/ 25 w 60"/>
                        <a:gd name="T5" fmla="*/ 60 h 60"/>
                        <a:gd name="T6" fmla="*/ 60 w 60"/>
                        <a:gd name="T7" fmla="*/ 33 h 60"/>
                        <a:gd name="T8" fmla="*/ 27 w 60"/>
                        <a:gd name="T9" fmla="*/ 0 h 60"/>
                      </a:gdLst>
                      <a:ahLst/>
                      <a:cxnLst>
                        <a:cxn ang="0">
                          <a:pos x="T0" y="T1"/>
                        </a:cxn>
                        <a:cxn ang="0">
                          <a:pos x="T2" y="T3"/>
                        </a:cxn>
                        <a:cxn ang="0">
                          <a:pos x="T4" y="T5"/>
                        </a:cxn>
                        <a:cxn ang="0">
                          <a:pos x="T6" y="T7"/>
                        </a:cxn>
                        <a:cxn ang="0">
                          <a:pos x="T8" y="T9"/>
                        </a:cxn>
                      </a:cxnLst>
                      <a:rect l="0" t="0" r="r" b="b"/>
                      <a:pathLst>
                        <a:path w="60" h="60">
                          <a:moveTo>
                            <a:pt x="27" y="0"/>
                          </a:moveTo>
                          <a:cubicBezTo>
                            <a:pt x="18" y="7"/>
                            <a:pt x="9" y="14"/>
                            <a:pt x="0" y="21"/>
                          </a:cubicBezTo>
                          <a:cubicBezTo>
                            <a:pt x="25" y="60"/>
                            <a:pt x="25" y="60"/>
                            <a:pt x="25" y="60"/>
                          </a:cubicBezTo>
                          <a:cubicBezTo>
                            <a:pt x="38" y="52"/>
                            <a:pt x="49" y="43"/>
                            <a:pt x="60" y="33"/>
                          </a:cubicBezTo>
                          <a:lnTo>
                            <a:pt x="27"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257" name="Freeform 57"/>
                    <p:cNvSpPr/>
                    <p:nvPr/>
                  </p:nvSpPr>
                  <p:spPr bwMode="auto">
                    <a:xfrm>
                      <a:off x="7062725" y="3614645"/>
                      <a:ext cx="306042" cy="290741"/>
                    </a:xfrm>
                    <a:custGeom>
                      <a:avLst/>
                      <a:gdLst>
                        <a:gd name="T0" fmla="*/ 23 w 62"/>
                        <a:gd name="T1" fmla="*/ 0 h 59"/>
                        <a:gd name="T2" fmla="*/ 0 w 62"/>
                        <a:gd name="T3" fmla="*/ 26 h 59"/>
                        <a:gd name="T4" fmla="*/ 33 w 62"/>
                        <a:gd name="T5" fmla="*/ 59 h 59"/>
                        <a:gd name="T6" fmla="*/ 62 w 62"/>
                        <a:gd name="T7" fmla="*/ 26 h 59"/>
                        <a:gd name="T8" fmla="*/ 23 w 62"/>
                        <a:gd name="T9" fmla="*/ 0 h 59"/>
                      </a:gdLst>
                      <a:ahLst/>
                      <a:cxnLst>
                        <a:cxn ang="0">
                          <a:pos x="T0" y="T1"/>
                        </a:cxn>
                        <a:cxn ang="0">
                          <a:pos x="T2" y="T3"/>
                        </a:cxn>
                        <a:cxn ang="0">
                          <a:pos x="T4" y="T5"/>
                        </a:cxn>
                        <a:cxn ang="0">
                          <a:pos x="T6" y="T7"/>
                        </a:cxn>
                        <a:cxn ang="0">
                          <a:pos x="T8" y="T9"/>
                        </a:cxn>
                      </a:cxnLst>
                      <a:rect l="0" t="0" r="r" b="b"/>
                      <a:pathLst>
                        <a:path w="62" h="59">
                          <a:moveTo>
                            <a:pt x="23" y="0"/>
                          </a:moveTo>
                          <a:cubicBezTo>
                            <a:pt x="16" y="9"/>
                            <a:pt x="8" y="18"/>
                            <a:pt x="0" y="26"/>
                          </a:cubicBezTo>
                          <a:cubicBezTo>
                            <a:pt x="33" y="59"/>
                            <a:pt x="33" y="59"/>
                            <a:pt x="33" y="59"/>
                          </a:cubicBezTo>
                          <a:cubicBezTo>
                            <a:pt x="44" y="49"/>
                            <a:pt x="53" y="37"/>
                            <a:pt x="62" y="26"/>
                          </a:cubicBezTo>
                          <a:lnTo>
                            <a:pt x="23"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258" name="Freeform 60"/>
                    <p:cNvSpPr/>
                    <p:nvPr/>
                  </p:nvSpPr>
                  <p:spPr bwMode="auto">
                    <a:xfrm>
                      <a:off x="7382795" y="2672289"/>
                      <a:ext cx="247384" cy="216780"/>
                    </a:xfrm>
                    <a:custGeom>
                      <a:avLst/>
                      <a:gdLst>
                        <a:gd name="T0" fmla="*/ 0 w 50"/>
                        <a:gd name="T1" fmla="*/ 9 h 44"/>
                        <a:gd name="T2" fmla="*/ 4 w 50"/>
                        <a:gd name="T3" fmla="*/ 44 h 44"/>
                        <a:gd name="T4" fmla="*/ 50 w 50"/>
                        <a:gd name="T5" fmla="*/ 44 h 44"/>
                        <a:gd name="T6" fmla="*/ 46 w 50"/>
                        <a:gd name="T7" fmla="*/ 0 h 44"/>
                        <a:gd name="T8" fmla="*/ 0 w 50"/>
                        <a:gd name="T9" fmla="*/ 9 h 44"/>
                      </a:gdLst>
                      <a:ahLst/>
                      <a:cxnLst>
                        <a:cxn ang="0">
                          <a:pos x="T0" y="T1"/>
                        </a:cxn>
                        <a:cxn ang="0">
                          <a:pos x="T2" y="T3"/>
                        </a:cxn>
                        <a:cxn ang="0">
                          <a:pos x="T4" y="T5"/>
                        </a:cxn>
                        <a:cxn ang="0">
                          <a:pos x="T6" y="T7"/>
                        </a:cxn>
                        <a:cxn ang="0">
                          <a:pos x="T8" y="T9"/>
                        </a:cxn>
                      </a:cxnLst>
                      <a:rect l="0" t="0" r="r" b="b"/>
                      <a:pathLst>
                        <a:path w="50" h="44">
                          <a:moveTo>
                            <a:pt x="0" y="9"/>
                          </a:moveTo>
                          <a:cubicBezTo>
                            <a:pt x="2" y="21"/>
                            <a:pt x="3" y="32"/>
                            <a:pt x="4" y="44"/>
                          </a:cubicBezTo>
                          <a:cubicBezTo>
                            <a:pt x="50" y="44"/>
                            <a:pt x="50" y="44"/>
                            <a:pt x="50" y="44"/>
                          </a:cubicBezTo>
                          <a:cubicBezTo>
                            <a:pt x="50" y="29"/>
                            <a:pt x="49" y="15"/>
                            <a:pt x="46" y="0"/>
                          </a:cubicBezTo>
                          <a:lnTo>
                            <a:pt x="0" y="9"/>
                          </a:lnTo>
                          <a:close/>
                        </a:path>
                      </a:pathLst>
                    </a:custGeom>
                    <a:grpFill/>
                    <a:ln>
                      <a:noFill/>
                    </a:ln>
                  </p:spPr>
                  <p:txBody>
                    <a:bodyPr vert="horz" wrap="square" lIns="121882" tIns="60941" rIns="121882" bIns="60941" numCol="1" anchor="t" anchorCtr="0" compatLnSpc="1"/>
                    <a:lstStyle/>
                    <a:p>
                      <a:endParaRPr lang="zh-CN" altLang="en-US" sz="2399"/>
                    </a:p>
                  </p:txBody>
                </p:sp>
                <p:sp>
                  <p:nvSpPr>
                    <p:cNvPr id="259" name="Freeform 62"/>
                    <p:cNvSpPr/>
                    <p:nvPr/>
                  </p:nvSpPr>
                  <p:spPr bwMode="auto">
                    <a:xfrm>
                      <a:off x="7062725" y="1937787"/>
                      <a:ext cx="306042" cy="295841"/>
                    </a:xfrm>
                    <a:custGeom>
                      <a:avLst/>
                      <a:gdLst>
                        <a:gd name="T0" fmla="*/ 0 w 62"/>
                        <a:gd name="T1" fmla="*/ 33 h 60"/>
                        <a:gd name="T2" fmla="*/ 23 w 62"/>
                        <a:gd name="T3" fmla="*/ 60 h 60"/>
                        <a:gd name="T4" fmla="*/ 62 w 62"/>
                        <a:gd name="T5" fmla="*/ 34 h 60"/>
                        <a:gd name="T6" fmla="*/ 33 w 62"/>
                        <a:gd name="T7" fmla="*/ 0 h 60"/>
                        <a:gd name="T8" fmla="*/ 0 w 62"/>
                        <a:gd name="T9" fmla="*/ 33 h 60"/>
                      </a:gdLst>
                      <a:ahLst/>
                      <a:cxnLst>
                        <a:cxn ang="0">
                          <a:pos x="T0" y="T1"/>
                        </a:cxn>
                        <a:cxn ang="0">
                          <a:pos x="T2" y="T3"/>
                        </a:cxn>
                        <a:cxn ang="0">
                          <a:pos x="T4" y="T5"/>
                        </a:cxn>
                        <a:cxn ang="0">
                          <a:pos x="T6" y="T7"/>
                        </a:cxn>
                        <a:cxn ang="0">
                          <a:pos x="T8" y="T9"/>
                        </a:cxn>
                      </a:cxnLst>
                      <a:rect l="0" t="0" r="r" b="b"/>
                      <a:pathLst>
                        <a:path w="62" h="60">
                          <a:moveTo>
                            <a:pt x="0" y="33"/>
                          </a:moveTo>
                          <a:cubicBezTo>
                            <a:pt x="8" y="42"/>
                            <a:pt x="16" y="50"/>
                            <a:pt x="23" y="60"/>
                          </a:cubicBezTo>
                          <a:cubicBezTo>
                            <a:pt x="62" y="34"/>
                            <a:pt x="62" y="34"/>
                            <a:pt x="62" y="34"/>
                          </a:cubicBezTo>
                          <a:cubicBezTo>
                            <a:pt x="53" y="22"/>
                            <a:pt x="44" y="11"/>
                            <a:pt x="33" y="0"/>
                          </a:cubicBezTo>
                          <a:lnTo>
                            <a:pt x="0" y="33"/>
                          </a:lnTo>
                          <a:close/>
                        </a:path>
                      </a:pathLst>
                    </a:custGeom>
                    <a:grpFill/>
                    <a:ln>
                      <a:noFill/>
                    </a:ln>
                  </p:spPr>
                  <p:txBody>
                    <a:bodyPr vert="horz" wrap="square" lIns="121882" tIns="60941" rIns="121882" bIns="60941" numCol="1" anchor="t" anchorCtr="0" compatLnSpc="1"/>
                    <a:lstStyle/>
                    <a:p>
                      <a:endParaRPr lang="zh-CN" altLang="en-US" sz="2399"/>
                    </a:p>
                  </p:txBody>
                </p:sp>
                <p:sp>
                  <p:nvSpPr>
                    <p:cNvPr id="260" name="Freeform 63"/>
                    <p:cNvSpPr/>
                    <p:nvPr/>
                  </p:nvSpPr>
                  <p:spPr bwMode="auto">
                    <a:xfrm>
                      <a:off x="7210645" y="2154567"/>
                      <a:ext cx="295841" cy="280539"/>
                    </a:xfrm>
                    <a:custGeom>
                      <a:avLst/>
                      <a:gdLst>
                        <a:gd name="T0" fmla="*/ 0 w 60"/>
                        <a:gd name="T1" fmla="*/ 26 h 57"/>
                        <a:gd name="T2" fmla="*/ 17 w 60"/>
                        <a:gd name="T3" fmla="*/ 57 h 57"/>
                        <a:gd name="T4" fmla="*/ 60 w 60"/>
                        <a:gd name="T5" fmla="*/ 39 h 57"/>
                        <a:gd name="T6" fmla="*/ 39 w 60"/>
                        <a:gd name="T7" fmla="*/ 0 h 57"/>
                        <a:gd name="T8" fmla="*/ 0 w 60"/>
                        <a:gd name="T9" fmla="*/ 26 h 57"/>
                      </a:gdLst>
                      <a:ahLst/>
                      <a:cxnLst>
                        <a:cxn ang="0">
                          <a:pos x="T0" y="T1"/>
                        </a:cxn>
                        <a:cxn ang="0">
                          <a:pos x="T2" y="T3"/>
                        </a:cxn>
                        <a:cxn ang="0">
                          <a:pos x="T4" y="T5"/>
                        </a:cxn>
                        <a:cxn ang="0">
                          <a:pos x="T6" y="T7"/>
                        </a:cxn>
                        <a:cxn ang="0">
                          <a:pos x="T8" y="T9"/>
                        </a:cxn>
                      </a:cxnLst>
                      <a:rect l="0" t="0" r="r" b="b"/>
                      <a:pathLst>
                        <a:path w="60" h="57">
                          <a:moveTo>
                            <a:pt x="0" y="26"/>
                          </a:moveTo>
                          <a:cubicBezTo>
                            <a:pt x="7" y="36"/>
                            <a:pt x="12" y="46"/>
                            <a:pt x="17" y="57"/>
                          </a:cubicBezTo>
                          <a:cubicBezTo>
                            <a:pt x="60" y="39"/>
                            <a:pt x="60" y="39"/>
                            <a:pt x="60" y="39"/>
                          </a:cubicBezTo>
                          <a:cubicBezTo>
                            <a:pt x="54" y="25"/>
                            <a:pt x="47" y="12"/>
                            <a:pt x="39" y="0"/>
                          </a:cubicBezTo>
                          <a:lnTo>
                            <a:pt x="0" y="26"/>
                          </a:lnTo>
                          <a:close/>
                        </a:path>
                      </a:pathLst>
                    </a:custGeom>
                    <a:grpFill/>
                    <a:ln>
                      <a:noFill/>
                    </a:ln>
                  </p:spPr>
                  <p:txBody>
                    <a:bodyPr vert="horz" wrap="square" lIns="121882" tIns="60941" rIns="121882" bIns="60941" numCol="1" anchor="t" anchorCtr="0" compatLnSpc="1"/>
                    <a:lstStyle/>
                    <a:p>
                      <a:endParaRPr lang="zh-CN" altLang="en-US" sz="2399"/>
                    </a:p>
                  </p:txBody>
                </p:sp>
                <p:sp>
                  <p:nvSpPr>
                    <p:cNvPr id="261" name="Freeform 64"/>
                    <p:cNvSpPr/>
                    <p:nvPr/>
                  </p:nvSpPr>
                  <p:spPr bwMode="auto">
                    <a:xfrm>
                      <a:off x="7319036" y="2405777"/>
                      <a:ext cx="276713" cy="252485"/>
                    </a:xfrm>
                    <a:custGeom>
                      <a:avLst/>
                      <a:gdLst>
                        <a:gd name="T0" fmla="*/ 43 w 56"/>
                        <a:gd name="T1" fmla="*/ 0 h 51"/>
                        <a:gd name="T2" fmla="*/ 0 w 56"/>
                        <a:gd name="T3" fmla="*/ 17 h 51"/>
                        <a:gd name="T4" fmla="*/ 11 w 56"/>
                        <a:gd name="T5" fmla="*/ 51 h 51"/>
                        <a:gd name="T6" fmla="*/ 56 w 56"/>
                        <a:gd name="T7" fmla="*/ 42 h 51"/>
                        <a:gd name="T8" fmla="*/ 43 w 56"/>
                        <a:gd name="T9" fmla="*/ 0 h 51"/>
                      </a:gdLst>
                      <a:ahLst/>
                      <a:cxnLst>
                        <a:cxn ang="0">
                          <a:pos x="T0" y="T1"/>
                        </a:cxn>
                        <a:cxn ang="0">
                          <a:pos x="T2" y="T3"/>
                        </a:cxn>
                        <a:cxn ang="0">
                          <a:pos x="T4" y="T5"/>
                        </a:cxn>
                        <a:cxn ang="0">
                          <a:pos x="T6" y="T7"/>
                        </a:cxn>
                        <a:cxn ang="0">
                          <a:pos x="T8" y="T9"/>
                        </a:cxn>
                      </a:cxnLst>
                      <a:rect l="0" t="0" r="r" b="b"/>
                      <a:pathLst>
                        <a:path w="56" h="51">
                          <a:moveTo>
                            <a:pt x="43" y="0"/>
                          </a:moveTo>
                          <a:cubicBezTo>
                            <a:pt x="0" y="17"/>
                            <a:pt x="0" y="17"/>
                            <a:pt x="0" y="17"/>
                          </a:cubicBezTo>
                          <a:cubicBezTo>
                            <a:pt x="5" y="28"/>
                            <a:pt x="8" y="39"/>
                            <a:pt x="11" y="51"/>
                          </a:cubicBezTo>
                          <a:cubicBezTo>
                            <a:pt x="56" y="42"/>
                            <a:pt x="56" y="42"/>
                            <a:pt x="56" y="42"/>
                          </a:cubicBezTo>
                          <a:cubicBezTo>
                            <a:pt x="53" y="27"/>
                            <a:pt x="49" y="13"/>
                            <a:pt x="43" y="0"/>
                          </a:cubicBezTo>
                          <a:close/>
                        </a:path>
                      </a:pathLst>
                    </a:custGeom>
                    <a:grpFill/>
                    <a:ln>
                      <a:noFill/>
                    </a:ln>
                  </p:spPr>
                  <p:txBody>
                    <a:bodyPr vert="horz" wrap="square" lIns="121882" tIns="60941" rIns="121882" bIns="60941" numCol="1" anchor="t" anchorCtr="0" compatLnSpc="1"/>
                    <a:lstStyle/>
                    <a:p>
                      <a:endParaRPr lang="zh-CN" altLang="en-US" sz="2399"/>
                    </a:p>
                  </p:txBody>
                </p:sp>
                <p:sp>
                  <p:nvSpPr>
                    <p:cNvPr id="262" name="Freeform 65"/>
                    <p:cNvSpPr/>
                    <p:nvPr/>
                  </p:nvSpPr>
                  <p:spPr bwMode="auto">
                    <a:xfrm>
                      <a:off x="6677622" y="1631745"/>
                      <a:ext cx="280539" cy="290741"/>
                    </a:xfrm>
                    <a:custGeom>
                      <a:avLst/>
                      <a:gdLst>
                        <a:gd name="T0" fmla="*/ 0 w 57"/>
                        <a:gd name="T1" fmla="*/ 44 h 59"/>
                        <a:gd name="T2" fmla="*/ 31 w 57"/>
                        <a:gd name="T3" fmla="*/ 59 h 59"/>
                        <a:gd name="T4" fmla="*/ 57 w 57"/>
                        <a:gd name="T5" fmla="*/ 20 h 59"/>
                        <a:gd name="T6" fmla="*/ 18 w 57"/>
                        <a:gd name="T7" fmla="*/ 0 h 59"/>
                        <a:gd name="T8" fmla="*/ 0 w 57"/>
                        <a:gd name="T9" fmla="*/ 44 h 59"/>
                      </a:gdLst>
                      <a:ahLst/>
                      <a:cxnLst>
                        <a:cxn ang="0">
                          <a:pos x="T0" y="T1"/>
                        </a:cxn>
                        <a:cxn ang="0">
                          <a:pos x="T2" y="T3"/>
                        </a:cxn>
                        <a:cxn ang="0">
                          <a:pos x="T4" y="T5"/>
                        </a:cxn>
                        <a:cxn ang="0">
                          <a:pos x="T6" y="T7"/>
                        </a:cxn>
                        <a:cxn ang="0">
                          <a:pos x="T8" y="T9"/>
                        </a:cxn>
                      </a:cxnLst>
                      <a:rect l="0" t="0" r="r" b="b"/>
                      <a:pathLst>
                        <a:path w="57" h="59">
                          <a:moveTo>
                            <a:pt x="0" y="44"/>
                          </a:moveTo>
                          <a:cubicBezTo>
                            <a:pt x="11" y="48"/>
                            <a:pt x="21" y="53"/>
                            <a:pt x="31" y="59"/>
                          </a:cubicBezTo>
                          <a:cubicBezTo>
                            <a:pt x="57" y="20"/>
                            <a:pt x="57" y="20"/>
                            <a:pt x="57" y="20"/>
                          </a:cubicBezTo>
                          <a:cubicBezTo>
                            <a:pt x="44" y="12"/>
                            <a:pt x="31" y="6"/>
                            <a:pt x="18" y="0"/>
                          </a:cubicBezTo>
                          <a:lnTo>
                            <a:pt x="0" y="44"/>
                          </a:lnTo>
                          <a:close/>
                        </a:path>
                      </a:pathLst>
                    </a:custGeom>
                    <a:grpFill/>
                    <a:ln>
                      <a:noFill/>
                    </a:ln>
                  </p:spPr>
                  <p:txBody>
                    <a:bodyPr vert="horz" wrap="square" lIns="121882" tIns="60941" rIns="121882" bIns="60941" numCol="1" anchor="t" anchorCtr="0" compatLnSpc="1"/>
                    <a:lstStyle/>
                    <a:p>
                      <a:endParaRPr lang="zh-CN" altLang="en-US" sz="2399"/>
                    </a:p>
                  </p:txBody>
                </p:sp>
                <p:sp>
                  <p:nvSpPr>
                    <p:cNvPr id="263" name="Freeform 67"/>
                    <p:cNvSpPr/>
                    <p:nvPr/>
                  </p:nvSpPr>
                  <p:spPr bwMode="auto">
                    <a:xfrm>
                      <a:off x="6677622" y="3925788"/>
                      <a:ext cx="280539" cy="285640"/>
                    </a:xfrm>
                    <a:custGeom>
                      <a:avLst/>
                      <a:gdLst>
                        <a:gd name="T0" fmla="*/ 31 w 57"/>
                        <a:gd name="T1" fmla="*/ 0 h 58"/>
                        <a:gd name="T2" fmla="*/ 0 w 57"/>
                        <a:gd name="T3" fmla="*/ 15 h 58"/>
                        <a:gd name="T4" fmla="*/ 18 w 57"/>
                        <a:gd name="T5" fmla="*/ 58 h 58"/>
                        <a:gd name="T6" fmla="*/ 57 w 57"/>
                        <a:gd name="T7" fmla="*/ 38 h 58"/>
                        <a:gd name="T8" fmla="*/ 31 w 57"/>
                        <a:gd name="T9" fmla="*/ 0 h 58"/>
                      </a:gdLst>
                      <a:ahLst/>
                      <a:cxnLst>
                        <a:cxn ang="0">
                          <a:pos x="T0" y="T1"/>
                        </a:cxn>
                        <a:cxn ang="0">
                          <a:pos x="T2" y="T3"/>
                        </a:cxn>
                        <a:cxn ang="0">
                          <a:pos x="T4" y="T5"/>
                        </a:cxn>
                        <a:cxn ang="0">
                          <a:pos x="T6" y="T7"/>
                        </a:cxn>
                        <a:cxn ang="0">
                          <a:pos x="T8" y="T9"/>
                        </a:cxn>
                      </a:cxnLst>
                      <a:rect l="0" t="0" r="r" b="b"/>
                      <a:pathLst>
                        <a:path w="57" h="58">
                          <a:moveTo>
                            <a:pt x="31" y="0"/>
                          </a:moveTo>
                          <a:cubicBezTo>
                            <a:pt x="21" y="5"/>
                            <a:pt x="11" y="10"/>
                            <a:pt x="0" y="15"/>
                          </a:cubicBezTo>
                          <a:cubicBezTo>
                            <a:pt x="18" y="58"/>
                            <a:pt x="18" y="58"/>
                            <a:pt x="18" y="58"/>
                          </a:cubicBezTo>
                          <a:cubicBezTo>
                            <a:pt x="31" y="52"/>
                            <a:pt x="44" y="46"/>
                            <a:pt x="57" y="38"/>
                          </a:cubicBezTo>
                          <a:lnTo>
                            <a:pt x="31"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264" name="Freeform 68"/>
                    <p:cNvSpPr/>
                    <p:nvPr/>
                  </p:nvSpPr>
                  <p:spPr bwMode="auto">
                    <a:xfrm>
                      <a:off x="6455740" y="1557784"/>
                      <a:ext cx="251209" cy="266513"/>
                    </a:xfrm>
                    <a:custGeom>
                      <a:avLst/>
                      <a:gdLst>
                        <a:gd name="T0" fmla="*/ 0 w 51"/>
                        <a:gd name="T1" fmla="*/ 45 h 54"/>
                        <a:gd name="T2" fmla="*/ 33 w 51"/>
                        <a:gd name="T3" fmla="*/ 54 h 54"/>
                        <a:gd name="T4" fmla="*/ 51 w 51"/>
                        <a:gd name="T5" fmla="*/ 11 h 54"/>
                        <a:gd name="T6" fmla="*/ 10 w 51"/>
                        <a:gd name="T7" fmla="*/ 0 h 54"/>
                        <a:gd name="T8" fmla="*/ 0 w 51"/>
                        <a:gd name="T9" fmla="*/ 45 h 54"/>
                      </a:gdLst>
                      <a:ahLst/>
                      <a:cxnLst>
                        <a:cxn ang="0">
                          <a:pos x="T0" y="T1"/>
                        </a:cxn>
                        <a:cxn ang="0">
                          <a:pos x="T2" y="T3"/>
                        </a:cxn>
                        <a:cxn ang="0">
                          <a:pos x="T4" y="T5"/>
                        </a:cxn>
                        <a:cxn ang="0">
                          <a:pos x="T6" y="T7"/>
                        </a:cxn>
                        <a:cxn ang="0">
                          <a:pos x="T8" y="T9"/>
                        </a:cxn>
                      </a:cxnLst>
                      <a:rect l="0" t="0" r="r" b="b"/>
                      <a:pathLst>
                        <a:path w="51" h="54">
                          <a:moveTo>
                            <a:pt x="0" y="45"/>
                          </a:moveTo>
                          <a:cubicBezTo>
                            <a:pt x="12" y="48"/>
                            <a:pt x="23" y="50"/>
                            <a:pt x="33" y="54"/>
                          </a:cubicBezTo>
                          <a:cubicBezTo>
                            <a:pt x="51" y="11"/>
                            <a:pt x="51" y="11"/>
                            <a:pt x="51" y="11"/>
                          </a:cubicBezTo>
                          <a:cubicBezTo>
                            <a:pt x="38" y="6"/>
                            <a:pt x="24" y="2"/>
                            <a:pt x="10" y="0"/>
                          </a:cubicBezTo>
                          <a:lnTo>
                            <a:pt x="0" y="45"/>
                          </a:lnTo>
                          <a:close/>
                        </a:path>
                      </a:pathLst>
                    </a:custGeom>
                    <a:grpFill/>
                    <a:ln>
                      <a:noFill/>
                    </a:ln>
                  </p:spPr>
                  <p:txBody>
                    <a:bodyPr vert="horz" wrap="square" lIns="121882" tIns="60941" rIns="121882" bIns="60941" numCol="1" anchor="t" anchorCtr="0" compatLnSpc="1"/>
                    <a:lstStyle/>
                    <a:p>
                      <a:endParaRPr lang="zh-CN" altLang="en-US" sz="2399"/>
                    </a:p>
                  </p:txBody>
                </p:sp>
              </p:grpSp>
            </p:grpSp>
          </p:grpSp>
        </p:grpSp>
      </p:grpSp>
      <p:grpSp>
        <p:nvGrpSpPr>
          <p:cNvPr id="312" name="组合 311"/>
          <p:cNvGrpSpPr/>
          <p:nvPr/>
        </p:nvGrpSpPr>
        <p:grpSpPr>
          <a:xfrm rot="21296093">
            <a:off x="7246980" y="2555180"/>
            <a:ext cx="2659772" cy="2659775"/>
            <a:chOff x="5542714" y="2223427"/>
            <a:chExt cx="1396317" cy="1396319"/>
          </a:xfrm>
          <a:solidFill>
            <a:schemeClr val="bg1">
              <a:lumMod val="65000"/>
            </a:schemeClr>
          </a:solidFill>
        </p:grpSpPr>
        <p:sp>
          <p:nvSpPr>
            <p:cNvPr id="313" name="Freeform 105"/>
            <p:cNvSpPr/>
            <p:nvPr/>
          </p:nvSpPr>
          <p:spPr bwMode="auto">
            <a:xfrm>
              <a:off x="5542714" y="2938801"/>
              <a:ext cx="123691" cy="99464"/>
            </a:xfrm>
            <a:custGeom>
              <a:avLst/>
              <a:gdLst>
                <a:gd name="T0" fmla="*/ 25 w 25"/>
                <a:gd name="T1" fmla="*/ 16 h 20"/>
                <a:gd name="T2" fmla="*/ 24 w 25"/>
                <a:gd name="T3" fmla="*/ 0 h 20"/>
                <a:gd name="T4" fmla="*/ 0 w 25"/>
                <a:gd name="T5" fmla="*/ 0 h 20"/>
                <a:gd name="T6" fmla="*/ 2 w 25"/>
                <a:gd name="T7" fmla="*/ 20 h 20"/>
                <a:gd name="T8" fmla="*/ 25 w 25"/>
                <a:gd name="T9" fmla="*/ 16 h 20"/>
              </a:gdLst>
              <a:ahLst/>
              <a:cxnLst>
                <a:cxn ang="0">
                  <a:pos x="T0" y="T1"/>
                </a:cxn>
                <a:cxn ang="0">
                  <a:pos x="T2" y="T3"/>
                </a:cxn>
                <a:cxn ang="0">
                  <a:pos x="T4" y="T5"/>
                </a:cxn>
                <a:cxn ang="0">
                  <a:pos x="T6" y="T7"/>
                </a:cxn>
                <a:cxn ang="0">
                  <a:pos x="T8" y="T9"/>
                </a:cxn>
              </a:cxnLst>
              <a:rect l="0" t="0" r="r" b="b"/>
              <a:pathLst>
                <a:path w="25" h="20">
                  <a:moveTo>
                    <a:pt x="25" y="16"/>
                  </a:moveTo>
                  <a:cubicBezTo>
                    <a:pt x="24" y="10"/>
                    <a:pt x="24" y="5"/>
                    <a:pt x="24" y="0"/>
                  </a:cubicBezTo>
                  <a:cubicBezTo>
                    <a:pt x="0" y="0"/>
                    <a:pt x="0" y="0"/>
                    <a:pt x="0" y="0"/>
                  </a:cubicBezTo>
                  <a:cubicBezTo>
                    <a:pt x="0" y="7"/>
                    <a:pt x="1" y="14"/>
                    <a:pt x="2" y="20"/>
                  </a:cubicBezTo>
                  <a:lnTo>
                    <a:pt x="25" y="16"/>
                  </a:lnTo>
                  <a:close/>
                </a:path>
              </a:pathLst>
            </a:custGeom>
            <a:grpFill/>
            <a:ln>
              <a:noFill/>
            </a:ln>
          </p:spPr>
          <p:txBody>
            <a:bodyPr vert="horz" wrap="square" lIns="121882" tIns="60941" rIns="121882" bIns="60941" numCol="1" anchor="t" anchorCtr="0" compatLnSpc="1"/>
            <a:lstStyle/>
            <a:p>
              <a:endParaRPr lang="zh-CN" altLang="en-US" sz="2399"/>
            </a:p>
          </p:txBody>
        </p:sp>
        <p:sp>
          <p:nvSpPr>
            <p:cNvPr id="314" name="Freeform 111"/>
            <p:cNvSpPr/>
            <p:nvPr/>
          </p:nvSpPr>
          <p:spPr bwMode="auto">
            <a:xfrm>
              <a:off x="5542714" y="2806182"/>
              <a:ext cx="123691" cy="98189"/>
            </a:xfrm>
            <a:custGeom>
              <a:avLst/>
              <a:gdLst>
                <a:gd name="T0" fmla="*/ 24 w 25"/>
                <a:gd name="T1" fmla="*/ 20 h 20"/>
                <a:gd name="T2" fmla="*/ 25 w 25"/>
                <a:gd name="T3" fmla="*/ 5 h 20"/>
                <a:gd name="T4" fmla="*/ 2 w 25"/>
                <a:gd name="T5" fmla="*/ 0 h 20"/>
                <a:gd name="T6" fmla="*/ 0 w 25"/>
                <a:gd name="T7" fmla="*/ 20 h 20"/>
                <a:gd name="T8" fmla="*/ 24 w 25"/>
                <a:gd name="T9" fmla="*/ 20 h 20"/>
              </a:gdLst>
              <a:ahLst/>
              <a:cxnLst>
                <a:cxn ang="0">
                  <a:pos x="T0" y="T1"/>
                </a:cxn>
                <a:cxn ang="0">
                  <a:pos x="T2" y="T3"/>
                </a:cxn>
                <a:cxn ang="0">
                  <a:pos x="T4" y="T5"/>
                </a:cxn>
                <a:cxn ang="0">
                  <a:pos x="T6" y="T7"/>
                </a:cxn>
                <a:cxn ang="0">
                  <a:pos x="T8" y="T9"/>
                </a:cxn>
              </a:cxnLst>
              <a:rect l="0" t="0" r="r" b="b"/>
              <a:pathLst>
                <a:path w="25" h="20">
                  <a:moveTo>
                    <a:pt x="24" y="20"/>
                  </a:moveTo>
                  <a:cubicBezTo>
                    <a:pt x="24" y="15"/>
                    <a:pt x="24" y="10"/>
                    <a:pt x="25" y="5"/>
                  </a:cubicBezTo>
                  <a:cubicBezTo>
                    <a:pt x="2" y="0"/>
                    <a:pt x="2" y="0"/>
                    <a:pt x="2" y="0"/>
                  </a:cubicBezTo>
                  <a:cubicBezTo>
                    <a:pt x="1" y="7"/>
                    <a:pt x="0" y="13"/>
                    <a:pt x="0" y="20"/>
                  </a:cubicBezTo>
                  <a:lnTo>
                    <a:pt x="24" y="20"/>
                  </a:lnTo>
                  <a:close/>
                </a:path>
              </a:pathLst>
            </a:custGeom>
            <a:grpFill/>
            <a:ln>
              <a:noFill/>
            </a:ln>
          </p:spPr>
          <p:txBody>
            <a:bodyPr vert="horz" wrap="square" lIns="121882" tIns="60941" rIns="121882" bIns="60941" numCol="1" anchor="t" anchorCtr="0" compatLnSpc="1"/>
            <a:lstStyle/>
            <a:p>
              <a:endParaRPr lang="zh-CN" altLang="en-US" sz="2399"/>
            </a:p>
          </p:txBody>
        </p:sp>
        <p:sp>
          <p:nvSpPr>
            <p:cNvPr id="315" name="Freeform 119"/>
            <p:cNvSpPr/>
            <p:nvPr/>
          </p:nvSpPr>
          <p:spPr bwMode="auto">
            <a:xfrm>
              <a:off x="6727354" y="3165782"/>
              <a:ext cx="153021" cy="142820"/>
            </a:xfrm>
            <a:custGeom>
              <a:avLst/>
              <a:gdLst>
                <a:gd name="T0" fmla="*/ 9 w 31"/>
                <a:gd name="T1" fmla="*/ 0 h 29"/>
                <a:gd name="T2" fmla="*/ 0 w 31"/>
                <a:gd name="T3" fmla="*/ 16 h 29"/>
                <a:gd name="T4" fmla="*/ 20 w 31"/>
                <a:gd name="T5" fmla="*/ 29 h 29"/>
                <a:gd name="T6" fmla="*/ 31 w 31"/>
                <a:gd name="T7" fmla="*/ 9 h 29"/>
                <a:gd name="T8" fmla="*/ 9 w 31"/>
                <a:gd name="T9" fmla="*/ 0 h 29"/>
              </a:gdLst>
              <a:ahLst/>
              <a:cxnLst>
                <a:cxn ang="0">
                  <a:pos x="T0" y="T1"/>
                </a:cxn>
                <a:cxn ang="0">
                  <a:pos x="T2" y="T3"/>
                </a:cxn>
                <a:cxn ang="0">
                  <a:pos x="T4" y="T5"/>
                </a:cxn>
                <a:cxn ang="0">
                  <a:pos x="T6" y="T7"/>
                </a:cxn>
                <a:cxn ang="0">
                  <a:pos x="T8" y="T9"/>
                </a:cxn>
              </a:cxnLst>
              <a:rect l="0" t="0" r="r" b="b"/>
              <a:pathLst>
                <a:path w="31" h="29">
                  <a:moveTo>
                    <a:pt x="9" y="0"/>
                  </a:moveTo>
                  <a:cubicBezTo>
                    <a:pt x="6" y="6"/>
                    <a:pt x="4" y="11"/>
                    <a:pt x="0" y="16"/>
                  </a:cubicBezTo>
                  <a:cubicBezTo>
                    <a:pt x="20" y="29"/>
                    <a:pt x="20" y="29"/>
                    <a:pt x="20" y="29"/>
                  </a:cubicBezTo>
                  <a:cubicBezTo>
                    <a:pt x="24" y="23"/>
                    <a:pt x="27" y="16"/>
                    <a:pt x="31" y="9"/>
                  </a:cubicBezTo>
                  <a:lnTo>
                    <a:pt x="9" y="0"/>
                  </a:lnTo>
                  <a:close/>
                </a:path>
              </a:pathLst>
            </a:custGeom>
            <a:grpFill/>
            <a:ln>
              <a:noFill/>
            </a:ln>
          </p:spPr>
          <p:txBody>
            <a:bodyPr vert="horz" wrap="square" lIns="121882" tIns="60941" rIns="121882" bIns="60941" numCol="1" anchor="t" anchorCtr="0" compatLnSpc="1"/>
            <a:lstStyle/>
            <a:p>
              <a:endParaRPr lang="zh-CN" altLang="en-US" sz="2399"/>
            </a:p>
          </p:txBody>
        </p:sp>
        <p:grpSp>
          <p:nvGrpSpPr>
            <p:cNvPr id="316" name="组合 315"/>
            <p:cNvGrpSpPr/>
            <p:nvPr/>
          </p:nvGrpSpPr>
          <p:grpSpPr>
            <a:xfrm>
              <a:off x="5558016" y="2223427"/>
              <a:ext cx="1381015" cy="1396319"/>
              <a:chOff x="5558016" y="2223427"/>
              <a:chExt cx="1381015" cy="1396319"/>
            </a:xfrm>
            <a:grpFill/>
          </p:grpSpPr>
          <p:sp>
            <p:nvSpPr>
              <p:cNvPr id="317" name="Freeform 117"/>
              <p:cNvSpPr/>
              <p:nvPr/>
            </p:nvSpPr>
            <p:spPr bwMode="auto">
              <a:xfrm>
                <a:off x="6815340" y="2938801"/>
                <a:ext cx="123691" cy="108390"/>
              </a:xfrm>
              <a:custGeom>
                <a:avLst/>
                <a:gdLst>
                  <a:gd name="T0" fmla="*/ 2 w 25"/>
                  <a:gd name="T1" fmla="*/ 0 h 22"/>
                  <a:gd name="T2" fmla="*/ 0 w 25"/>
                  <a:gd name="T3" fmla="*/ 17 h 22"/>
                  <a:gd name="T4" fmla="*/ 23 w 25"/>
                  <a:gd name="T5" fmla="*/ 22 h 22"/>
                  <a:gd name="T6" fmla="*/ 25 w 25"/>
                  <a:gd name="T7" fmla="*/ 0 h 22"/>
                  <a:gd name="T8" fmla="*/ 2 w 25"/>
                  <a:gd name="T9" fmla="*/ 0 h 22"/>
                </a:gdLst>
                <a:ahLst/>
                <a:cxnLst>
                  <a:cxn ang="0">
                    <a:pos x="T0" y="T1"/>
                  </a:cxn>
                  <a:cxn ang="0">
                    <a:pos x="T2" y="T3"/>
                  </a:cxn>
                  <a:cxn ang="0">
                    <a:pos x="T4" y="T5"/>
                  </a:cxn>
                  <a:cxn ang="0">
                    <a:pos x="T6" y="T7"/>
                  </a:cxn>
                  <a:cxn ang="0">
                    <a:pos x="T8" y="T9"/>
                  </a:cxn>
                </a:cxnLst>
                <a:rect l="0" t="0" r="r" b="b"/>
                <a:pathLst>
                  <a:path w="25" h="22">
                    <a:moveTo>
                      <a:pt x="2" y="0"/>
                    </a:moveTo>
                    <a:cubicBezTo>
                      <a:pt x="2" y="6"/>
                      <a:pt x="1" y="12"/>
                      <a:pt x="0" y="17"/>
                    </a:cubicBezTo>
                    <a:cubicBezTo>
                      <a:pt x="23" y="22"/>
                      <a:pt x="23" y="22"/>
                      <a:pt x="23" y="22"/>
                    </a:cubicBezTo>
                    <a:cubicBezTo>
                      <a:pt x="24" y="15"/>
                      <a:pt x="25" y="7"/>
                      <a:pt x="25" y="0"/>
                    </a:cubicBezTo>
                    <a:lnTo>
                      <a:pt x="2"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318" name="Freeform 124"/>
              <p:cNvSpPr/>
              <p:nvPr/>
            </p:nvSpPr>
            <p:spPr bwMode="auto">
              <a:xfrm>
                <a:off x="6815340" y="2795981"/>
                <a:ext cx="123691" cy="108390"/>
              </a:xfrm>
              <a:custGeom>
                <a:avLst/>
                <a:gdLst>
                  <a:gd name="T0" fmla="*/ 0 w 25"/>
                  <a:gd name="T1" fmla="*/ 5 h 22"/>
                  <a:gd name="T2" fmla="*/ 2 w 25"/>
                  <a:gd name="T3" fmla="*/ 22 h 22"/>
                  <a:gd name="T4" fmla="*/ 25 w 25"/>
                  <a:gd name="T5" fmla="*/ 22 h 22"/>
                  <a:gd name="T6" fmla="*/ 23 w 25"/>
                  <a:gd name="T7" fmla="*/ 0 h 22"/>
                  <a:gd name="T8" fmla="*/ 0 w 25"/>
                  <a:gd name="T9" fmla="*/ 5 h 22"/>
                </a:gdLst>
                <a:ahLst/>
                <a:cxnLst>
                  <a:cxn ang="0">
                    <a:pos x="T0" y="T1"/>
                  </a:cxn>
                  <a:cxn ang="0">
                    <a:pos x="T2" y="T3"/>
                  </a:cxn>
                  <a:cxn ang="0">
                    <a:pos x="T4" y="T5"/>
                  </a:cxn>
                  <a:cxn ang="0">
                    <a:pos x="T6" y="T7"/>
                  </a:cxn>
                  <a:cxn ang="0">
                    <a:pos x="T8" y="T9"/>
                  </a:cxn>
                </a:cxnLst>
                <a:rect l="0" t="0" r="r" b="b"/>
                <a:pathLst>
                  <a:path w="25" h="22">
                    <a:moveTo>
                      <a:pt x="0" y="5"/>
                    </a:moveTo>
                    <a:cubicBezTo>
                      <a:pt x="1" y="11"/>
                      <a:pt x="2" y="16"/>
                      <a:pt x="2" y="22"/>
                    </a:cubicBezTo>
                    <a:cubicBezTo>
                      <a:pt x="25" y="22"/>
                      <a:pt x="25" y="22"/>
                      <a:pt x="25" y="22"/>
                    </a:cubicBezTo>
                    <a:cubicBezTo>
                      <a:pt x="25" y="15"/>
                      <a:pt x="24" y="7"/>
                      <a:pt x="23" y="0"/>
                    </a:cubicBezTo>
                    <a:lnTo>
                      <a:pt x="0" y="5"/>
                    </a:lnTo>
                    <a:close/>
                  </a:path>
                </a:pathLst>
              </a:custGeom>
              <a:grpFill/>
              <a:ln>
                <a:noFill/>
              </a:ln>
            </p:spPr>
            <p:txBody>
              <a:bodyPr vert="horz" wrap="square" lIns="121882" tIns="60941" rIns="121882" bIns="60941" numCol="1" anchor="t" anchorCtr="0" compatLnSpc="1"/>
              <a:lstStyle/>
              <a:p>
                <a:endParaRPr lang="zh-CN" altLang="en-US" sz="2399"/>
              </a:p>
            </p:txBody>
          </p:sp>
          <p:grpSp>
            <p:nvGrpSpPr>
              <p:cNvPr id="319" name="组合 318"/>
              <p:cNvGrpSpPr/>
              <p:nvPr/>
            </p:nvGrpSpPr>
            <p:grpSpPr>
              <a:xfrm>
                <a:off x="5558016" y="2223427"/>
                <a:ext cx="1365715" cy="1396319"/>
                <a:chOff x="5558016" y="2223427"/>
                <a:chExt cx="1365715" cy="1396319"/>
              </a:xfrm>
              <a:grpFill/>
            </p:grpSpPr>
            <p:sp>
              <p:nvSpPr>
                <p:cNvPr id="320" name="Freeform 103"/>
                <p:cNvSpPr/>
                <p:nvPr/>
              </p:nvSpPr>
              <p:spPr bwMode="auto">
                <a:xfrm>
                  <a:off x="5749293" y="3334106"/>
                  <a:ext cx="138994" cy="147921"/>
                </a:xfrm>
                <a:custGeom>
                  <a:avLst/>
                  <a:gdLst>
                    <a:gd name="T0" fmla="*/ 28 w 28"/>
                    <a:gd name="T1" fmla="*/ 11 h 30"/>
                    <a:gd name="T2" fmla="*/ 16 w 28"/>
                    <a:gd name="T3" fmla="*/ 0 h 30"/>
                    <a:gd name="T4" fmla="*/ 0 w 28"/>
                    <a:gd name="T5" fmla="*/ 17 h 30"/>
                    <a:gd name="T6" fmla="*/ 15 w 28"/>
                    <a:gd name="T7" fmla="*/ 30 h 30"/>
                    <a:gd name="T8" fmla="*/ 28 w 28"/>
                    <a:gd name="T9" fmla="*/ 11 h 30"/>
                  </a:gdLst>
                  <a:ahLst/>
                  <a:cxnLst>
                    <a:cxn ang="0">
                      <a:pos x="T0" y="T1"/>
                    </a:cxn>
                    <a:cxn ang="0">
                      <a:pos x="T2" y="T3"/>
                    </a:cxn>
                    <a:cxn ang="0">
                      <a:pos x="T4" y="T5"/>
                    </a:cxn>
                    <a:cxn ang="0">
                      <a:pos x="T6" y="T7"/>
                    </a:cxn>
                    <a:cxn ang="0">
                      <a:pos x="T8" y="T9"/>
                    </a:cxn>
                  </a:cxnLst>
                  <a:rect l="0" t="0" r="r" b="b"/>
                  <a:pathLst>
                    <a:path w="28" h="30">
                      <a:moveTo>
                        <a:pt x="28" y="11"/>
                      </a:moveTo>
                      <a:cubicBezTo>
                        <a:pt x="24" y="8"/>
                        <a:pt x="20" y="4"/>
                        <a:pt x="16" y="0"/>
                      </a:cubicBezTo>
                      <a:cubicBezTo>
                        <a:pt x="0" y="17"/>
                        <a:pt x="0" y="17"/>
                        <a:pt x="0" y="17"/>
                      </a:cubicBezTo>
                      <a:cubicBezTo>
                        <a:pt x="5" y="22"/>
                        <a:pt x="10" y="26"/>
                        <a:pt x="15" y="30"/>
                      </a:cubicBezTo>
                      <a:lnTo>
                        <a:pt x="28" y="11"/>
                      </a:lnTo>
                      <a:close/>
                    </a:path>
                  </a:pathLst>
                </a:custGeom>
                <a:grpFill/>
                <a:ln>
                  <a:noFill/>
                </a:ln>
              </p:spPr>
              <p:txBody>
                <a:bodyPr vert="horz" wrap="square" lIns="121882" tIns="60941" rIns="121882" bIns="60941" numCol="1" anchor="t" anchorCtr="0" compatLnSpc="1"/>
                <a:lstStyle/>
                <a:p>
                  <a:endParaRPr lang="zh-CN" altLang="en-US" sz="2399"/>
                </a:p>
              </p:txBody>
            </p:sp>
            <p:grpSp>
              <p:nvGrpSpPr>
                <p:cNvPr id="321" name="组合 320"/>
                <p:cNvGrpSpPr/>
                <p:nvPr/>
              </p:nvGrpSpPr>
              <p:grpSpPr>
                <a:xfrm>
                  <a:off x="5558016" y="2223427"/>
                  <a:ext cx="1365715" cy="1396319"/>
                  <a:chOff x="5558016" y="2223427"/>
                  <a:chExt cx="1365715" cy="1396319"/>
                </a:xfrm>
                <a:grpFill/>
              </p:grpSpPr>
              <p:sp>
                <p:nvSpPr>
                  <p:cNvPr id="322" name="Freeform 101"/>
                  <p:cNvSpPr/>
                  <p:nvPr/>
                </p:nvSpPr>
                <p:spPr bwMode="auto">
                  <a:xfrm>
                    <a:off x="5661306" y="3249944"/>
                    <a:ext cx="147921" cy="142820"/>
                  </a:xfrm>
                  <a:custGeom>
                    <a:avLst/>
                    <a:gdLst>
                      <a:gd name="T0" fmla="*/ 30 w 30"/>
                      <a:gd name="T1" fmla="*/ 13 h 29"/>
                      <a:gd name="T2" fmla="*/ 20 w 30"/>
                      <a:gd name="T3" fmla="*/ 0 h 29"/>
                      <a:gd name="T4" fmla="*/ 0 w 30"/>
                      <a:gd name="T5" fmla="*/ 13 h 29"/>
                      <a:gd name="T6" fmla="*/ 13 w 30"/>
                      <a:gd name="T7" fmla="*/ 29 h 29"/>
                      <a:gd name="T8" fmla="*/ 30 w 30"/>
                      <a:gd name="T9" fmla="*/ 13 h 29"/>
                    </a:gdLst>
                    <a:ahLst/>
                    <a:cxnLst>
                      <a:cxn ang="0">
                        <a:pos x="T0" y="T1"/>
                      </a:cxn>
                      <a:cxn ang="0">
                        <a:pos x="T2" y="T3"/>
                      </a:cxn>
                      <a:cxn ang="0">
                        <a:pos x="T4" y="T5"/>
                      </a:cxn>
                      <a:cxn ang="0">
                        <a:pos x="T6" y="T7"/>
                      </a:cxn>
                      <a:cxn ang="0">
                        <a:pos x="T8" y="T9"/>
                      </a:cxn>
                    </a:cxnLst>
                    <a:rect l="0" t="0" r="r" b="b"/>
                    <a:pathLst>
                      <a:path w="30" h="29">
                        <a:moveTo>
                          <a:pt x="30" y="13"/>
                        </a:moveTo>
                        <a:cubicBezTo>
                          <a:pt x="26" y="9"/>
                          <a:pt x="23" y="4"/>
                          <a:pt x="20" y="0"/>
                        </a:cubicBezTo>
                        <a:cubicBezTo>
                          <a:pt x="0" y="13"/>
                          <a:pt x="0" y="13"/>
                          <a:pt x="0" y="13"/>
                        </a:cubicBezTo>
                        <a:cubicBezTo>
                          <a:pt x="4" y="19"/>
                          <a:pt x="9" y="24"/>
                          <a:pt x="13" y="29"/>
                        </a:cubicBezTo>
                        <a:lnTo>
                          <a:pt x="30" y="13"/>
                        </a:lnTo>
                        <a:close/>
                      </a:path>
                    </a:pathLst>
                  </a:custGeom>
                  <a:grpFill/>
                  <a:ln>
                    <a:noFill/>
                  </a:ln>
                </p:spPr>
                <p:txBody>
                  <a:bodyPr vert="horz" wrap="square" lIns="121882" tIns="60941" rIns="121882" bIns="60941" numCol="1" anchor="t" anchorCtr="0" compatLnSpc="1"/>
                  <a:lstStyle/>
                  <a:p>
                    <a:endParaRPr lang="zh-CN" altLang="en-US" sz="2399"/>
                  </a:p>
                </p:txBody>
              </p:sp>
              <p:sp>
                <p:nvSpPr>
                  <p:cNvPr id="323" name="Freeform 109"/>
                  <p:cNvSpPr/>
                  <p:nvPr/>
                </p:nvSpPr>
                <p:spPr bwMode="auto">
                  <a:xfrm>
                    <a:off x="5596272" y="3151756"/>
                    <a:ext cx="144095" cy="132618"/>
                  </a:xfrm>
                  <a:custGeom>
                    <a:avLst/>
                    <a:gdLst>
                      <a:gd name="T0" fmla="*/ 29 w 29"/>
                      <a:gd name="T1" fmla="*/ 14 h 27"/>
                      <a:gd name="T2" fmla="*/ 22 w 29"/>
                      <a:gd name="T3" fmla="*/ 0 h 27"/>
                      <a:gd name="T4" fmla="*/ 0 w 29"/>
                      <a:gd name="T5" fmla="*/ 9 h 27"/>
                      <a:gd name="T6" fmla="*/ 10 w 29"/>
                      <a:gd name="T7" fmla="*/ 27 h 27"/>
                      <a:gd name="T8" fmla="*/ 29 w 29"/>
                      <a:gd name="T9" fmla="*/ 14 h 27"/>
                    </a:gdLst>
                    <a:ahLst/>
                    <a:cxnLst>
                      <a:cxn ang="0">
                        <a:pos x="T0" y="T1"/>
                      </a:cxn>
                      <a:cxn ang="0">
                        <a:pos x="T2" y="T3"/>
                      </a:cxn>
                      <a:cxn ang="0">
                        <a:pos x="T4" y="T5"/>
                      </a:cxn>
                      <a:cxn ang="0">
                        <a:pos x="T6" y="T7"/>
                      </a:cxn>
                      <a:cxn ang="0">
                        <a:pos x="T8" y="T9"/>
                      </a:cxn>
                    </a:cxnLst>
                    <a:rect l="0" t="0" r="r" b="b"/>
                    <a:pathLst>
                      <a:path w="29" h="27">
                        <a:moveTo>
                          <a:pt x="29" y="14"/>
                        </a:moveTo>
                        <a:cubicBezTo>
                          <a:pt x="27" y="10"/>
                          <a:pt x="24" y="5"/>
                          <a:pt x="22" y="0"/>
                        </a:cubicBezTo>
                        <a:cubicBezTo>
                          <a:pt x="0" y="9"/>
                          <a:pt x="0" y="9"/>
                          <a:pt x="0" y="9"/>
                        </a:cubicBezTo>
                        <a:cubicBezTo>
                          <a:pt x="3" y="16"/>
                          <a:pt x="6" y="22"/>
                          <a:pt x="10" y="27"/>
                        </a:cubicBezTo>
                        <a:lnTo>
                          <a:pt x="29" y="14"/>
                        </a:lnTo>
                        <a:close/>
                      </a:path>
                    </a:pathLst>
                  </a:custGeom>
                  <a:grpFill/>
                  <a:ln>
                    <a:noFill/>
                  </a:ln>
                </p:spPr>
                <p:txBody>
                  <a:bodyPr vert="horz" wrap="square" lIns="121882" tIns="60941" rIns="121882" bIns="60941" numCol="1" anchor="t" anchorCtr="0" compatLnSpc="1"/>
                  <a:lstStyle/>
                  <a:p>
                    <a:endParaRPr lang="zh-CN" altLang="en-US" sz="2399"/>
                  </a:p>
                </p:txBody>
              </p:sp>
              <p:grpSp>
                <p:nvGrpSpPr>
                  <p:cNvPr id="324" name="组合 323"/>
                  <p:cNvGrpSpPr/>
                  <p:nvPr/>
                </p:nvGrpSpPr>
                <p:grpSpPr>
                  <a:xfrm>
                    <a:off x="5558016" y="2223427"/>
                    <a:ext cx="1365715" cy="1396319"/>
                    <a:chOff x="5558016" y="2223427"/>
                    <a:chExt cx="1365715" cy="1396319"/>
                  </a:xfrm>
                  <a:grpFill/>
                </p:grpSpPr>
                <p:sp>
                  <p:nvSpPr>
                    <p:cNvPr id="325" name="Freeform 106"/>
                    <p:cNvSpPr/>
                    <p:nvPr/>
                  </p:nvSpPr>
                  <p:spPr bwMode="auto">
                    <a:xfrm>
                      <a:off x="6099966" y="3490953"/>
                      <a:ext cx="103289" cy="128793"/>
                    </a:xfrm>
                    <a:custGeom>
                      <a:avLst/>
                      <a:gdLst>
                        <a:gd name="T0" fmla="*/ 21 w 21"/>
                        <a:gd name="T1" fmla="*/ 3 h 26"/>
                        <a:gd name="T2" fmla="*/ 4 w 21"/>
                        <a:gd name="T3" fmla="*/ 0 h 26"/>
                        <a:gd name="T4" fmla="*/ 0 w 21"/>
                        <a:gd name="T5" fmla="*/ 23 h 26"/>
                        <a:gd name="T6" fmla="*/ 21 w 21"/>
                        <a:gd name="T7" fmla="*/ 26 h 26"/>
                        <a:gd name="T8" fmla="*/ 21 w 21"/>
                        <a:gd name="T9" fmla="*/ 3 h 26"/>
                      </a:gdLst>
                      <a:ahLst/>
                      <a:cxnLst>
                        <a:cxn ang="0">
                          <a:pos x="T0" y="T1"/>
                        </a:cxn>
                        <a:cxn ang="0">
                          <a:pos x="T2" y="T3"/>
                        </a:cxn>
                        <a:cxn ang="0">
                          <a:pos x="T4" y="T5"/>
                        </a:cxn>
                        <a:cxn ang="0">
                          <a:pos x="T6" y="T7"/>
                        </a:cxn>
                        <a:cxn ang="0">
                          <a:pos x="T8" y="T9"/>
                        </a:cxn>
                      </a:cxnLst>
                      <a:rect l="0" t="0" r="r" b="b"/>
                      <a:pathLst>
                        <a:path w="21" h="26">
                          <a:moveTo>
                            <a:pt x="21" y="3"/>
                          </a:moveTo>
                          <a:cubicBezTo>
                            <a:pt x="15" y="2"/>
                            <a:pt x="10" y="1"/>
                            <a:pt x="4" y="0"/>
                          </a:cubicBezTo>
                          <a:cubicBezTo>
                            <a:pt x="0" y="23"/>
                            <a:pt x="0" y="23"/>
                            <a:pt x="0" y="23"/>
                          </a:cubicBezTo>
                          <a:cubicBezTo>
                            <a:pt x="7" y="25"/>
                            <a:pt x="14" y="26"/>
                            <a:pt x="21" y="26"/>
                          </a:cubicBezTo>
                          <a:lnTo>
                            <a:pt x="21" y="3"/>
                          </a:lnTo>
                          <a:close/>
                        </a:path>
                      </a:pathLst>
                    </a:custGeom>
                    <a:grpFill/>
                    <a:ln>
                      <a:noFill/>
                    </a:ln>
                  </p:spPr>
                  <p:txBody>
                    <a:bodyPr vert="horz" wrap="square" lIns="121882" tIns="60941" rIns="121882" bIns="60941" numCol="1" anchor="t" anchorCtr="0" compatLnSpc="1"/>
                    <a:lstStyle/>
                    <a:p>
                      <a:endParaRPr lang="zh-CN" altLang="en-US" sz="2399"/>
                    </a:p>
                  </p:txBody>
                </p:sp>
                <p:sp>
                  <p:nvSpPr>
                    <p:cNvPr id="326" name="Freeform 107"/>
                    <p:cNvSpPr/>
                    <p:nvPr/>
                  </p:nvSpPr>
                  <p:spPr bwMode="auto">
                    <a:xfrm>
                      <a:off x="5853857" y="3408066"/>
                      <a:ext cx="132618" cy="142820"/>
                    </a:xfrm>
                    <a:custGeom>
                      <a:avLst/>
                      <a:gdLst>
                        <a:gd name="T0" fmla="*/ 27 w 27"/>
                        <a:gd name="T1" fmla="*/ 8 h 29"/>
                        <a:gd name="T2" fmla="*/ 13 w 27"/>
                        <a:gd name="T3" fmla="*/ 0 h 29"/>
                        <a:gd name="T4" fmla="*/ 0 w 27"/>
                        <a:gd name="T5" fmla="*/ 19 h 29"/>
                        <a:gd name="T6" fmla="*/ 18 w 27"/>
                        <a:gd name="T7" fmla="*/ 29 h 29"/>
                        <a:gd name="T8" fmla="*/ 27 w 27"/>
                        <a:gd name="T9" fmla="*/ 8 h 29"/>
                      </a:gdLst>
                      <a:ahLst/>
                      <a:cxnLst>
                        <a:cxn ang="0">
                          <a:pos x="T0" y="T1"/>
                        </a:cxn>
                        <a:cxn ang="0">
                          <a:pos x="T2" y="T3"/>
                        </a:cxn>
                        <a:cxn ang="0">
                          <a:pos x="T4" y="T5"/>
                        </a:cxn>
                        <a:cxn ang="0">
                          <a:pos x="T6" y="T7"/>
                        </a:cxn>
                        <a:cxn ang="0">
                          <a:pos x="T8" y="T9"/>
                        </a:cxn>
                      </a:cxnLst>
                      <a:rect l="0" t="0" r="r" b="b"/>
                      <a:pathLst>
                        <a:path w="27" h="29">
                          <a:moveTo>
                            <a:pt x="27" y="8"/>
                          </a:moveTo>
                          <a:cubicBezTo>
                            <a:pt x="22" y="5"/>
                            <a:pt x="17" y="3"/>
                            <a:pt x="13" y="0"/>
                          </a:cubicBezTo>
                          <a:cubicBezTo>
                            <a:pt x="0" y="19"/>
                            <a:pt x="0" y="19"/>
                            <a:pt x="0" y="19"/>
                          </a:cubicBezTo>
                          <a:cubicBezTo>
                            <a:pt x="5" y="23"/>
                            <a:pt x="11" y="26"/>
                            <a:pt x="18" y="29"/>
                          </a:cubicBezTo>
                          <a:lnTo>
                            <a:pt x="27" y="8"/>
                          </a:lnTo>
                          <a:close/>
                        </a:path>
                      </a:pathLst>
                    </a:custGeom>
                    <a:grpFill/>
                    <a:ln>
                      <a:noFill/>
                    </a:ln>
                  </p:spPr>
                  <p:txBody>
                    <a:bodyPr vert="horz" wrap="square" lIns="121882" tIns="60941" rIns="121882" bIns="60941" numCol="1" anchor="t" anchorCtr="0" compatLnSpc="1"/>
                    <a:lstStyle/>
                    <a:p>
                      <a:endParaRPr lang="zh-CN" altLang="en-US" sz="2399"/>
                    </a:p>
                  </p:txBody>
                </p:sp>
                <p:sp>
                  <p:nvSpPr>
                    <p:cNvPr id="327" name="Freeform 108"/>
                    <p:cNvSpPr/>
                    <p:nvPr/>
                  </p:nvSpPr>
                  <p:spPr bwMode="auto">
                    <a:xfrm>
                      <a:off x="5972449" y="3456523"/>
                      <a:ext cx="117316" cy="144096"/>
                    </a:xfrm>
                    <a:custGeom>
                      <a:avLst/>
                      <a:gdLst>
                        <a:gd name="T0" fmla="*/ 24 w 24"/>
                        <a:gd name="T1" fmla="*/ 6 h 29"/>
                        <a:gd name="T2" fmla="*/ 9 w 24"/>
                        <a:gd name="T3" fmla="*/ 0 h 29"/>
                        <a:gd name="T4" fmla="*/ 0 w 24"/>
                        <a:gd name="T5" fmla="*/ 22 h 29"/>
                        <a:gd name="T6" fmla="*/ 20 w 24"/>
                        <a:gd name="T7" fmla="*/ 29 h 29"/>
                        <a:gd name="T8" fmla="*/ 24 w 24"/>
                        <a:gd name="T9" fmla="*/ 6 h 29"/>
                      </a:gdLst>
                      <a:ahLst/>
                      <a:cxnLst>
                        <a:cxn ang="0">
                          <a:pos x="T0" y="T1"/>
                        </a:cxn>
                        <a:cxn ang="0">
                          <a:pos x="T2" y="T3"/>
                        </a:cxn>
                        <a:cxn ang="0">
                          <a:pos x="T4" y="T5"/>
                        </a:cxn>
                        <a:cxn ang="0">
                          <a:pos x="T6" y="T7"/>
                        </a:cxn>
                        <a:cxn ang="0">
                          <a:pos x="T8" y="T9"/>
                        </a:cxn>
                      </a:cxnLst>
                      <a:rect l="0" t="0" r="r" b="b"/>
                      <a:pathLst>
                        <a:path w="24" h="29">
                          <a:moveTo>
                            <a:pt x="24" y="6"/>
                          </a:moveTo>
                          <a:cubicBezTo>
                            <a:pt x="19" y="4"/>
                            <a:pt x="14" y="3"/>
                            <a:pt x="9" y="0"/>
                          </a:cubicBezTo>
                          <a:cubicBezTo>
                            <a:pt x="0" y="22"/>
                            <a:pt x="0" y="22"/>
                            <a:pt x="0" y="22"/>
                          </a:cubicBezTo>
                          <a:cubicBezTo>
                            <a:pt x="6" y="25"/>
                            <a:pt x="13" y="27"/>
                            <a:pt x="20" y="29"/>
                          </a:cubicBezTo>
                          <a:lnTo>
                            <a:pt x="24" y="6"/>
                          </a:lnTo>
                          <a:close/>
                        </a:path>
                      </a:pathLst>
                    </a:custGeom>
                    <a:grpFill/>
                    <a:ln>
                      <a:noFill/>
                    </a:ln>
                  </p:spPr>
                  <p:txBody>
                    <a:bodyPr vert="horz" wrap="square" lIns="121882" tIns="60941" rIns="121882" bIns="60941" numCol="1" anchor="t" anchorCtr="0" compatLnSpc="1"/>
                    <a:lstStyle/>
                    <a:p>
                      <a:endParaRPr lang="zh-CN" altLang="en-US" sz="2399"/>
                    </a:p>
                  </p:txBody>
                </p:sp>
                <p:sp>
                  <p:nvSpPr>
                    <p:cNvPr id="328" name="Freeform 120"/>
                    <p:cNvSpPr/>
                    <p:nvPr/>
                  </p:nvSpPr>
                  <p:spPr bwMode="auto">
                    <a:xfrm>
                      <a:off x="6564131" y="3358334"/>
                      <a:ext cx="147921" cy="147921"/>
                    </a:xfrm>
                    <a:custGeom>
                      <a:avLst/>
                      <a:gdLst>
                        <a:gd name="T0" fmla="*/ 14 w 30"/>
                        <a:gd name="T1" fmla="*/ 0 h 30"/>
                        <a:gd name="T2" fmla="*/ 0 w 30"/>
                        <a:gd name="T3" fmla="*/ 10 h 30"/>
                        <a:gd name="T4" fmla="*/ 13 w 30"/>
                        <a:gd name="T5" fmla="*/ 30 h 30"/>
                        <a:gd name="T6" fmla="*/ 30 w 30"/>
                        <a:gd name="T7" fmla="*/ 16 h 30"/>
                        <a:gd name="T8" fmla="*/ 14 w 30"/>
                        <a:gd name="T9" fmla="*/ 0 h 30"/>
                      </a:gdLst>
                      <a:ahLst/>
                      <a:cxnLst>
                        <a:cxn ang="0">
                          <a:pos x="T0" y="T1"/>
                        </a:cxn>
                        <a:cxn ang="0">
                          <a:pos x="T2" y="T3"/>
                        </a:cxn>
                        <a:cxn ang="0">
                          <a:pos x="T4" y="T5"/>
                        </a:cxn>
                        <a:cxn ang="0">
                          <a:pos x="T6" y="T7"/>
                        </a:cxn>
                        <a:cxn ang="0">
                          <a:pos x="T8" y="T9"/>
                        </a:cxn>
                      </a:cxnLst>
                      <a:rect l="0" t="0" r="r" b="b"/>
                      <a:pathLst>
                        <a:path w="30" h="30">
                          <a:moveTo>
                            <a:pt x="14" y="0"/>
                          </a:moveTo>
                          <a:cubicBezTo>
                            <a:pt x="9" y="3"/>
                            <a:pt x="5" y="7"/>
                            <a:pt x="0" y="10"/>
                          </a:cubicBezTo>
                          <a:cubicBezTo>
                            <a:pt x="13" y="30"/>
                            <a:pt x="13" y="30"/>
                            <a:pt x="13" y="30"/>
                          </a:cubicBezTo>
                          <a:cubicBezTo>
                            <a:pt x="19" y="26"/>
                            <a:pt x="25" y="21"/>
                            <a:pt x="30" y="16"/>
                          </a:cubicBezTo>
                          <a:lnTo>
                            <a:pt x="14"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329" name="Freeform 121"/>
                    <p:cNvSpPr/>
                    <p:nvPr/>
                  </p:nvSpPr>
                  <p:spPr bwMode="auto">
                    <a:xfrm>
                      <a:off x="6653394" y="3269072"/>
                      <a:ext cx="153021" cy="147921"/>
                    </a:xfrm>
                    <a:custGeom>
                      <a:avLst/>
                      <a:gdLst>
                        <a:gd name="T0" fmla="*/ 12 w 31"/>
                        <a:gd name="T1" fmla="*/ 0 h 30"/>
                        <a:gd name="T2" fmla="*/ 0 w 31"/>
                        <a:gd name="T3" fmla="*/ 13 h 30"/>
                        <a:gd name="T4" fmla="*/ 17 w 31"/>
                        <a:gd name="T5" fmla="*/ 30 h 30"/>
                        <a:gd name="T6" fmla="*/ 31 w 31"/>
                        <a:gd name="T7" fmla="*/ 13 h 30"/>
                        <a:gd name="T8" fmla="*/ 12 w 31"/>
                        <a:gd name="T9" fmla="*/ 0 h 30"/>
                      </a:gdLst>
                      <a:ahLst/>
                      <a:cxnLst>
                        <a:cxn ang="0">
                          <a:pos x="T0" y="T1"/>
                        </a:cxn>
                        <a:cxn ang="0">
                          <a:pos x="T2" y="T3"/>
                        </a:cxn>
                        <a:cxn ang="0">
                          <a:pos x="T4" y="T5"/>
                        </a:cxn>
                        <a:cxn ang="0">
                          <a:pos x="T6" y="T7"/>
                        </a:cxn>
                        <a:cxn ang="0">
                          <a:pos x="T8" y="T9"/>
                        </a:cxn>
                      </a:cxnLst>
                      <a:rect l="0" t="0" r="r" b="b"/>
                      <a:pathLst>
                        <a:path w="31" h="30">
                          <a:moveTo>
                            <a:pt x="12" y="0"/>
                          </a:moveTo>
                          <a:cubicBezTo>
                            <a:pt x="8" y="5"/>
                            <a:pt x="4" y="9"/>
                            <a:pt x="0" y="13"/>
                          </a:cubicBezTo>
                          <a:cubicBezTo>
                            <a:pt x="17" y="30"/>
                            <a:pt x="17" y="30"/>
                            <a:pt x="17" y="30"/>
                          </a:cubicBezTo>
                          <a:cubicBezTo>
                            <a:pt x="22" y="24"/>
                            <a:pt x="27" y="19"/>
                            <a:pt x="31" y="13"/>
                          </a:cubicBezTo>
                          <a:lnTo>
                            <a:pt x="12"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330" name="Freeform 122"/>
                    <p:cNvSpPr/>
                    <p:nvPr/>
                  </p:nvSpPr>
                  <p:spPr bwMode="auto">
                    <a:xfrm>
                      <a:off x="6233860" y="3501154"/>
                      <a:ext cx="108390" cy="118592"/>
                    </a:xfrm>
                    <a:custGeom>
                      <a:avLst/>
                      <a:gdLst>
                        <a:gd name="T0" fmla="*/ 17 w 22"/>
                        <a:gd name="T1" fmla="*/ 0 h 24"/>
                        <a:gd name="T2" fmla="*/ 2 w 22"/>
                        <a:gd name="T3" fmla="*/ 1 h 24"/>
                        <a:gd name="T4" fmla="*/ 0 w 22"/>
                        <a:gd name="T5" fmla="*/ 1 h 24"/>
                        <a:gd name="T6" fmla="*/ 0 w 22"/>
                        <a:gd name="T7" fmla="*/ 24 h 24"/>
                        <a:gd name="T8" fmla="*/ 2 w 22"/>
                        <a:gd name="T9" fmla="*/ 24 h 24"/>
                        <a:gd name="T10" fmla="*/ 22 w 22"/>
                        <a:gd name="T11" fmla="*/ 23 h 24"/>
                        <a:gd name="T12" fmla="*/ 17 w 2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17" y="0"/>
                          </a:moveTo>
                          <a:cubicBezTo>
                            <a:pt x="12" y="0"/>
                            <a:pt x="7" y="1"/>
                            <a:pt x="2" y="1"/>
                          </a:cubicBezTo>
                          <a:cubicBezTo>
                            <a:pt x="1" y="1"/>
                            <a:pt x="1" y="1"/>
                            <a:pt x="0" y="1"/>
                          </a:cubicBezTo>
                          <a:cubicBezTo>
                            <a:pt x="0" y="24"/>
                            <a:pt x="0" y="24"/>
                            <a:pt x="0" y="24"/>
                          </a:cubicBezTo>
                          <a:cubicBezTo>
                            <a:pt x="1" y="24"/>
                            <a:pt x="1" y="24"/>
                            <a:pt x="2" y="24"/>
                          </a:cubicBezTo>
                          <a:cubicBezTo>
                            <a:pt x="9" y="24"/>
                            <a:pt x="15" y="24"/>
                            <a:pt x="22" y="23"/>
                          </a:cubicBezTo>
                          <a:lnTo>
                            <a:pt x="17"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331" name="Freeform 130"/>
                    <p:cNvSpPr/>
                    <p:nvPr/>
                  </p:nvSpPr>
                  <p:spPr bwMode="auto">
                    <a:xfrm>
                      <a:off x="6352452" y="3471825"/>
                      <a:ext cx="122417" cy="137719"/>
                    </a:xfrm>
                    <a:custGeom>
                      <a:avLst/>
                      <a:gdLst>
                        <a:gd name="T0" fmla="*/ 25 w 25"/>
                        <a:gd name="T1" fmla="*/ 22 h 28"/>
                        <a:gd name="T2" fmla="*/ 16 w 25"/>
                        <a:gd name="T3" fmla="*/ 0 h 28"/>
                        <a:gd name="T4" fmla="*/ 0 w 25"/>
                        <a:gd name="T5" fmla="*/ 5 h 28"/>
                        <a:gd name="T6" fmla="*/ 4 w 25"/>
                        <a:gd name="T7" fmla="*/ 28 h 28"/>
                        <a:gd name="T8" fmla="*/ 25 w 25"/>
                        <a:gd name="T9" fmla="*/ 22 h 28"/>
                      </a:gdLst>
                      <a:ahLst/>
                      <a:cxnLst>
                        <a:cxn ang="0">
                          <a:pos x="T0" y="T1"/>
                        </a:cxn>
                        <a:cxn ang="0">
                          <a:pos x="T2" y="T3"/>
                        </a:cxn>
                        <a:cxn ang="0">
                          <a:pos x="T4" y="T5"/>
                        </a:cxn>
                        <a:cxn ang="0">
                          <a:pos x="T6" y="T7"/>
                        </a:cxn>
                        <a:cxn ang="0">
                          <a:pos x="T8" y="T9"/>
                        </a:cxn>
                      </a:cxnLst>
                      <a:rect l="0" t="0" r="r" b="b"/>
                      <a:pathLst>
                        <a:path w="25" h="28">
                          <a:moveTo>
                            <a:pt x="25" y="22"/>
                          </a:moveTo>
                          <a:cubicBezTo>
                            <a:pt x="16" y="0"/>
                            <a:pt x="16" y="0"/>
                            <a:pt x="16" y="0"/>
                          </a:cubicBezTo>
                          <a:cubicBezTo>
                            <a:pt x="11" y="2"/>
                            <a:pt x="5" y="4"/>
                            <a:pt x="0" y="5"/>
                          </a:cubicBezTo>
                          <a:cubicBezTo>
                            <a:pt x="4" y="28"/>
                            <a:pt x="4" y="28"/>
                            <a:pt x="4" y="28"/>
                          </a:cubicBezTo>
                          <a:cubicBezTo>
                            <a:pt x="11" y="26"/>
                            <a:pt x="18" y="24"/>
                            <a:pt x="25" y="22"/>
                          </a:cubicBezTo>
                          <a:close/>
                        </a:path>
                      </a:pathLst>
                    </a:custGeom>
                    <a:grpFill/>
                    <a:ln>
                      <a:noFill/>
                    </a:ln>
                  </p:spPr>
                  <p:txBody>
                    <a:bodyPr vert="horz" wrap="square" lIns="121882" tIns="60941" rIns="121882" bIns="60941" numCol="1" anchor="t" anchorCtr="0" compatLnSpc="1"/>
                    <a:lstStyle/>
                    <a:p>
                      <a:endParaRPr lang="zh-CN" altLang="en-US" sz="2399"/>
                    </a:p>
                  </p:txBody>
                </p:sp>
                <p:sp>
                  <p:nvSpPr>
                    <p:cNvPr id="332" name="Freeform 131"/>
                    <p:cNvSpPr/>
                    <p:nvPr/>
                  </p:nvSpPr>
                  <p:spPr bwMode="auto">
                    <a:xfrm>
                      <a:off x="6460841" y="3427194"/>
                      <a:ext cx="137719" cy="142820"/>
                    </a:xfrm>
                    <a:custGeom>
                      <a:avLst/>
                      <a:gdLst>
                        <a:gd name="T0" fmla="*/ 15 w 28"/>
                        <a:gd name="T1" fmla="*/ 0 h 29"/>
                        <a:gd name="T2" fmla="*/ 0 w 28"/>
                        <a:gd name="T3" fmla="*/ 7 h 29"/>
                        <a:gd name="T4" fmla="*/ 9 w 28"/>
                        <a:gd name="T5" fmla="*/ 29 h 29"/>
                        <a:gd name="T6" fmla="*/ 28 w 28"/>
                        <a:gd name="T7" fmla="*/ 19 h 29"/>
                        <a:gd name="T8" fmla="*/ 15 w 28"/>
                        <a:gd name="T9" fmla="*/ 0 h 29"/>
                      </a:gdLst>
                      <a:ahLst/>
                      <a:cxnLst>
                        <a:cxn ang="0">
                          <a:pos x="T0" y="T1"/>
                        </a:cxn>
                        <a:cxn ang="0">
                          <a:pos x="T2" y="T3"/>
                        </a:cxn>
                        <a:cxn ang="0">
                          <a:pos x="T4" y="T5"/>
                        </a:cxn>
                        <a:cxn ang="0">
                          <a:pos x="T6" y="T7"/>
                        </a:cxn>
                        <a:cxn ang="0">
                          <a:pos x="T8" y="T9"/>
                        </a:cxn>
                      </a:cxnLst>
                      <a:rect l="0" t="0" r="r" b="b"/>
                      <a:pathLst>
                        <a:path w="28" h="29">
                          <a:moveTo>
                            <a:pt x="15" y="0"/>
                          </a:moveTo>
                          <a:cubicBezTo>
                            <a:pt x="11" y="2"/>
                            <a:pt x="5" y="5"/>
                            <a:pt x="0" y="7"/>
                          </a:cubicBezTo>
                          <a:cubicBezTo>
                            <a:pt x="9" y="29"/>
                            <a:pt x="9" y="29"/>
                            <a:pt x="9" y="29"/>
                          </a:cubicBezTo>
                          <a:cubicBezTo>
                            <a:pt x="16" y="26"/>
                            <a:pt x="22" y="23"/>
                            <a:pt x="28" y="19"/>
                          </a:cubicBezTo>
                          <a:lnTo>
                            <a:pt x="15" y="0"/>
                          </a:lnTo>
                          <a:close/>
                        </a:path>
                      </a:pathLst>
                    </a:custGeom>
                    <a:grpFill/>
                    <a:ln>
                      <a:noFill/>
                    </a:ln>
                  </p:spPr>
                  <p:txBody>
                    <a:bodyPr vert="horz" wrap="square" lIns="121882" tIns="60941" rIns="121882" bIns="60941" numCol="1" anchor="t" anchorCtr="0" compatLnSpc="1"/>
                    <a:lstStyle/>
                    <a:p>
                      <a:endParaRPr lang="zh-CN" altLang="en-US" sz="2399"/>
                    </a:p>
                  </p:txBody>
                </p:sp>
                <p:grpSp>
                  <p:nvGrpSpPr>
                    <p:cNvPr id="333" name="组合 332"/>
                    <p:cNvGrpSpPr/>
                    <p:nvPr/>
                  </p:nvGrpSpPr>
                  <p:grpSpPr>
                    <a:xfrm>
                      <a:off x="5558016" y="2223427"/>
                      <a:ext cx="1365715" cy="957658"/>
                      <a:chOff x="5558016" y="2223427"/>
                      <a:chExt cx="1365715" cy="957658"/>
                    </a:xfrm>
                    <a:grpFill/>
                  </p:grpSpPr>
                  <p:sp>
                    <p:nvSpPr>
                      <p:cNvPr id="334" name="Freeform 102"/>
                      <p:cNvSpPr/>
                      <p:nvPr/>
                    </p:nvSpPr>
                    <p:spPr bwMode="auto">
                      <a:xfrm>
                        <a:off x="6099966" y="2223427"/>
                        <a:ext cx="103289" cy="128793"/>
                      </a:xfrm>
                      <a:custGeom>
                        <a:avLst/>
                        <a:gdLst>
                          <a:gd name="T0" fmla="*/ 0 w 21"/>
                          <a:gd name="T1" fmla="*/ 3 h 26"/>
                          <a:gd name="T2" fmla="*/ 5 w 21"/>
                          <a:gd name="T3" fmla="*/ 26 h 26"/>
                          <a:gd name="T4" fmla="*/ 21 w 21"/>
                          <a:gd name="T5" fmla="*/ 24 h 26"/>
                          <a:gd name="T6" fmla="*/ 21 w 21"/>
                          <a:gd name="T7" fmla="*/ 0 h 26"/>
                          <a:gd name="T8" fmla="*/ 0 w 21"/>
                          <a:gd name="T9" fmla="*/ 3 h 26"/>
                        </a:gdLst>
                        <a:ahLst/>
                        <a:cxnLst>
                          <a:cxn ang="0">
                            <a:pos x="T0" y="T1"/>
                          </a:cxn>
                          <a:cxn ang="0">
                            <a:pos x="T2" y="T3"/>
                          </a:cxn>
                          <a:cxn ang="0">
                            <a:pos x="T4" y="T5"/>
                          </a:cxn>
                          <a:cxn ang="0">
                            <a:pos x="T6" y="T7"/>
                          </a:cxn>
                          <a:cxn ang="0">
                            <a:pos x="T8" y="T9"/>
                          </a:cxn>
                        </a:cxnLst>
                        <a:rect l="0" t="0" r="r" b="b"/>
                        <a:pathLst>
                          <a:path w="21" h="26">
                            <a:moveTo>
                              <a:pt x="0" y="3"/>
                            </a:moveTo>
                            <a:cubicBezTo>
                              <a:pt x="5" y="26"/>
                              <a:pt x="5" y="26"/>
                              <a:pt x="5" y="26"/>
                            </a:cubicBezTo>
                            <a:cubicBezTo>
                              <a:pt x="10" y="25"/>
                              <a:pt x="15" y="24"/>
                              <a:pt x="21" y="24"/>
                            </a:cubicBezTo>
                            <a:cubicBezTo>
                              <a:pt x="21" y="0"/>
                              <a:pt x="21" y="0"/>
                              <a:pt x="21" y="0"/>
                            </a:cubicBezTo>
                            <a:cubicBezTo>
                              <a:pt x="14" y="1"/>
                              <a:pt x="7" y="1"/>
                              <a:pt x="0" y="3"/>
                            </a:cubicBezTo>
                            <a:close/>
                          </a:path>
                        </a:pathLst>
                      </a:custGeom>
                      <a:grpFill/>
                      <a:ln>
                        <a:noFill/>
                      </a:ln>
                    </p:spPr>
                    <p:txBody>
                      <a:bodyPr vert="horz" wrap="square" lIns="121882" tIns="60941" rIns="121882" bIns="60941" numCol="1" anchor="t" anchorCtr="0" compatLnSpc="1"/>
                      <a:lstStyle/>
                      <a:p>
                        <a:endParaRPr lang="zh-CN" altLang="en-US" sz="2399"/>
                      </a:p>
                    </p:txBody>
                  </p:sp>
                  <p:sp>
                    <p:nvSpPr>
                      <p:cNvPr id="335" name="Freeform 104"/>
                      <p:cNvSpPr/>
                      <p:nvPr/>
                    </p:nvSpPr>
                    <p:spPr bwMode="auto">
                      <a:xfrm>
                        <a:off x="5558016" y="3047191"/>
                        <a:ext cx="137719" cy="118592"/>
                      </a:xfrm>
                      <a:custGeom>
                        <a:avLst/>
                        <a:gdLst>
                          <a:gd name="T0" fmla="*/ 28 w 28"/>
                          <a:gd name="T1" fmla="*/ 15 h 24"/>
                          <a:gd name="T2" fmla="*/ 23 w 28"/>
                          <a:gd name="T3" fmla="*/ 0 h 24"/>
                          <a:gd name="T4" fmla="*/ 0 w 28"/>
                          <a:gd name="T5" fmla="*/ 5 h 24"/>
                          <a:gd name="T6" fmla="*/ 6 w 28"/>
                          <a:gd name="T7" fmla="*/ 24 h 24"/>
                          <a:gd name="T8" fmla="*/ 28 w 28"/>
                          <a:gd name="T9" fmla="*/ 15 h 24"/>
                        </a:gdLst>
                        <a:ahLst/>
                        <a:cxnLst>
                          <a:cxn ang="0">
                            <a:pos x="T0" y="T1"/>
                          </a:cxn>
                          <a:cxn ang="0">
                            <a:pos x="T2" y="T3"/>
                          </a:cxn>
                          <a:cxn ang="0">
                            <a:pos x="T4" y="T5"/>
                          </a:cxn>
                          <a:cxn ang="0">
                            <a:pos x="T6" y="T7"/>
                          </a:cxn>
                          <a:cxn ang="0">
                            <a:pos x="T8" y="T9"/>
                          </a:cxn>
                        </a:cxnLst>
                        <a:rect l="0" t="0" r="r" b="b"/>
                        <a:pathLst>
                          <a:path w="28" h="24">
                            <a:moveTo>
                              <a:pt x="28" y="15"/>
                            </a:moveTo>
                            <a:cubicBezTo>
                              <a:pt x="26" y="10"/>
                              <a:pt x="24" y="5"/>
                              <a:pt x="23" y="0"/>
                            </a:cubicBezTo>
                            <a:cubicBezTo>
                              <a:pt x="0" y="5"/>
                              <a:pt x="0" y="5"/>
                              <a:pt x="0" y="5"/>
                            </a:cubicBezTo>
                            <a:cubicBezTo>
                              <a:pt x="2" y="11"/>
                              <a:pt x="4" y="18"/>
                              <a:pt x="6" y="24"/>
                            </a:cubicBezTo>
                            <a:lnTo>
                              <a:pt x="28" y="15"/>
                            </a:lnTo>
                            <a:close/>
                          </a:path>
                        </a:pathLst>
                      </a:custGeom>
                      <a:grpFill/>
                      <a:ln>
                        <a:noFill/>
                      </a:ln>
                    </p:spPr>
                    <p:txBody>
                      <a:bodyPr vert="horz" wrap="square" lIns="121882" tIns="60941" rIns="121882" bIns="60941" numCol="1" anchor="t" anchorCtr="0" compatLnSpc="1"/>
                      <a:lstStyle/>
                      <a:p>
                        <a:endParaRPr lang="zh-CN" altLang="en-US" sz="2399"/>
                      </a:p>
                    </p:txBody>
                  </p:sp>
                  <p:sp>
                    <p:nvSpPr>
                      <p:cNvPr id="336" name="Freeform 110"/>
                      <p:cNvSpPr/>
                      <p:nvPr/>
                    </p:nvSpPr>
                    <p:spPr bwMode="auto">
                      <a:xfrm>
                        <a:off x="5853857" y="2292286"/>
                        <a:ext cx="132618" cy="147921"/>
                      </a:xfrm>
                      <a:custGeom>
                        <a:avLst/>
                        <a:gdLst>
                          <a:gd name="T0" fmla="*/ 13 w 27"/>
                          <a:gd name="T1" fmla="*/ 30 h 30"/>
                          <a:gd name="T2" fmla="*/ 27 w 27"/>
                          <a:gd name="T3" fmla="*/ 21 h 30"/>
                          <a:gd name="T4" fmla="*/ 18 w 27"/>
                          <a:gd name="T5" fmla="*/ 0 h 30"/>
                          <a:gd name="T6" fmla="*/ 0 w 27"/>
                          <a:gd name="T7" fmla="*/ 10 h 30"/>
                          <a:gd name="T8" fmla="*/ 13 w 27"/>
                          <a:gd name="T9" fmla="*/ 30 h 30"/>
                        </a:gdLst>
                        <a:ahLst/>
                        <a:cxnLst>
                          <a:cxn ang="0">
                            <a:pos x="T0" y="T1"/>
                          </a:cxn>
                          <a:cxn ang="0">
                            <a:pos x="T2" y="T3"/>
                          </a:cxn>
                          <a:cxn ang="0">
                            <a:pos x="T4" y="T5"/>
                          </a:cxn>
                          <a:cxn ang="0">
                            <a:pos x="T6" y="T7"/>
                          </a:cxn>
                          <a:cxn ang="0">
                            <a:pos x="T8" y="T9"/>
                          </a:cxn>
                        </a:cxnLst>
                        <a:rect l="0" t="0" r="r" b="b"/>
                        <a:pathLst>
                          <a:path w="27" h="30">
                            <a:moveTo>
                              <a:pt x="13" y="30"/>
                            </a:moveTo>
                            <a:cubicBezTo>
                              <a:pt x="17" y="27"/>
                              <a:pt x="22" y="24"/>
                              <a:pt x="27" y="21"/>
                            </a:cubicBezTo>
                            <a:cubicBezTo>
                              <a:pt x="18" y="0"/>
                              <a:pt x="18" y="0"/>
                              <a:pt x="18" y="0"/>
                            </a:cubicBezTo>
                            <a:cubicBezTo>
                              <a:pt x="11" y="3"/>
                              <a:pt x="5" y="6"/>
                              <a:pt x="0" y="10"/>
                            </a:cubicBezTo>
                            <a:lnTo>
                              <a:pt x="13" y="30"/>
                            </a:lnTo>
                            <a:close/>
                          </a:path>
                        </a:pathLst>
                      </a:custGeom>
                      <a:grpFill/>
                      <a:ln>
                        <a:noFill/>
                      </a:ln>
                    </p:spPr>
                    <p:txBody>
                      <a:bodyPr vert="horz" wrap="square" lIns="121882" tIns="60941" rIns="121882" bIns="60941" numCol="1" anchor="t" anchorCtr="0" compatLnSpc="1"/>
                      <a:lstStyle/>
                      <a:p>
                        <a:endParaRPr lang="zh-CN" altLang="en-US" sz="2399"/>
                      </a:p>
                    </p:txBody>
                  </p:sp>
                  <p:sp>
                    <p:nvSpPr>
                      <p:cNvPr id="337" name="Freeform 112"/>
                      <p:cNvSpPr/>
                      <p:nvPr/>
                    </p:nvSpPr>
                    <p:spPr bwMode="auto">
                      <a:xfrm>
                        <a:off x="5749293" y="2361146"/>
                        <a:ext cx="138994" cy="149196"/>
                      </a:xfrm>
                      <a:custGeom>
                        <a:avLst/>
                        <a:gdLst>
                          <a:gd name="T0" fmla="*/ 16 w 28"/>
                          <a:gd name="T1" fmla="*/ 30 h 30"/>
                          <a:gd name="T2" fmla="*/ 28 w 28"/>
                          <a:gd name="T3" fmla="*/ 19 h 30"/>
                          <a:gd name="T4" fmla="*/ 15 w 28"/>
                          <a:gd name="T5" fmla="*/ 0 h 30"/>
                          <a:gd name="T6" fmla="*/ 0 w 28"/>
                          <a:gd name="T7" fmla="*/ 13 h 30"/>
                          <a:gd name="T8" fmla="*/ 16 w 28"/>
                          <a:gd name="T9" fmla="*/ 30 h 30"/>
                        </a:gdLst>
                        <a:ahLst/>
                        <a:cxnLst>
                          <a:cxn ang="0">
                            <a:pos x="T0" y="T1"/>
                          </a:cxn>
                          <a:cxn ang="0">
                            <a:pos x="T2" y="T3"/>
                          </a:cxn>
                          <a:cxn ang="0">
                            <a:pos x="T4" y="T5"/>
                          </a:cxn>
                          <a:cxn ang="0">
                            <a:pos x="T6" y="T7"/>
                          </a:cxn>
                          <a:cxn ang="0">
                            <a:pos x="T8" y="T9"/>
                          </a:cxn>
                        </a:cxnLst>
                        <a:rect l="0" t="0" r="r" b="b"/>
                        <a:pathLst>
                          <a:path w="28" h="30">
                            <a:moveTo>
                              <a:pt x="16" y="30"/>
                            </a:moveTo>
                            <a:cubicBezTo>
                              <a:pt x="20" y="26"/>
                              <a:pt x="24" y="23"/>
                              <a:pt x="28" y="19"/>
                            </a:cubicBezTo>
                            <a:cubicBezTo>
                              <a:pt x="15" y="0"/>
                              <a:pt x="15" y="0"/>
                              <a:pt x="15" y="0"/>
                            </a:cubicBezTo>
                            <a:cubicBezTo>
                              <a:pt x="10" y="4"/>
                              <a:pt x="5" y="9"/>
                              <a:pt x="0" y="13"/>
                            </a:cubicBezTo>
                            <a:lnTo>
                              <a:pt x="16" y="30"/>
                            </a:lnTo>
                            <a:close/>
                          </a:path>
                        </a:pathLst>
                      </a:custGeom>
                      <a:grpFill/>
                      <a:ln>
                        <a:noFill/>
                      </a:ln>
                    </p:spPr>
                    <p:txBody>
                      <a:bodyPr vert="horz" wrap="square" lIns="121882" tIns="60941" rIns="121882" bIns="60941" numCol="1" anchor="t" anchorCtr="0" compatLnSpc="1"/>
                      <a:lstStyle/>
                      <a:p>
                        <a:endParaRPr lang="zh-CN" altLang="en-US" sz="2399"/>
                      </a:p>
                    </p:txBody>
                  </p:sp>
                  <p:sp>
                    <p:nvSpPr>
                      <p:cNvPr id="338" name="Freeform 113"/>
                      <p:cNvSpPr/>
                      <p:nvPr/>
                    </p:nvSpPr>
                    <p:spPr bwMode="auto">
                      <a:xfrm>
                        <a:off x="5972449" y="2243829"/>
                        <a:ext cx="117316" cy="142820"/>
                      </a:xfrm>
                      <a:custGeom>
                        <a:avLst/>
                        <a:gdLst>
                          <a:gd name="T0" fmla="*/ 0 w 24"/>
                          <a:gd name="T1" fmla="*/ 7 h 29"/>
                          <a:gd name="T2" fmla="*/ 9 w 24"/>
                          <a:gd name="T3" fmla="*/ 29 h 29"/>
                          <a:gd name="T4" fmla="*/ 24 w 24"/>
                          <a:gd name="T5" fmla="*/ 23 h 29"/>
                          <a:gd name="T6" fmla="*/ 20 w 24"/>
                          <a:gd name="T7" fmla="*/ 0 h 29"/>
                          <a:gd name="T8" fmla="*/ 0 w 24"/>
                          <a:gd name="T9" fmla="*/ 7 h 29"/>
                        </a:gdLst>
                        <a:ahLst/>
                        <a:cxnLst>
                          <a:cxn ang="0">
                            <a:pos x="T0" y="T1"/>
                          </a:cxn>
                          <a:cxn ang="0">
                            <a:pos x="T2" y="T3"/>
                          </a:cxn>
                          <a:cxn ang="0">
                            <a:pos x="T4" y="T5"/>
                          </a:cxn>
                          <a:cxn ang="0">
                            <a:pos x="T6" y="T7"/>
                          </a:cxn>
                          <a:cxn ang="0">
                            <a:pos x="T8" y="T9"/>
                          </a:cxn>
                        </a:cxnLst>
                        <a:rect l="0" t="0" r="r" b="b"/>
                        <a:pathLst>
                          <a:path w="24" h="29">
                            <a:moveTo>
                              <a:pt x="0" y="7"/>
                            </a:moveTo>
                            <a:cubicBezTo>
                              <a:pt x="9" y="29"/>
                              <a:pt x="9" y="29"/>
                              <a:pt x="9" y="29"/>
                            </a:cubicBezTo>
                            <a:cubicBezTo>
                              <a:pt x="14" y="27"/>
                              <a:pt x="19" y="25"/>
                              <a:pt x="24" y="23"/>
                            </a:cubicBezTo>
                            <a:cubicBezTo>
                              <a:pt x="20" y="0"/>
                              <a:pt x="20" y="0"/>
                              <a:pt x="20" y="0"/>
                            </a:cubicBezTo>
                            <a:cubicBezTo>
                              <a:pt x="13" y="2"/>
                              <a:pt x="6" y="4"/>
                              <a:pt x="0" y="7"/>
                            </a:cubicBezTo>
                            <a:close/>
                          </a:path>
                        </a:pathLst>
                      </a:custGeom>
                      <a:grpFill/>
                      <a:ln>
                        <a:noFill/>
                      </a:ln>
                    </p:spPr>
                    <p:txBody>
                      <a:bodyPr vert="horz" wrap="square" lIns="121882" tIns="60941" rIns="121882" bIns="60941" numCol="1" anchor="t" anchorCtr="0" compatLnSpc="1"/>
                      <a:lstStyle/>
                      <a:p>
                        <a:endParaRPr lang="zh-CN" altLang="en-US" sz="2399"/>
                      </a:p>
                    </p:txBody>
                  </p:sp>
                  <p:sp>
                    <p:nvSpPr>
                      <p:cNvPr id="339" name="Freeform 114"/>
                      <p:cNvSpPr/>
                      <p:nvPr/>
                    </p:nvSpPr>
                    <p:spPr bwMode="auto">
                      <a:xfrm>
                        <a:off x="5558016" y="2677390"/>
                        <a:ext cx="137719" cy="118592"/>
                      </a:xfrm>
                      <a:custGeom>
                        <a:avLst/>
                        <a:gdLst>
                          <a:gd name="T0" fmla="*/ 23 w 28"/>
                          <a:gd name="T1" fmla="*/ 24 h 24"/>
                          <a:gd name="T2" fmla="*/ 28 w 28"/>
                          <a:gd name="T3" fmla="*/ 9 h 24"/>
                          <a:gd name="T4" fmla="*/ 6 w 28"/>
                          <a:gd name="T5" fmla="*/ 0 h 24"/>
                          <a:gd name="T6" fmla="*/ 0 w 28"/>
                          <a:gd name="T7" fmla="*/ 20 h 24"/>
                          <a:gd name="T8" fmla="*/ 23 w 28"/>
                          <a:gd name="T9" fmla="*/ 24 h 24"/>
                        </a:gdLst>
                        <a:ahLst/>
                        <a:cxnLst>
                          <a:cxn ang="0">
                            <a:pos x="T0" y="T1"/>
                          </a:cxn>
                          <a:cxn ang="0">
                            <a:pos x="T2" y="T3"/>
                          </a:cxn>
                          <a:cxn ang="0">
                            <a:pos x="T4" y="T5"/>
                          </a:cxn>
                          <a:cxn ang="0">
                            <a:pos x="T6" y="T7"/>
                          </a:cxn>
                          <a:cxn ang="0">
                            <a:pos x="T8" y="T9"/>
                          </a:cxn>
                        </a:cxnLst>
                        <a:rect l="0" t="0" r="r" b="b"/>
                        <a:pathLst>
                          <a:path w="28" h="24">
                            <a:moveTo>
                              <a:pt x="23" y="24"/>
                            </a:moveTo>
                            <a:cubicBezTo>
                              <a:pt x="24" y="19"/>
                              <a:pt x="26" y="14"/>
                              <a:pt x="28" y="9"/>
                            </a:cubicBezTo>
                            <a:cubicBezTo>
                              <a:pt x="6" y="0"/>
                              <a:pt x="6" y="0"/>
                              <a:pt x="6" y="0"/>
                            </a:cubicBezTo>
                            <a:cubicBezTo>
                              <a:pt x="4" y="6"/>
                              <a:pt x="2" y="13"/>
                              <a:pt x="0" y="20"/>
                            </a:cubicBezTo>
                            <a:lnTo>
                              <a:pt x="23" y="24"/>
                            </a:lnTo>
                            <a:close/>
                          </a:path>
                        </a:pathLst>
                      </a:custGeom>
                      <a:grpFill/>
                      <a:ln>
                        <a:noFill/>
                      </a:ln>
                    </p:spPr>
                    <p:txBody>
                      <a:bodyPr vert="horz" wrap="square" lIns="121882" tIns="60941" rIns="121882" bIns="60941" numCol="1" anchor="t" anchorCtr="0" compatLnSpc="1"/>
                      <a:lstStyle/>
                      <a:p>
                        <a:endParaRPr lang="zh-CN" altLang="en-US" sz="2399"/>
                      </a:p>
                    </p:txBody>
                  </p:sp>
                  <p:sp>
                    <p:nvSpPr>
                      <p:cNvPr id="340" name="Freeform 115"/>
                      <p:cNvSpPr/>
                      <p:nvPr/>
                    </p:nvSpPr>
                    <p:spPr bwMode="auto">
                      <a:xfrm>
                        <a:off x="5596272" y="2558798"/>
                        <a:ext cx="144095" cy="133894"/>
                      </a:xfrm>
                      <a:custGeom>
                        <a:avLst/>
                        <a:gdLst>
                          <a:gd name="T0" fmla="*/ 22 w 29"/>
                          <a:gd name="T1" fmla="*/ 27 h 27"/>
                          <a:gd name="T2" fmla="*/ 29 w 29"/>
                          <a:gd name="T3" fmla="*/ 13 h 27"/>
                          <a:gd name="T4" fmla="*/ 10 w 29"/>
                          <a:gd name="T5" fmla="*/ 0 h 27"/>
                          <a:gd name="T6" fmla="*/ 0 w 29"/>
                          <a:gd name="T7" fmla="*/ 18 h 27"/>
                          <a:gd name="T8" fmla="*/ 22 w 29"/>
                          <a:gd name="T9" fmla="*/ 27 h 27"/>
                        </a:gdLst>
                        <a:ahLst/>
                        <a:cxnLst>
                          <a:cxn ang="0">
                            <a:pos x="T0" y="T1"/>
                          </a:cxn>
                          <a:cxn ang="0">
                            <a:pos x="T2" y="T3"/>
                          </a:cxn>
                          <a:cxn ang="0">
                            <a:pos x="T4" y="T5"/>
                          </a:cxn>
                          <a:cxn ang="0">
                            <a:pos x="T6" y="T7"/>
                          </a:cxn>
                          <a:cxn ang="0">
                            <a:pos x="T8" y="T9"/>
                          </a:cxn>
                        </a:cxnLst>
                        <a:rect l="0" t="0" r="r" b="b"/>
                        <a:pathLst>
                          <a:path w="29" h="27">
                            <a:moveTo>
                              <a:pt x="22" y="27"/>
                            </a:moveTo>
                            <a:cubicBezTo>
                              <a:pt x="24" y="22"/>
                              <a:pt x="27" y="17"/>
                              <a:pt x="29" y="13"/>
                            </a:cubicBezTo>
                            <a:cubicBezTo>
                              <a:pt x="10" y="0"/>
                              <a:pt x="10" y="0"/>
                              <a:pt x="10" y="0"/>
                            </a:cubicBezTo>
                            <a:cubicBezTo>
                              <a:pt x="6" y="6"/>
                              <a:pt x="3" y="12"/>
                              <a:pt x="0" y="18"/>
                            </a:cubicBezTo>
                            <a:lnTo>
                              <a:pt x="22" y="27"/>
                            </a:lnTo>
                            <a:close/>
                          </a:path>
                        </a:pathLst>
                      </a:custGeom>
                      <a:grpFill/>
                      <a:ln>
                        <a:noFill/>
                      </a:ln>
                    </p:spPr>
                    <p:txBody>
                      <a:bodyPr vert="horz" wrap="square" lIns="121882" tIns="60941" rIns="121882" bIns="60941" numCol="1" anchor="t" anchorCtr="0" compatLnSpc="1"/>
                      <a:lstStyle/>
                      <a:p>
                        <a:endParaRPr lang="zh-CN" altLang="en-US" sz="2399"/>
                      </a:p>
                    </p:txBody>
                  </p:sp>
                  <p:sp>
                    <p:nvSpPr>
                      <p:cNvPr id="341" name="Freeform 116"/>
                      <p:cNvSpPr/>
                      <p:nvPr/>
                    </p:nvSpPr>
                    <p:spPr bwMode="auto">
                      <a:xfrm>
                        <a:off x="5661306" y="2450408"/>
                        <a:ext cx="147921" cy="142820"/>
                      </a:xfrm>
                      <a:custGeom>
                        <a:avLst/>
                        <a:gdLst>
                          <a:gd name="T0" fmla="*/ 20 w 30"/>
                          <a:gd name="T1" fmla="*/ 29 h 29"/>
                          <a:gd name="T2" fmla="*/ 30 w 30"/>
                          <a:gd name="T3" fmla="*/ 17 h 29"/>
                          <a:gd name="T4" fmla="*/ 13 w 30"/>
                          <a:gd name="T5" fmla="*/ 0 h 29"/>
                          <a:gd name="T6" fmla="*/ 0 w 30"/>
                          <a:gd name="T7" fmla="*/ 16 h 29"/>
                          <a:gd name="T8" fmla="*/ 20 w 30"/>
                          <a:gd name="T9" fmla="*/ 29 h 29"/>
                        </a:gdLst>
                        <a:ahLst/>
                        <a:cxnLst>
                          <a:cxn ang="0">
                            <a:pos x="T0" y="T1"/>
                          </a:cxn>
                          <a:cxn ang="0">
                            <a:pos x="T2" y="T3"/>
                          </a:cxn>
                          <a:cxn ang="0">
                            <a:pos x="T4" y="T5"/>
                          </a:cxn>
                          <a:cxn ang="0">
                            <a:pos x="T6" y="T7"/>
                          </a:cxn>
                          <a:cxn ang="0">
                            <a:pos x="T8" y="T9"/>
                          </a:cxn>
                        </a:cxnLst>
                        <a:rect l="0" t="0" r="r" b="b"/>
                        <a:pathLst>
                          <a:path w="30" h="29">
                            <a:moveTo>
                              <a:pt x="20" y="29"/>
                            </a:moveTo>
                            <a:cubicBezTo>
                              <a:pt x="23" y="25"/>
                              <a:pt x="26" y="21"/>
                              <a:pt x="30" y="17"/>
                            </a:cubicBezTo>
                            <a:cubicBezTo>
                              <a:pt x="13" y="0"/>
                              <a:pt x="13" y="0"/>
                              <a:pt x="13" y="0"/>
                            </a:cubicBezTo>
                            <a:cubicBezTo>
                              <a:pt x="9" y="5"/>
                              <a:pt x="4" y="11"/>
                              <a:pt x="0" y="16"/>
                            </a:cubicBezTo>
                            <a:lnTo>
                              <a:pt x="20" y="29"/>
                            </a:lnTo>
                            <a:close/>
                          </a:path>
                        </a:pathLst>
                      </a:custGeom>
                      <a:grpFill/>
                      <a:ln>
                        <a:noFill/>
                      </a:ln>
                    </p:spPr>
                    <p:txBody>
                      <a:bodyPr vert="horz" wrap="square" lIns="121882" tIns="60941" rIns="121882" bIns="60941" numCol="1" anchor="t" anchorCtr="0" compatLnSpc="1"/>
                      <a:lstStyle/>
                      <a:p>
                        <a:endParaRPr lang="zh-CN" altLang="en-US" sz="2399"/>
                      </a:p>
                    </p:txBody>
                  </p:sp>
                  <p:sp>
                    <p:nvSpPr>
                      <p:cNvPr id="342" name="Freeform 118"/>
                      <p:cNvSpPr/>
                      <p:nvPr/>
                    </p:nvSpPr>
                    <p:spPr bwMode="auto">
                      <a:xfrm>
                        <a:off x="6780911" y="3057392"/>
                        <a:ext cx="142820" cy="123693"/>
                      </a:xfrm>
                      <a:custGeom>
                        <a:avLst/>
                        <a:gdLst>
                          <a:gd name="T0" fmla="*/ 6 w 29"/>
                          <a:gd name="T1" fmla="*/ 0 h 25"/>
                          <a:gd name="T2" fmla="*/ 0 w 29"/>
                          <a:gd name="T3" fmla="*/ 16 h 25"/>
                          <a:gd name="T4" fmla="*/ 22 w 29"/>
                          <a:gd name="T5" fmla="*/ 25 h 25"/>
                          <a:gd name="T6" fmla="*/ 29 w 29"/>
                          <a:gd name="T7" fmla="*/ 4 h 25"/>
                          <a:gd name="T8" fmla="*/ 6 w 29"/>
                          <a:gd name="T9" fmla="*/ 0 h 25"/>
                        </a:gdLst>
                        <a:ahLst/>
                        <a:cxnLst>
                          <a:cxn ang="0">
                            <a:pos x="T0" y="T1"/>
                          </a:cxn>
                          <a:cxn ang="0">
                            <a:pos x="T2" y="T3"/>
                          </a:cxn>
                          <a:cxn ang="0">
                            <a:pos x="T4" y="T5"/>
                          </a:cxn>
                          <a:cxn ang="0">
                            <a:pos x="T6" y="T7"/>
                          </a:cxn>
                          <a:cxn ang="0">
                            <a:pos x="T8" y="T9"/>
                          </a:cxn>
                        </a:cxnLst>
                        <a:rect l="0" t="0" r="r" b="b"/>
                        <a:pathLst>
                          <a:path w="29" h="25">
                            <a:moveTo>
                              <a:pt x="6" y="0"/>
                            </a:moveTo>
                            <a:cubicBezTo>
                              <a:pt x="4" y="5"/>
                              <a:pt x="3" y="11"/>
                              <a:pt x="0" y="16"/>
                            </a:cubicBezTo>
                            <a:cubicBezTo>
                              <a:pt x="22" y="25"/>
                              <a:pt x="22" y="25"/>
                              <a:pt x="22" y="25"/>
                            </a:cubicBezTo>
                            <a:cubicBezTo>
                              <a:pt x="25" y="19"/>
                              <a:pt x="27" y="12"/>
                              <a:pt x="29" y="4"/>
                            </a:cubicBezTo>
                            <a:lnTo>
                              <a:pt x="6" y="0"/>
                            </a:lnTo>
                            <a:close/>
                          </a:path>
                        </a:pathLst>
                      </a:custGeom>
                      <a:grpFill/>
                      <a:ln>
                        <a:noFill/>
                      </a:ln>
                    </p:spPr>
                    <p:txBody>
                      <a:bodyPr vert="horz" wrap="square" lIns="121882" tIns="60941" rIns="121882" bIns="60941" numCol="1" anchor="t" anchorCtr="0" compatLnSpc="1"/>
                      <a:lstStyle/>
                      <a:p>
                        <a:endParaRPr lang="zh-CN" altLang="en-US" sz="2399"/>
                      </a:p>
                    </p:txBody>
                  </p:sp>
                  <p:sp>
                    <p:nvSpPr>
                      <p:cNvPr id="343" name="Freeform 123"/>
                      <p:cNvSpPr/>
                      <p:nvPr/>
                    </p:nvSpPr>
                    <p:spPr bwMode="auto">
                      <a:xfrm>
                        <a:off x="6233860" y="2223427"/>
                        <a:ext cx="108390" cy="118592"/>
                      </a:xfrm>
                      <a:custGeom>
                        <a:avLst/>
                        <a:gdLst>
                          <a:gd name="T0" fmla="*/ 0 w 22"/>
                          <a:gd name="T1" fmla="*/ 23 h 24"/>
                          <a:gd name="T2" fmla="*/ 2 w 22"/>
                          <a:gd name="T3" fmla="*/ 23 h 24"/>
                          <a:gd name="T4" fmla="*/ 17 w 22"/>
                          <a:gd name="T5" fmla="*/ 24 h 24"/>
                          <a:gd name="T6" fmla="*/ 22 w 22"/>
                          <a:gd name="T7" fmla="*/ 1 h 24"/>
                          <a:gd name="T8" fmla="*/ 2 w 22"/>
                          <a:gd name="T9" fmla="*/ 0 h 24"/>
                          <a:gd name="T10" fmla="*/ 0 w 22"/>
                          <a:gd name="T11" fmla="*/ 0 h 24"/>
                          <a:gd name="T12" fmla="*/ 0 w 22"/>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0" y="23"/>
                            </a:moveTo>
                            <a:cubicBezTo>
                              <a:pt x="1" y="23"/>
                              <a:pt x="1" y="23"/>
                              <a:pt x="2" y="23"/>
                            </a:cubicBezTo>
                            <a:cubicBezTo>
                              <a:pt x="7" y="23"/>
                              <a:pt x="12" y="24"/>
                              <a:pt x="17" y="24"/>
                            </a:cubicBezTo>
                            <a:cubicBezTo>
                              <a:pt x="22" y="1"/>
                              <a:pt x="22" y="1"/>
                              <a:pt x="22" y="1"/>
                            </a:cubicBezTo>
                            <a:cubicBezTo>
                              <a:pt x="15" y="0"/>
                              <a:pt x="9" y="0"/>
                              <a:pt x="2" y="0"/>
                            </a:cubicBezTo>
                            <a:cubicBezTo>
                              <a:pt x="1" y="0"/>
                              <a:pt x="1" y="0"/>
                              <a:pt x="0" y="0"/>
                            </a:cubicBezTo>
                            <a:lnTo>
                              <a:pt x="0" y="23"/>
                            </a:lnTo>
                            <a:close/>
                          </a:path>
                        </a:pathLst>
                      </a:custGeom>
                      <a:grpFill/>
                      <a:ln>
                        <a:noFill/>
                      </a:ln>
                    </p:spPr>
                    <p:txBody>
                      <a:bodyPr vert="horz" wrap="square" lIns="121882" tIns="60941" rIns="121882" bIns="60941" numCol="1" anchor="t" anchorCtr="0" compatLnSpc="1"/>
                      <a:lstStyle/>
                      <a:p>
                        <a:endParaRPr lang="zh-CN" altLang="en-US" sz="2399"/>
                      </a:p>
                    </p:txBody>
                  </p:sp>
                  <p:sp>
                    <p:nvSpPr>
                      <p:cNvPr id="344" name="Freeform 125"/>
                      <p:cNvSpPr/>
                      <p:nvPr/>
                    </p:nvSpPr>
                    <p:spPr bwMode="auto">
                      <a:xfrm>
                        <a:off x="6564131" y="2342018"/>
                        <a:ext cx="147921" cy="147921"/>
                      </a:xfrm>
                      <a:custGeom>
                        <a:avLst/>
                        <a:gdLst>
                          <a:gd name="T0" fmla="*/ 0 w 30"/>
                          <a:gd name="T1" fmla="*/ 19 h 30"/>
                          <a:gd name="T2" fmla="*/ 14 w 30"/>
                          <a:gd name="T3" fmla="*/ 30 h 30"/>
                          <a:gd name="T4" fmla="*/ 30 w 30"/>
                          <a:gd name="T5" fmla="*/ 13 h 30"/>
                          <a:gd name="T6" fmla="*/ 13 w 30"/>
                          <a:gd name="T7" fmla="*/ 0 h 30"/>
                          <a:gd name="T8" fmla="*/ 0 w 30"/>
                          <a:gd name="T9" fmla="*/ 19 h 30"/>
                        </a:gdLst>
                        <a:ahLst/>
                        <a:cxnLst>
                          <a:cxn ang="0">
                            <a:pos x="T0" y="T1"/>
                          </a:cxn>
                          <a:cxn ang="0">
                            <a:pos x="T2" y="T3"/>
                          </a:cxn>
                          <a:cxn ang="0">
                            <a:pos x="T4" y="T5"/>
                          </a:cxn>
                          <a:cxn ang="0">
                            <a:pos x="T6" y="T7"/>
                          </a:cxn>
                          <a:cxn ang="0">
                            <a:pos x="T8" y="T9"/>
                          </a:cxn>
                        </a:cxnLst>
                        <a:rect l="0" t="0" r="r" b="b"/>
                        <a:pathLst>
                          <a:path w="30" h="30">
                            <a:moveTo>
                              <a:pt x="0" y="19"/>
                            </a:moveTo>
                            <a:cubicBezTo>
                              <a:pt x="5" y="22"/>
                              <a:pt x="9" y="26"/>
                              <a:pt x="14" y="30"/>
                            </a:cubicBezTo>
                            <a:cubicBezTo>
                              <a:pt x="30" y="13"/>
                              <a:pt x="30" y="13"/>
                              <a:pt x="30" y="13"/>
                            </a:cubicBezTo>
                            <a:cubicBezTo>
                              <a:pt x="25" y="8"/>
                              <a:pt x="19" y="4"/>
                              <a:pt x="13" y="0"/>
                            </a:cubicBezTo>
                            <a:lnTo>
                              <a:pt x="0" y="19"/>
                            </a:lnTo>
                            <a:close/>
                          </a:path>
                        </a:pathLst>
                      </a:custGeom>
                      <a:grpFill/>
                      <a:ln>
                        <a:noFill/>
                      </a:ln>
                    </p:spPr>
                    <p:txBody>
                      <a:bodyPr vert="horz" wrap="square" lIns="121882" tIns="60941" rIns="121882" bIns="60941" numCol="1" anchor="t" anchorCtr="0" compatLnSpc="1"/>
                      <a:lstStyle/>
                      <a:p>
                        <a:endParaRPr lang="zh-CN" altLang="en-US" sz="2399"/>
                      </a:p>
                    </p:txBody>
                  </p:sp>
                  <p:sp>
                    <p:nvSpPr>
                      <p:cNvPr id="345" name="Freeform 126"/>
                      <p:cNvSpPr/>
                      <p:nvPr/>
                    </p:nvSpPr>
                    <p:spPr bwMode="auto">
                      <a:xfrm>
                        <a:off x="6653394" y="2431281"/>
                        <a:ext cx="153021" cy="142820"/>
                      </a:xfrm>
                      <a:custGeom>
                        <a:avLst/>
                        <a:gdLst>
                          <a:gd name="T0" fmla="*/ 0 w 31"/>
                          <a:gd name="T1" fmla="*/ 16 h 29"/>
                          <a:gd name="T2" fmla="*/ 12 w 31"/>
                          <a:gd name="T3" fmla="*/ 29 h 29"/>
                          <a:gd name="T4" fmla="*/ 31 w 31"/>
                          <a:gd name="T5" fmla="*/ 16 h 29"/>
                          <a:gd name="T6" fmla="*/ 17 w 31"/>
                          <a:gd name="T7" fmla="*/ 0 h 29"/>
                          <a:gd name="T8" fmla="*/ 0 w 31"/>
                          <a:gd name="T9" fmla="*/ 16 h 29"/>
                        </a:gdLst>
                        <a:ahLst/>
                        <a:cxnLst>
                          <a:cxn ang="0">
                            <a:pos x="T0" y="T1"/>
                          </a:cxn>
                          <a:cxn ang="0">
                            <a:pos x="T2" y="T3"/>
                          </a:cxn>
                          <a:cxn ang="0">
                            <a:pos x="T4" y="T5"/>
                          </a:cxn>
                          <a:cxn ang="0">
                            <a:pos x="T6" y="T7"/>
                          </a:cxn>
                          <a:cxn ang="0">
                            <a:pos x="T8" y="T9"/>
                          </a:cxn>
                        </a:cxnLst>
                        <a:rect l="0" t="0" r="r" b="b"/>
                        <a:pathLst>
                          <a:path w="31" h="29">
                            <a:moveTo>
                              <a:pt x="0" y="16"/>
                            </a:moveTo>
                            <a:cubicBezTo>
                              <a:pt x="4" y="20"/>
                              <a:pt x="8" y="25"/>
                              <a:pt x="12" y="29"/>
                            </a:cubicBezTo>
                            <a:cubicBezTo>
                              <a:pt x="31" y="16"/>
                              <a:pt x="31" y="16"/>
                              <a:pt x="31" y="16"/>
                            </a:cubicBezTo>
                            <a:cubicBezTo>
                              <a:pt x="27" y="10"/>
                              <a:pt x="22" y="5"/>
                              <a:pt x="17" y="0"/>
                            </a:cubicBezTo>
                            <a:lnTo>
                              <a:pt x="0" y="16"/>
                            </a:lnTo>
                            <a:close/>
                          </a:path>
                        </a:pathLst>
                      </a:custGeom>
                      <a:grpFill/>
                      <a:ln>
                        <a:noFill/>
                      </a:ln>
                    </p:spPr>
                    <p:txBody>
                      <a:bodyPr vert="horz" wrap="square" lIns="121882" tIns="60941" rIns="121882" bIns="60941" numCol="1" anchor="t" anchorCtr="0" compatLnSpc="1"/>
                      <a:lstStyle/>
                      <a:p>
                        <a:endParaRPr lang="zh-CN" altLang="en-US" sz="2399"/>
                      </a:p>
                    </p:txBody>
                  </p:sp>
                  <p:sp>
                    <p:nvSpPr>
                      <p:cNvPr id="346" name="Freeform 127"/>
                      <p:cNvSpPr/>
                      <p:nvPr/>
                    </p:nvSpPr>
                    <p:spPr bwMode="auto">
                      <a:xfrm>
                        <a:off x="6727354" y="2539671"/>
                        <a:ext cx="153021" cy="137719"/>
                      </a:xfrm>
                      <a:custGeom>
                        <a:avLst/>
                        <a:gdLst>
                          <a:gd name="T0" fmla="*/ 0 w 31"/>
                          <a:gd name="T1" fmla="*/ 13 h 28"/>
                          <a:gd name="T2" fmla="*/ 9 w 31"/>
                          <a:gd name="T3" fmla="*/ 28 h 28"/>
                          <a:gd name="T4" fmla="*/ 31 w 31"/>
                          <a:gd name="T5" fmla="*/ 19 h 28"/>
                          <a:gd name="T6" fmla="*/ 20 w 31"/>
                          <a:gd name="T7" fmla="*/ 0 h 28"/>
                          <a:gd name="T8" fmla="*/ 0 w 31"/>
                          <a:gd name="T9" fmla="*/ 13 h 28"/>
                        </a:gdLst>
                        <a:ahLst/>
                        <a:cxnLst>
                          <a:cxn ang="0">
                            <a:pos x="T0" y="T1"/>
                          </a:cxn>
                          <a:cxn ang="0">
                            <a:pos x="T2" y="T3"/>
                          </a:cxn>
                          <a:cxn ang="0">
                            <a:pos x="T4" y="T5"/>
                          </a:cxn>
                          <a:cxn ang="0">
                            <a:pos x="T6" y="T7"/>
                          </a:cxn>
                          <a:cxn ang="0">
                            <a:pos x="T8" y="T9"/>
                          </a:cxn>
                        </a:cxnLst>
                        <a:rect l="0" t="0" r="r" b="b"/>
                        <a:pathLst>
                          <a:path w="31" h="28">
                            <a:moveTo>
                              <a:pt x="0" y="13"/>
                            </a:moveTo>
                            <a:cubicBezTo>
                              <a:pt x="4" y="17"/>
                              <a:pt x="6" y="23"/>
                              <a:pt x="9" y="28"/>
                            </a:cubicBezTo>
                            <a:cubicBezTo>
                              <a:pt x="31" y="19"/>
                              <a:pt x="31" y="19"/>
                              <a:pt x="31" y="19"/>
                            </a:cubicBezTo>
                            <a:cubicBezTo>
                              <a:pt x="27" y="12"/>
                              <a:pt x="24" y="6"/>
                              <a:pt x="20" y="0"/>
                            </a:cubicBezTo>
                            <a:lnTo>
                              <a:pt x="0" y="13"/>
                            </a:lnTo>
                            <a:close/>
                          </a:path>
                        </a:pathLst>
                      </a:custGeom>
                      <a:grpFill/>
                      <a:ln>
                        <a:noFill/>
                      </a:ln>
                    </p:spPr>
                    <p:txBody>
                      <a:bodyPr vert="horz" wrap="square" lIns="121882" tIns="60941" rIns="121882" bIns="60941" numCol="1" anchor="t" anchorCtr="0" compatLnSpc="1"/>
                      <a:lstStyle/>
                      <a:p>
                        <a:endParaRPr lang="zh-CN" altLang="en-US" sz="2399"/>
                      </a:p>
                    </p:txBody>
                  </p:sp>
                  <p:sp>
                    <p:nvSpPr>
                      <p:cNvPr id="347" name="Freeform 128"/>
                      <p:cNvSpPr/>
                      <p:nvPr/>
                    </p:nvSpPr>
                    <p:spPr bwMode="auto">
                      <a:xfrm>
                        <a:off x="6780911" y="2662088"/>
                        <a:ext cx="142820" cy="128793"/>
                      </a:xfrm>
                      <a:custGeom>
                        <a:avLst/>
                        <a:gdLst>
                          <a:gd name="T0" fmla="*/ 22 w 29"/>
                          <a:gd name="T1" fmla="*/ 0 h 26"/>
                          <a:gd name="T2" fmla="*/ 0 w 29"/>
                          <a:gd name="T3" fmla="*/ 9 h 26"/>
                          <a:gd name="T4" fmla="*/ 6 w 29"/>
                          <a:gd name="T5" fmla="*/ 26 h 26"/>
                          <a:gd name="T6" fmla="*/ 29 w 29"/>
                          <a:gd name="T7" fmla="*/ 21 h 26"/>
                          <a:gd name="T8" fmla="*/ 22 w 29"/>
                          <a:gd name="T9" fmla="*/ 0 h 26"/>
                        </a:gdLst>
                        <a:ahLst/>
                        <a:cxnLst>
                          <a:cxn ang="0">
                            <a:pos x="T0" y="T1"/>
                          </a:cxn>
                          <a:cxn ang="0">
                            <a:pos x="T2" y="T3"/>
                          </a:cxn>
                          <a:cxn ang="0">
                            <a:pos x="T4" y="T5"/>
                          </a:cxn>
                          <a:cxn ang="0">
                            <a:pos x="T6" y="T7"/>
                          </a:cxn>
                          <a:cxn ang="0">
                            <a:pos x="T8" y="T9"/>
                          </a:cxn>
                        </a:cxnLst>
                        <a:rect l="0" t="0" r="r" b="b"/>
                        <a:pathLst>
                          <a:path w="29" h="26">
                            <a:moveTo>
                              <a:pt x="22" y="0"/>
                            </a:moveTo>
                            <a:cubicBezTo>
                              <a:pt x="0" y="9"/>
                              <a:pt x="0" y="9"/>
                              <a:pt x="0" y="9"/>
                            </a:cubicBezTo>
                            <a:cubicBezTo>
                              <a:pt x="3" y="14"/>
                              <a:pt x="4" y="20"/>
                              <a:pt x="6" y="26"/>
                            </a:cubicBezTo>
                            <a:cubicBezTo>
                              <a:pt x="29" y="21"/>
                              <a:pt x="29" y="21"/>
                              <a:pt x="29" y="21"/>
                            </a:cubicBezTo>
                            <a:cubicBezTo>
                              <a:pt x="27" y="14"/>
                              <a:pt x="25" y="7"/>
                              <a:pt x="22" y="0"/>
                            </a:cubicBezTo>
                            <a:close/>
                          </a:path>
                        </a:pathLst>
                      </a:custGeom>
                      <a:grpFill/>
                      <a:ln>
                        <a:noFill/>
                      </a:ln>
                    </p:spPr>
                    <p:txBody>
                      <a:bodyPr vert="horz" wrap="square" lIns="121882" tIns="60941" rIns="121882" bIns="60941" numCol="1" anchor="t" anchorCtr="0" compatLnSpc="1"/>
                      <a:lstStyle/>
                      <a:p>
                        <a:endParaRPr lang="zh-CN" altLang="en-US" sz="2399"/>
                      </a:p>
                    </p:txBody>
                  </p:sp>
                  <p:sp>
                    <p:nvSpPr>
                      <p:cNvPr id="348" name="Freeform 129"/>
                      <p:cNvSpPr/>
                      <p:nvPr/>
                    </p:nvSpPr>
                    <p:spPr bwMode="auto">
                      <a:xfrm>
                        <a:off x="6460841" y="2273158"/>
                        <a:ext cx="137719" cy="147921"/>
                      </a:xfrm>
                      <a:custGeom>
                        <a:avLst/>
                        <a:gdLst>
                          <a:gd name="T0" fmla="*/ 0 w 28"/>
                          <a:gd name="T1" fmla="*/ 22 h 30"/>
                          <a:gd name="T2" fmla="*/ 15 w 28"/>
                          <a:gd name="T3" fmla="*/ 30 h 30"/>
                          <a:gd name="T4" fmla="*/ 28 w 28"/>
                          <a:gd name="T5" fmla="*/ 10 h 30"/>
                          <a:gd name="T6" fmla="*/ 9 w 28"/>
                          <a:gd name="T7" fmla="*/ 0 h 30"/>
                          <a:gd name="T8" fmla="*/ 0 w 28"/>
                          <a:gd name="T9" fmla="*/ 22 h 30"/>
                        </a:gdLst>
                        <a:ahLst/>
                        <a:cxnLst>
                          <a:cxn ang="0">
                            <a:pos x="T0" y="T1"/>
                          </a:cxn>
                          <a:cxn ang="0">
                            <a:pos x="T2" y="T3"/>
                          </a:cxn>
                          <a:cxn ang="0">
                            <a:pos x="T4" y="T5"/>
                          </a:cxn>
                          <a:cxn ang="0">
                            <a:pos x="T6" y="T7"/>
                          </a:cxn>
                          <a:cxn ang="0">
                            <a:pos x="T8" y="T9"/>
                          </a:cxn>
                        </a:cxnLst>
                        <a:rect l="0" t="0" r="r" b="b"/>
                        <a:pathLst>
                          <a:path w="28" h="30">
                            <a:moveTo>
                              <a:pt x="0" y="22"/>
                            </a:moveTo>
                            <a:cubicBezTo>
                              <a:pt x="5" y="24"/>
                              <a:pt x="11" y="27"/>
                              <a:pt x="15" y="30"/>
                            </a:cubicBezTo>
                            <a:cubicBezTo>
                              <a:pt x="28" y="10"/>
                              <a:pt x="28" y="10"/>
                              <a:pt x="28" y="10"/>
                            </a:cubicBezTo>
                            <a:cubicBezTo>
                              <a:pt x="22" y="6"/>
                              <a:pt x="16" y="3"/>
                              <a:pt x="9" y="0"/>
                            </a:cubicBezTo>
                            <a:lnTo>
                              <a:pt x="0" y="22"/>
                            </a:lnTo>
                            <a:close/>
                          </a:path>
                        </a:pathLst>
                      </a:custGeom>
                      <a:grpFill/>
                      <a:ln>
                        <a:noFill/>
                      </a:ln>
                    </p:spPr>
                    <p:txBody>
                      <a:bodyPr vert="horz" wrap="square" lIns="121882" tIns="60941" rIns="121882" bIns="60941" numCol="1" anchor="t" anchorCtr="0" compatLnSpc="1"/>
                      <a:lstStyle/>
                      <a:p>
                        <a:endParaRPr lang="zh-CN" altLang="en-US" sz="2399"/>
                      </a:p>
                    </p:txBody>
                  </p:sp>
                  <p:sp>
                    <p:nvSpPr>
                      <p:cNvPr id="349" name="Freeform 132"/>
                      <p:cNvSpPr/>
                      <p:nvPr/>
                    </p:nvSpPr>
                    <p:spPr bwMode="auto">
                      <a:xfrm>
                        <a:off x="6352452" y="2238729"/>
                        <a:ext cx="122417" cy="132618"/>
                      </a:xfrm>
                      <a:custGeom>
                        <a:avLst/>
                        <a:gdLst>
                          <a:gd name="T0" fmla="*/ 0 w 25"/>
                          <a:gd name="T1" fmla="*/ 22 h 27"/>
                          <a:gd name="T2" fmla="*/ 16 w 25"/>
                          <a:gd name="T3" fmla="*/ 27 h 27"/>
                          <a:gd name="T4" fmla="*/ 25 w 25"/>
                          <a:gd name="T5" fmla="*/ 5 h 27"/>
                          <a:gd name="T6" fmla="*/ 4 w 25"/>
                          <a:gd name="T7" fmla="*/ 0 h 27"/>
                          <a:gd name="T8" fmla="*/ 0 w 25"/>
                          <a:gd name="T9" fmla="*/ 22 h 27"/>
                        </a:gdLst>
                        <a:ahLst/>
                        <a:cxnLst>
                          <a:cxn ang="0">
                            <a:pos x="T0" y="T1"/>
                          </a:cxn>
                          <a:cxn ang="0">
                            <a:pos x="T2" y="T3"/>
                          </a:cxn>
                          <a:cxn ang="0">
                            <a:pos x="T4" y="T5"/>
                          </a:cxn>
                          <a:cxn ang="0">
                            <a:pos x="T6" y="T7"/>
                          </a:cxn>
                          <a:cxn ang="0">
                            <a:pos x="T8" y="T9"/>
                          </a:cxn>
                        </a:cxnLst>
                        <a:rect l="0" t="0" r="r" b="b"/>
                        <a:pathLst>
                          <a:path w="25" h="27">
                            <a:moveTo>
                              <a:pt x="0" y="22"/>
                            </a:moveTo>
                            <a:cubicBezTo>
                              <a:pt x="5" y="24"/>
                              <a:pt x="11" y="25"/>
                              <a:pt x="16" y="27"/>
                            </a:cubicBezTo>
                            <a:cubicBezTo>
                              <a:pt x="25" y="5"/>
                              <a:pt x="25" y="5"/>
                              <a:pt x="25" y="5"/>
                            </a:cubicBezTo>
                            <a:cubicBezTo>
                              <a:pt x="18" y="3"/>
                              <a:pt x="11" y="1"/>
                              <a:pt x="4" y="0"/>
                            </a:cubicBezTo>
                            <a:lnTo>
                              <a:pt x="0" y="22"/>
                            </a:lnTo>
                            <a:close/>
                          </a:path>
                        </a:pathLst>
                      </a:custGeom>
                      <a:grpFill/>
                      <a:ln>
                        <a:noFill/>
                      </a:ln>
                    </p:spPr>
                    <p:txBody>
                      <a:bodyPr vert="horz" wrap="square" lIns="121882" tIns="60941" rIns="121882" bIns="60941" numCol="1" anchor="t" anchorCtr="0" compatLnSpc="1"/>
                      <a:lstStyle/>
                      <a:p>
                        <a:endParaRPr lang="zh-CN" altLang="en-US" sz="2399"/>
                      </a:p>
                    </p:txBody>
                  </p:sp>
                </p:grpSp>
              </p:grpSp>
            </p:grpSp>
          </p:grpSp>
        </p:grpSp>
      </p:grpSp>
      <p:sp>
        <p:nvSpPr>
          <p:cNvPr id="350" name="Freeform 105"/>
          <p:cNvSpPr/>
          <p:nvPr/>
        </p:nvSpPr>
        <p:spPr bwMode="auto">
          <a:xfrm rot="21296093">
            <a:off x="7675591" y="3983282"/>
            <a:ext cx="164870" cy="132578"/>
          </a:xfrm>
          <a:custGeom>
            <a:avLst/>
            <a:gdLst>
              <a:gd name="T0" fmla="*/ 25 w 25"/>
              <a:gd name="T1" fmla="*/ 16 h 20"/>
              <a:gd name="T2" fmla="*/ 24 w 25"/>
              <a:gd name="T3" fmla="*/ 0 h 20"/>
              <a:gd name="T4" fmla="*/ 0 w 25"/>
              <a:gd name="T5" fmla="*/ 0 h 20"/>
              <a:gd name="T6" fmla="*/ 2 w 25"/>
              <a:gd name="T7" fmla="*/ 20 h 20"/>
              <a:gd name="T8" fmla="*/ 25 w 25"/>
              <a:gd name="T9" fmla="*/ 16 h 20"/>
            </a:gdLst>
            <a:ahLst/>
            <a:cxnLst>
              <a:cxn ang="0">
                <a:pos x="T0" y="T1"/>
              </a:cxn>
              <a:cxn ang="0">
                <a:pos x="T2" y="T3"/>
              </a:cxn>
              <a:cxn ang="0">
                <a:pos x="T4" y="T5"/>
              </a:cxn>
              <a:cxn ang="0">
                <a:pos x="T6" y="T7"/>
              </a:cxn>
              <a:cxn ang="0">
                <a:pos x="T8" y="T9"/>
              </a:cxn>
            </a:cxnLst>
            <a:rect l="0" t="0" r="r" b="b"/>
            <a:pathLst>
              <a:path w="25" h="20">
                <a:moveTo>
                  <a:pt x="25" y="16"/>
                </a:moveTo>
                <a:cubicBezTo>
                  <a:pt x="24" y="10"/>
                  <a:pt x="24" y="5"/>
                  <a:pt x="24" y="0"/>
                </a:cubicBezTo>
                <a:cubicBezTo>
                  <a:pt x="0" y="0"/>
                  <a:pt x="0" y="0"/>
                  <a:pt x="0" y="0"/>
                </a:cubicBezTo>
                <a:cubicBezTo>
                  <a:pt x="0" y="7"/>
                  <a:pt x="1" y="14"/>
                  <a:pt x="2" y="20"/>
                </a:cubicBezTo>
                <a:lnTo>
                  <a:pt x="25" y="16"/>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51" name="Freeform 111"/>
          <p:cNvSpPr/>
          <p:nvPr/>
        </p:nvSpPr>
        <p:spPr bwMode="auto">
          <a:xfrm rot="21296093">
            <a:off x="7659909" y="3807219"/>
            <a:ext cx="164870" cy="130878"/>
          </a:xfrm>
          <a:custGeom>
            <a:avLst/>
            <a:gdLst>
              <a:gd name="T0" fmla="*/ 24 w 25"/>
              <a:gd name="T1" fmla="*/ 20 h 20"/>
              <a:gd name="T2" fmla="*/ 25 w 25"/>
              <a:gd name="T3" fmla="*/ 5 h 20"/>
              <a:gd name="T4" fmla="*/ 2 w 25"/>
              <a:gd name="T5" fmla="*/ 0 h 20"/>
              <a:gd name="T6" fmla="*/ 0 w 25"/>
              <a:gd name="T7" fmla="*/ 20 h 20"/>
              <a:gd name="T8" fmla="*/ 24 w 25"/>
              <a:gd name="T9" fmla="*/ 20 h 20"/>
            </a:gdLst>
            <a:ahLst/>
            <a:cxnLst>
              <a:cxn ang="0">
                <a:pos x="T0" y="T1"/>
              </a:cxn>
              <a:cxn ang="0">
                <a:pos x="T2" y="T3"/>
              </a:cxn>
              <a:cxn ang="0">
                <a:pos x="T4" y="T5"/>
              </a:cxn>
              <a:cxn ang="0">
                <a:pos x="T6" y="T7"/>
              </a:cxn>
              <a:cxn ang="0">
                <a:pos x="T8" y="T9"/>
              </a:cxn>
            </a:cxnLst>
            <a:rect l="0" t="0" r="r" b="b"/>
            <a:pathLst>
              <a:path w="25" h="20">
                <a:moveTo>
                  <a:pt x="24" y="20"/>
                </a:moveTo>
                <a:cubicBezTo>
                  <a:pt x="24" y="15"/>
                  <a:pt x="24" y="10"/>
                  <a:pt x="25" y="5"/>
                </a:cubicBezTo>
                <a:cubicBezTo>
                  <a:pt x="2" y="0"/>
                  <a:pt x="2" y="0"/>
                  <a:pt x="2" y="0"/>
                </a:cubicBezTo>
                <a:cubicBezTo>
                  <a:pt x="1" y="7"/>
                  <a:pt x="0" y="13"/>
                  <a:pt x="0" y="20"/>
                </a:cubicBezTo>
                <a:lnTo>
                  <a:pt x="24" y="20"/>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52" name="Freeform 119"/>
          <p:cNvSpPr/>
          <p:nvPr/>
        </p:nvSpPr>
        <p:spPr bwMode="auto">
          <a:xfrm rot="21296093">
            <a:off x="9277637" y="4143397"/>
            <a:ext cx="203965" cy="190368"/>
          </a:xfrm>
          <a:custGeom>
            <a:avLst/>
            <a:gdLst>
              <a:gd name="T0" fmla="*/ 9 w 31"/>
              <a:gd name="T1" fmla="*/ 0 h 29"/>
              <a:gd name="T2" fmla="*/ 0 w 31"/>
              <a:gd name="T3" fmla="*/ 16 h 29"/>
              <a:gd name="T4" fmla="*/ 20 w 31"/>
              <a:gd name="T5" fmla="*/ 29 h 29"/>
              <a:gd name="T6" fmla="*/ 31 w 31"/>
              <a:gd name="T7" fmla="*/ 9 h 29"/>
              <a:gd name="T8" fmla="*/ 9 w 31"/>
              <a:gd name="T9" fmla="*/ 0 h 29"/>
            </a:gdLst>
            <a:ahLst/>
            <a:cxnLst>
              <a:cxn ang="0">
                <a:pos x="T0" y="T1"/>
              </a:cxn>
              <a:cxn ang="0">
                <a:pos x="T2" y="T3"/>
              </a:cxn>
              <a:cxn ang="0">
                <a:pos x="T4" y="T5"/>
              </a:cxn>
              <a:cxn ang="0">
                <a:pos x="T6" y="T7"/>
              </a:cxn>
              <a:cxn ang="0">
                <a:pos x="T8" y="T9"/>
              </a:cxn>
            </a:cxnLst>
            <a:rect l="0" t="0" r="r" b="b"/>
            <a:pathLst>
              <a:path w="31" h="29">
                <a:moveTo>
                  <a:pt x="9" y="0"/>
                </a:moveTo>
                <a:cubicBezTo>
                  <a:pt x="6" y="6"/>
                  <a:pt x="4" y="11"/>
                  <a:pt x="0" y="16"/>
                </a:cubicBezTo>
                <a:cubicBezTo>
                  <a:pt x="20" y="29"/>
                  <a:pt x="20" y="29"/>
                  <a:pt x="20" y="29"/>
                </a:cubicBezTo>
                <a:cubicBezTo>
                  <a:pt x="24" y="23"/>
                  <a:pt x="27" y="16"/>
                  <a:pt x="31" y="9"/>
                </a:cubicBezTo>
                <a:lnTo>
                  <a:pt x="9" y="0"/>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53" name="Freeform 117"/>
          <p:cNvSpPr/>
          <p:nvPr/>
        </p:nvSpPr>
        <p:spPr bwMode="auto">
          <a:xfrm rot="21296093">
            <a:off x="9365804" y="3833493"/>
            <a:ext cx="164870" cy="144475"/>
          </a:xfrm>
          <a:custGeom>
            <a:avLst/>
            <a:gdLst>
              <a:gd name="T0" fmla="*/ 2 w 25"/>
              <a:gd name="T1" fmla="*/ 0 h 22"/>
              <a:gd name="T2" fmla="*/ 0 w 25"/>
              <a:gd name="T3" fmla="*/ 17 h 22"/>
              <a:gd name="T4" fmla="*/ 23 w 25"/>
              <a:gd name="T5" fmla="*/ 22 h 22"/>
              <a:gd name="T6" fmla="*/ 25 w 25"/>
              <a:gd name="T7" fmla="*/ 0 h 22"/>
              <a:gd name="T8" fmla="*/ 2 w 25"/>
              <a:gd name="T9" fmla="*/ 0 h 22"/>
            </a:gdLst>
            <a:ahLst/>
            <a:cxnLst>
              <a:cxn ang="0">
                <a:pos x="T0" y="T1"/>
              </a:cxn>
              <a:cxn ang="0">
                <a:pos x="T2" y="T3"/>
              </a:cxn>
              <a:cxn ang="0">
                <a:pos x="T4" y="T5"/>
              </a:cxn>
              <a:cxn ang="0">
                <a:pos x="T6" y="T7"/>
              </a:cxn>
              <a:cxn ang="0">
                <a:pos x="T8" y="T9"/>
              </a:cxn>
            </a:cxnLst>
            <a:rect l="0" t="0" r="r" b="b"/>
            <a:pathLst>
              <a:path w="25" h="22">
                <a:moveTo>
                  <a:pt x="2" y="0"/>
                </a:moveTo>
                <a:cubicBezTo>
                  <a:pt x="2" y="6"/>
                  <a:pt x="1" y="12"/>
                  <a:pt x="0" y="17"/>
                </a:cubicBezTo>
                <a:cubicBezTo>
                  <a:pt x="23" y="22"/>
                  <a:pt x="23" y="22"/>
                  <a:pt x="23" y="22"/>
                </a:cubicBezTo>
                <a:cubicBezTo>
                  <a:pt x="24" y="15"/>
                  <a:pt x="25" y="7"/>
                  <a:pt x="25" y="0"/>
                </a:cubicBezTo>
                <a:lnTo>
                  <a:pt x="2" y="0"/>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54" name="Freeform 124"/>
          <p:cNvSpPr/>
          <p:nvPr/>
        </p:nvSpPr>
        <p:spPr bwMode="auto">
          <a:xfrm rot="21296093">
            <a:off x="9348996" y="3643870"/>
            <a:ext cx="164870" cy="144475"/>
          </a:xfrm>
          <a:custGeom>
            <a:avLst/>
            <a:gdLst>
              <a:gd name="T0" fmla="*/ 0 w 25"/>
              <a:gd name="T1" fmla="*/ 5 h 22"/>
              <a:gd name="T2" fmla="*/ 2 w 25"/>
              <a:gd name="T3" fmla="*/ 22 h 22"/>
              <a:gd name="T4" fmla="*/ 25 w 25"/>
              <a:gd name="T5" fmla="*/ 22 h 22"/>
              <a:gd name="T6" fmla="*/ 23 w 25"/>
              <a:gd name="T7" fmla="*/ 0 h 22"/>
              <a:gd name="T8" fmla="*/ 0 w 25"/>
              <a:gd name="T9" fmla="*/ 5 h 22"/>
            </a:gdLst>
            <a:ahLst/>
            <a:cxnLst>
              <a:cxn ang="0">
                <a:pos x="T0" y="T1"/>
              </a:cxn>
              <a:cxn ang="0">
                <a:pos x="T2" y="T3"/>
              </a:cxn>
              <a:cxn ang="0">
                <a:pos x="T4" y="T5"/>
              </a:cxn>
              <a:cxn ang="0">
                <a:pos x="T6" y="T7"/>
              </a:cxn>
              <a:cxn ang="0">
                <a:pos x="T8" y="T9"/>
              </a:cxn>
            </a:cxnLst>
            <a:rect l="0" t="0" r="r" b="b"/>
            <a:pathLst>
              <a:path w="25" h="22">
                <a:moveTo>
                  <a:pt x="0" y="5"/>
                </a:moveTo>
                <a:cubicBezTo>
                  <a:pt x="1" y="11"/>
                  <a:pt x="2" y="16"/>
                  <a:pt x="2" y="22"/>
                </a:cubicBezTo>
                <a:cubicBezTo>
                  <a:pt x="25" y="22"/>
                  <a:pt x="25" y="22"/>
                  <a:pt x="25" y="22"/>
                </a:cubicBezTo>
                <a:cubicBezTo>
                  <a:pt x="25" y="15"/>
                  <a:pt x="24" y="7"/>
                  <a:pt x="23" y="0"/>
                </a:cubicBezTo>
                <a:lnTo>
                  <a:pt x="0" y="5"/>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55" name="Freeform 103"/>
          <p:cNvSpPr/>
          <p:nvPr/>
        </p:nvSpPr>
        <p:spPr bwMode="auto">
          <a:xfrm rot="21296093">
            <a:off x="7999181" y="4482807"/>
            <a:ext cx="185268" cy="197167"/>
          </a:xfrm>
          <a:custGeom>
            <a:avLst/>
            <a:gdLst>
              <a:gd name="T0" fmla="*/ 28 w 28"/>
              <a:gd name="T1" fmla="*/ 11 h 30"/>
              <a:gd name="T2" fmla="*/ 16 w 28"/>
              <a:gd name="T3" fmla="*/ 0 h 30"/>
              <a:gd name="T4" fmla="*/ 0 w 28"/>
              <a:gd name="T5" fmla="*/ 17 h 30"/>
              <a:gd name="T6" fmla="*/ 15 w 28"/>
              <a:gd name="T7" fmla="*/ 30 h 30"/>
              <a:gd name="T8" fmla="*/ 28 w 28"/>
              <a:gd name="T9" fmla="*/ 11 h 30"/>
            </a:gdLst>
            <a:ahLst/>
            <a:cxnLst>
              <a:cxn ang="0">
                <a:pos x="T0" y="T1"/>
              </a:cxn>
              <a:cxn ang="0">
                <a:pos x="T2" y="T3"/>
              </a:cxn>
              <a:cxn ang="0">
                <a:pos x="T4" y="T5"/>
              </a:cxn>
              <a:cxn ang="0">
                <a:pos x="T6" y="T7"/>
              </a:cxn>
              <a:cxn ang="0">
                <a:pos x="T8" y="T9"/>
              </a:cxn>
            </a:cxnLst>
            <a:rect l="0" t="0" r="r" b="b"/>
            <a:pathLst>
              <a:path w="28" h="30">
                <a:moveTo>
                  <a:pt x="28" y="11"/>
                </a:moveTo>
                <a:cubicBezTo>
                  <a:pt x="24" y="8"/>
                  <a:pt x="20" y="4"/>
                  <a:pt x="16" y="0"/>
                </a:cubicBezTo>
                <a:cubicBezTo>
                  <a:pt x="0" y="17"/>
                  <a:pt x="0" y="17"/>
                  <a:pt x="0" y="17"/>
                </a:cubicBezTo>
                <a:cubicBezTo>
                  <a:pt x="5" y="22"/>
                  <a:pt x="10" y="26"/>
                  <a:pt x="15" y="30"/>
                </a:cubicBezTo>
                <a:lnTo>
                  <a:pt x="28" y="11"/>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56" name="Freeform 101"/>
          <p:cNvSpPr/>
          <p:nvPr/>
        </p:nvSpPr>
        <p:spPr bwMode="auto">
          <a:xfrm rot="21296093">
            <a:off x="7872151" y="4380894"/>
            <a:ext cx="197167" cy="190368"/>
          </a:xfrm>
          <a:custGeom>
            <a:avLst/>
            <a:gdLst>
              <a:gd name="T0" fmla="*/ 30 w 30"/>
              <a:gd name="T1" fmla="*/ 13 h 29"/>
              <a:gd name="T2" fmla="*/ 20 w 30"/>
              <a:gd name="T3" fmla="*/ 0 h 29"/>
              <a:gd name="T4" fmla="*/ 0 w 30"/>
              <a:gd name="T5" fmla="*/ 13 h 29"/>
              <a:gd name="T6" fmla="*/ 13 w 30"/>
              <a:gd name="T7" fmla="*/ 29 h 29"/>
              <a:gd name="T8" fmla="*/ 30 w 30"/>
              <a:gd name="T9" fmla="*/ 13 h 29"/>
            </a:gdLst>
            <a:ahLst/>
            <a:cxnLst>
              <a:cxn ang="0">
                <a:pos x="T0" y="T1"/>
              </a:cxn>
              <a:cxn ang="0">
                <a:pos x="T2" y="T3"/>
              </a:cxn>
              <a:cxn ang="0">
                <a:pos x="T4" y="T5"/>
              </a:cxn>
              <a:cxn ang="0">
                <a:pos x="T6" y="T7"/>
              </a:cxn>
              <a:cxn ang="0">
                <a:pos x="T8" y="T9"/>
              </a:cxn>
            </a:cxnLst>
            <a:rect l="0" t="0" r="r" b="b"/>
            <a:pathLst>
              <a:path w="30" h="29">
                <a:moveTo>
                  <a:pt x="30" y="13"/>
                </a:moveTo>
                <a:cubicBezTo>
                  <a:pt x="26" y="9"/>
                  <a:pt x="23" y="4"/>
                  <a:pt x="20" y="0"/>
                </a:cubicBezTo>
                <a:cubicBezTo>
                  <a:pt x="0" y="13"/>
                  <a:pt x="0" y="13"/>
                  <a:pt x="0" y="13"/>
                </a:cubicBezTo>
                <a:cubicBezTo>
                  <a:pt x="4" y="19"/>
                  <a:pt x="9" y="24"/>
                  <a:pt x="13" y="29"/>
                </a:cubicBezTo>
                <a:lnTo>
                  <a:pt x="30" y="13"/>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57" name="Freeform 109"/>
          <p:cNvSpPr/>
          <p:nvPr/>
        </p:nvSpPr>
        <p:spPr bwMode="auto">
          <a:xfrm rot="21296093">
            <a:off x="7773652" y="4258438"/>
            <a:ext cx="192067" cy="176769"/>
          </a:xfrm>
          <a:custGeom>
            <a:avLst/>
            <a:gdLst>
              <a:gd name="T0" fmla="*/ 29 w 29"/>
              <a:gd name="T1" fmla="*/ 14 h 27"/>
              <a:gd name="T2" fmla="*/ 22 w 29"/>
              <a:gd name="T3" fmla="*/ 0 h 27"/>
              <a:gd name="T4" fmla="*/ 0 w 29"/>
              <a:gd name="T5" fmla="*/ 9 h 27"/>
              <a:gd name="T6" fmla="*/ 10 w 29"/>
              <a:gd name="T7" fmla="*/ 27 h 27"/>
              <a:gd name="T8" fmla="*/ 29 w 29"/>
              <a:gd name="T9" fmla="*/ 14 h 27"/>
            </a:gdLst>
            <a:ahLst/>
            <a:cxnLst>
              <a:cxn ang="0">
                <a:pos x="T0" y="T1"/>
              </a:cxn>
              <a:cxn ang="0">
                <a:pos x="T2" y="T3"/>
              </a:cxn>
              <a:cxn ang="0">
                <a:pos x="T4" y="T5"/>
              </a:cxn>
              <a:cxn ang="0">
                <a:pos x="T6" y="T7"/>
              </a:cxn>
              <a:cxn ang="0">
                <a:pos x="T8" y="T9"/>
              </a:cxn>
            </a:cxnLst>
            <a:rect l="0" t="0" r="r" b="b"/>
            <a:pathLst>
              <a:path w="29" h="27">
                <a:moveTo>
                  <a:pt x="29" y="14"/>
                </a:moveTo>
                <a:cubicBezTo>
                  <a:pt x="27" y="10"/>
                  <a:pt x="24" y="5"/>
                  <a:pt x="22" y="0"/>
                </a:cubicBezTo>
                <a:cubicBezTo>
                  <a:pt x="0" y="9"/>
                  <a:pt x="0" y="9"/>
                  <a:pt x="0" y="9"/>
                </a:cubicBezTo>
                <a:cubicBezTo>
                  <a:pt x="3" y="16"/>
                  <a:pt x="6" y="22"/>
                  <a:pt x="10" y="27"/>
                </a:cubicBezTo>
                <a:lnTo>
                  <a:pt x="29" y="14"/>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58" name="Freeform 106"/>
          <p:cNvSpPr/>
          <p:nvPr/>
        </p:nvSpPr>
        <p:spPr bwMode="auto">
          <a:xfrm rot="21296093">
            <a:off x="8482219" y="4651929"/>
            <a:ext cx="137676" cy="171670"/>
          </a:xfrm>
          <a:custGeom>
            <a:avLst/>
            <a:gdLst>
              <a:gd name="T0" fmla="*/ 21 w 21"/>
              <a:gd name="T1" fmla="*/ 3 h 26"/>
              <a:gd name="T2" fmla="*/ 4 w 21"/>
              <a:gd name="T3" fmla="*/ 0 h 26"/>
              <a:gd name="T4" fmla="*/ 0 w 21"/>
              <a:gd name="T5" fmla="*/ 23 h 26"/>
              <a:gd name="T6" fmla="*/ 21 w 21"/>
              <a:gd name="T7" fmla="*/ 26 h 26"/>
              <a:gd name="T8" fmla="*/ 21 w 21"/>
              <a:gd name="T9" fmla="*/ 3 h 26"/>
            </a:gdLst>
            <a:ahLst/>
            <a:cxnLst>
              <a:cxn ang="0">
                <a:pos x="T0" y="T1"/>
              </a:cxn>
              <a:cxn ang="0">
                <a:pos x="T2" y="T3"/>
              </a:cxn>
              <a:cxn ang="0">
                <a:pos x="T4" y="T5"/>
              </a:cxn>
              <a:cxn ang="0">
                <a:pos x="T6" y="T7"/>
              </a:cxn>
              <a:cxn ang="0">
                <a:pos x="T8" y="T9"/>
              </a:cxn>
            </a:cxnLst>
            <a:rect l="0" t="0" r="r" b="b"/>
            <a:pathLst>
              <a:path w="21" h="26">
                <a:moveTo>
                  <a:pt x="21" y="3"/>
                </a:moveTo>
                <a:cubicBezTo>
                  <a:pt x="15" y="2"/>
                  <a:pt x="10" y="1"/>
                  <a:pt x="4" y="0"/>
                </a:cubicBezTo>
                <a:cubicBezTo>
                  <a:pt x="0" y="23"/>
                  <a:pt x="0" y="23"/>
                  <a:pt x="0" y="23"/>
                </a:cubicBezTo>
                <a:cubicBezTo>
                  <a:pt x="7" y="25"/>
                  <a:pt x="14" y="26"/>
                  <a:pt x="21" y="26"/>
                </a:cubicBezTo>
                <a:lnTo>
                  <a:pt x="21" y="3"/>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59" name="Freeform 107"/>
          <p:cNvSpPr/>
          <p:nvPr/>
        </p:nvSpPr>
        <p:spPr bwMode="auto">
          <a:xfrm rot="21296093">
            <a:off x="8146431" y="4569076"/>
            <a:ext cx="176769" cy="190368"/>
          </a:xfrm>
          <a:custGeom>
            <a:avLst/>
            <a:gdLst>
              <a:gd name="T0" fmla="*/ 27 w 27"/>
              <a:gd name="T1" fmla="*/ 8 h 29"/>
              <a:gd name="T2" fmla="*/ 13 w 27"/>
              <a:gd name="T3" fmla="*/ 0 h 29"/>
              <a:gd name="T4" fmla="*/ 0 w 27"/>
              <a:gd name="T5" fmla="*/ 19 h 29"/>
              <a:gd name="T6" fmla="*/ 18 w 27"/>
              <a:gd name="T7" fmla="*/ 29 h 29"/>
              <a:gd name="T8" fmla="*/ 27 w 27"/>
              <a:gd name="T9" fmla="*/ 8 h 29"/>
            </a:gdLst>
            <a:ahLst/>
            <a:cxnLst>
              <a:cxn ang="0">
                <a:pos x="T0" y="T1"/>
              </a:cxn>
              <a:cxn ang="0">
                <a:pos x="T2" y="T3"/>
              </a:cxn>
              <a:cxn ang="0">
                <a:pos x="T4" y="T5"/>
              </a:cxn>
              <a:cxn ang="0">
                <a:pos x="T6" y="T7"/>
              </a:cxn>
              <a:cxn ang="0">
                <a:pos x="T8" y="T9"/>
              </a:cxn>
            </a:cxnLst>
            <a:rect l="0" t="0" r="r" b="b"/>
            <a:pathLst>
              <a:path w="27" h="29">
                <a:moveTo>
                  <a:pt x="27" y="8"/>
                </a:moveTo>
                <a:cubicBezTo>
                  <a:pt x="22" y="5"/>
                  <a:pt x="17" y="3"/>
                  <a:pt x="13" y="0"/>
                </a:cubicBezTo>
                <a:cubicBezTo>
                  <a:pt x="0" y="19"/>
                  <a:pt x="0" y="19"/>
                  <a:pt x="0" y="19"/>
                </a:cubicBezTo>
                <a:cubicBezTo>
                  <a:pt x="5" y="23"/>
                  <a:pt x="11" y="26"/>
                  <a:pt x="18" y="29"/>
                </a:cubicBezTo>
                <a:lnTo>
                  <a:pt x="27" y="8"/>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0" name="Freeform 108"/>
          <p:cNvSpPr/>
          <p:nvPr/>
        </p:nvSpPr>
        <p:spPr bwMode="auto">
          <a:xfrm rot="21296093">
            <a:off x="8309707" y="4620356"/>
            <a:ext cx="156373" cy="192069"/>
          </a:xfrm>
          <a:custGeom>
            <a:avLst/>
            <a:gdLst>
              <a:gd name="T0" fmla="*/ 24 w 24"/>
              <a:gd name="T1" fmla="*/ 6 h 29"/>
              <a:gd name="T2" fmla="*/ 9 w 24"/>
              <a:gd name="T3" fmla="*/ 0 h 29"/>
              <a:gd name="T4" fmla="*/ 0 w 24"/>
              <a:gd name="T5" fmla="*/ 22 h 29"/>
              <a:gd name="T6" fmla="*/ 20 w 24"/>
              <a:gd name="T7" fmla="*/ 29 h 29"/>
              <a:gd name="T8" fmla="*/ 24 w 24"/>
              <a:gd name="T9" fmla="*/ 6 h 29"/>
            </a:gdLst>
            <a:ahLst/>
            <a:cxnLst>
              <a:cxn ang="0">
                <a:pos x="T0" y="T1"/>
              </a:cxn>
              <a:cxn ang="0">
                <a:pos x="T2" y="T3"/>
              </a:cxn>
              <a:cxn ang="0">
                <a:pos x="T4" y="T5"/>
              </a:cxn>
              <a:cxn ang="0">
                <a:pos x="T6" y="T7"/>
              </a:cxn>
              <a:cxn ang="0">
                <a:pos x="T8" y="T9"/>
              </a:cxn>
            </a:cxnLst>
            <a:rect l="0" t="0" r="r" b="b"/>
            <a:pathLst>
              <a:path w="24" h="29">
                <a:moveTo>
                  <a:pt x="24" y="6"/>
                </a:moveTo>
                <a:cubicBezTo>
                  <a:pt x="19" y="4"/>
                  <a:pt x="14" y="3"/>
                  <a:pt x="9" y="0"/>
                </a:cubicBezTo>
                <a:cubicBezTo>
                  <a:pt x="0" y="22"/>
                  <a:pt x="0" y="22"/>
                  <a:pt x="0" y="22"/>
                </a:cubicBezTo>
                <a:cubicBezTo>
                  <a:pt x="6" y="25"/>
                  <a:pt x="13" y="27"/>
                  <a:pt x="20" y="29"/>
                </a:cubicBezTo>
                <a:lnTo>
                  <a:pt x="24" y="6"/>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1" name="Freeform 120"/>
          <p:cNvSpPr/>
          <p:nvPr/>
        </p:nvSpPr>
        <p:spPr bwMode="auto">
          <a:xfrm rot="21296093">
            <a:off x="9083900" y="4418561"/>
            <a:ext cx="197167" cy="197167"/>
          </a:xfrm>
          <a:custGeom>
            <a:avLst/>
            <a:gdLst>
              <a:gd name="T0" fmla="*/ 14 w 30"/>
              <a:gd name="T1" fmla="*/ 0 h 30"/>
              <a:gd name="T2" fmla="*/ 0 w 30"/>
              <a:gd name="T3" fmla="*/ 10 h 30"/>
              <a:gd name="T4" fmla="*/ 13 w 30"/>
              <a:gd name="T5" fmla="*/ 30 h 30"/>
              <a:gd name="T6" fmla="*/ 30 w 30"/>
              <a:gd name="T7" fmla="*/ 16 h 30"/>
              <a:gd name="T8" fmla="*/ 14 w 30"/>
              <a:gd name="T9" fmla="*/ 0 h 30"/>
            </a:gdLst>
            <a:ahLst/>
            <a:cxnLst>
              <a:cxn ang="0">
                <a:pos x="T0" y="T1"/>
              </a:cxn>
              <a:cxn ang="0">
                <a:pos x="T2" y="T3"/>
              </a:cxn>
              <a:cxn ang="0">
                <a:pos x="T4" y="T5"/>
              </a:cxn>
              <a:cxn ang="0">
                <a:pos x="T6" y="T7"/>
              </a:cxn>
              <a:cxn ang="0">
                <a:pos x="T8" y="T9"/>
              </a:cxn>
            </a:cxnLst>
            <a:rect l="0" t="0" r="r" b="b"/>
            <a:pathLst>
              <a:path w="30" h="30">
                <a:moveTo>
                  <a:pt x="14" y="0"/>
                </a:moveTo>
                <a:cubicBezTo>
                  <a:pt x="9" y="3"/>
                  <a:pt x="5" y="7"/>
                  <a:pt x="0" y="10"/>
                </a:cubicBezTo>
                <a:cubicBezTo>
                  <a:pt x="13" y="30"/>
                  <a:pt x="13" y="30"/>
                  <a:pt x="13" y="30"/>
                </a:cubicBezTo>
                <a:cubicBezTo>
                  <a:pt x="19" y="26"/>
                  <a:pt x="25" y="21"/>
                  <a:pt x="30" y="16"/>
                </a:cubicBezTo>
                <a:lnTo>
                  <a:pt x="14" y="0"/>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2" name="Freeform 121"/>
          <p:cNvSpPr/>
          <p:nvPr/>
        </p:nvSpPr>
        <p:spPr bwMode="auto">
          <a:xfrm rot="21296093">
            <a:off x="9191898" y="4289247"/>
            <a:ext cx="203965" cy="197167"/>
          </a:xfrm>
          <a:custGeom>
            <a:avLst/>
            <a:gdLst>
              <a:gd name="T0" fmla="*/ 12 w 31"/>
              <a:gd name="T1" fmla="*/ 0 h 30"/>
              <a:gd name="T2" fmla="*/ 0 w 31"/>
              <a:gd name="T3" fmla="*/ 13 h 30"/>
              <a:gd name="T4" fmla="*/ 17 w 31"/>
              <a:gd name="T5" fmla="*/ 30 h 30"/>
              <a:gd name="T6" fmla="*/ 31 w 31"/>
              <a:gd name="T7" fmla="*/ 13 h 30"/>
              <a:gd name="T8" fmla="*/ 12 w 31"/>
              <a:gd name="T9" fmla="*/ 0 h 30"/>
            </a:gdLst>
            <a:ahLst/>
            <a:cxnLst>
              <a:cxn ang="0">
                <a:pos x="T0" y="T1"/>
              </a:cxn>
              <a:cxn ang="0">
                <a:pos x="T2" y="T3"/>
              </a:cxn>
              <a:cxn ang="0">
                <a:pos x="T4" y="T5"/>
              </a:cxn>
              <a:cxn ang="0">
                <a:pos x="T6" y="T7"/>
              </a:cxn>
              <a:cxn ang="0">
                <a:pos x="T8" y="T9"/>
              </a:cxn>
            </a:cxnLst>
            <a:rect l="0" t="0" r="r" b="b"/>
            <a:pathLst>
              <a:path w="31" h="30">
                <a:moveTo>
                  <a:pt x="12" y="0"/>
                </a:moveTo>
                <a:cubicBezTo>
                  <a:pt x="8" y="5"/>
                  <a:pt x="4" y="9"/>
                  <a:pt x="0" y="13"/>
                </a:cubicBezTo>
                <a:cubicBezTo>
                  <a:pt x="17" y="30"/>
                  <a:pt x="17" y="30"/>
                  <a:pt x="17" y="30"/>
                </a:cubicBezTo>
                <a:cubicBezTo>
                  <a:pt x="22" y="24"/>
                  <a:pt x="27" y="19"/>
                  <a:pt x="31" y="13"/>
                </a:cubicBezTo>
                <a:lnTo>
                  <a:pt x="12" y="0"/>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3" name="Freeform 122"/>
          <p:cNvSpPr/>
          <p:nvPr/>
        </p:nvSpPr>
        <p:spPr bwMode="auto">
          <a:xfrm rot="21296093">
            <a:off x="8660561" y="4649445"/>
            <a:ext cx="144475" cy="158074"/>
          </a:xfrm>
          <a:custGeom>
            <a:avLst/>
            <a:gdLst>
              <a:gd name="T0" fmla="*/ 17 w 22"/>
              <a:gd name="T1" fmla="*/ 0 h 24"/>
              <a:gd name="T2" fmla="*/ 2 w 22"/>
              <a:gd name="T3" fmla="*/ 1 h 24"/>
              <a:gd name="T4" fmla="*/ 0 w 22"/>
              <a:gd name="T5" fmla="*/ 1 h 24"/>
              <a:gd name="T6" fmla="*/ 0 w 22"/>
              <a:gd name="T7" fmla="*/ 24 h 24"/>
              <a:gd name="T8" fmla="*/ 2 w 22"/>
              <a:gd name="T9" fmla="*/ 24 h 24"/>
              <a:gd name="T10" fmla="*/ 22 w 22"/>
              <a:gd name="T11" fmla="*/ 23 h 24"/>
              <a:gd name="T12" fmla="*/ 17 w 2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17" y="0"/>
                </a:moveTo>
                <a:cubicBezTo>
                  <a:pt x="12" y="0"/>
                  <a:pt x="7" y="1"/>
                  <a:pt x="2" y="1"/>
                </a:cubicBezTo>
                <a:cubicBezTo>
                  <a:pt x="1" y="1"/>
                  <a:pt x="1" y="1"/>
                  <a:pt x="0" y="1"/>
                </a:cubicBezTo>
                <a:cubicBezTo>
                  <a:pt x="0" y="24"/>
                  <a:pt x="0" y="24"/>
                  <a:pt x="0" y="24"/>
                </a:cubicBezTo>
                <a:cubicBezTo>
                  <a:pt x="1" y="24"/>
                  <a:pt x="1" y="24"/>
                  <a:pt x="2" y="24"/>
                </a:cubicBezTo>
                <a:cubicBezTo>
                  <a:pt x="9" y="24"/>
                  <a:pt x="15" y="24"/>
                  <a:pt x="22" y="23"/>
                </a:cubicBezTo>
                <a:lnTo>
                  <a:pt x="17" y="0"/>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4" name="Freeform 130"/>
          <p:cNvSpPr/>
          <p:nvPr/>
        </p:nvSpPr>
        <p:spPr bwMode="auto">
          <a:xfrm rot="21296093">
            <a:off x="8815672" y="4595679"/>
            <a:ext cx="163172" cy="183569"/>
          </a:xfrm>
          <a:custGeom>
            <a:avLst/>
            <a:gdLst>
              <a:gd name="T0" fmla="*/ 25 w 25"/>
              <a:gd name="T1" fmla="*/ 22 h 28"/>
              <a:gd name="T2" fmla="*/ 16 w 25"/>
              <a:gd name="T3" fmla="*/ 0 h 28"/>
              <a:gd name="T4" fmla="*/ 0 w 25"/>
              <a:gd name="T5" fmla="*/ 5 h 28"/>
              <a:gd name="T6" fmla="*/ 4 w 25"/>
              <a:gd name="T7" fmla="*/ 28 h 28"/>
              <a:gd name="T8" fmla="*/ 25 w 25"/>
              <a:gd name="T9" fmla="*/ 22 h 28"/>
            </a:gdLst>
            <a:ahLst/>
            <a:cxnLst>
              <a:cxn ang="0">
                <a:pos x="T0" y="T1"/>
              </a:cxn>
              <a:cxn ang="0">
                <a:pos x="T2" y="T3"/>
              </a:cxn>
              <a:cxn ang="0">
                <a:pos x="T4" y="T5"/>
              </a:cxn>
              <a:cxn ang="0">
                <a:pos x="T6" y="T7"/>
              </a:cxn>
              <a:cxn ang="0">
                <a:pos x="T8" y="T9"/>
              </a:cxn>
            </a:cxnLst>
            <a:rect l="0" t="0" r="r" b="b"/>
            <a:pathLst>
              <a:path w="25" h="28">
                <a:moveTo>
                  <a:pt x="25" y="22"/>
                </a:moveTo>
                <a:cubicBezTo>
                  <a:pt x="16" y="0"/>
                  <a:pt x="16" y="0"/>
                  <a:pt x="16" y="0"/>
                </a:cubicBezTo>
                <a:cubicBezTo>
                  <a:pt x="11" y="2"/>
                  <a:pt x="5" y="4"/>
                  <a:pt x="0" y="5"/>
                </a:cubicBezTo>
                <a:cubicBezTo>
                  <a:pt x="4" y="28"/>
                  <a:pt x="4" y="28"/>
                  <a:pt x="4" y="28"/>
                </a:cubicBezTo>
                <a:cubicBezTo>
                  <a:pt x="11" y="26"/>
                  <a:pt x="18" y="24"/>
                  <a:pt x="25" y="22"/>
                </a:cubicBez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5" name="Freeform 131"/>
          <p:cNvSpPr/>
          <p:nvPr/>
        </p:nvSpPr>
        <p:spPr bwMode="auto">
          <a:xfrm rot="21296093">
            <a:off x="8954593" y="4522742"/>
            <a:ext cx="183569" cy="190368"/>
          </a:xfrm>
          <a:custGeom>
            <a:avLst/>
            <a:gdLst>
              <a:gd name="T0" fmla="*/ 15 w 28"/>
              <a:gd name="T1" fmla="*/ 0 h 29"/>
              <a:gd name="T2" fmla="*/ 0 w 28"/>
              <a:gd name="T3" fmla="*/ 7 h 29"/>
              <a:gd name="T4" fmla="*/ 9 w 28"/>
              <a:gd name="T5" fmla="*/ 29 h 29"/>
              <a:gd name="T6" fmla="*/ 28 w 28"/>
              <a:gd name="T7" fmla="*/ 19 h 29"/>
              <a:gd name="T8" fmla="*/ 15 w 28"/>
              <a:gd name="T9" fmla="*/ 0 h 29"/>
            </a:gdLst>
            <a:ahLst/>
            <a:cxnLst>
              <a:cxn ang="0">
                <a:pos x="T0" y="T1"/>
              </a:cxn>
              <a:cxn ang="0">
                <a:pos x="T2" y="T3"/>
              </a:cxn>
              <a:cxn ang="0">
                <a:pos x="T4" y="T5"/>
              </a:cxn>
              <a:cxn ang="0">
                <a:pos x="T6" y="T7"/>
              </a:cxn>
              <a:cxn ang="0">
                <a:pos x="T8" y="T9"/>
              </a:cxn>
            </a:cxnLst>
            <a:rect l="0" t="0" r="r" b="b"/>
            <a:pathLst>
              <a:path w="28" h="29">
                <a:moveTo>
                  <a:pt x="15" y="0"/>
                </a:moveTo>
                <a:cubicBezTo>
                  <a:pt x="11" y="2"/>
                  <a:pt x="5" y="5"/>
                  <a:pt x="0" y="7"/>
                </a:cubicBezTo>
                <a:cubicBezTo>
                  <a:pt x="9" y="29"/>
                  <a:pt x="9" y="29"/>
                  <a:pt x="9" y="29"/>
                </a:cubicBezTo>
                <a:cubicBezTo>
                  <a:pt x="16" y="26"/>
                  <a:pt x="22" y="23"/>
                  <a:pt x="28" y="19"/>
                </a:cubicBezTo>
                <a:lnTo>
                  <a:pt x="15" y="0"/>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6" name="Freeform 104"/>
          <p:cNvSpPr/>
          <p:nvPr/>
        </p:nvSpPr>
        <p:spPr bwMode="auto">
          <a:xfrm rot="21296093">
            <a:off x="7709746" y="4124512"/>
            <a:ext cx="183569" cy="158074"/>
          </a:xfrm>
          <a:custGeom>
            <a:avLst/>
            <a:gdLst>
              <a:gd name="T0" fmla="*/ 28 w 28"/>
              <a:gd name="T1" fmla="*/ 15 h 24"/>
              <a:gd name="T2" fmla="*/ 23 w 28"/>
              <a:gd name="T3" fmla="*/ 0 h 24"/>
              <a:gd name="T4" fmla="*/ 0 w 28"/>
              <a:gd name="T5" fmla="*/ 5 h 24"/>
              <a:gd name="T6" fmla="*/ 6 w 28"/>
              <a:gd name="T7" fmla="*/ 24 h 24"/>
              <a:gd name="T8" fmla="*/ 28 w 28"/>
              <a:gd name="T9" fmla="*/ 15 h 24"/>
            </a:gdLst>
            <a:ahLst/>
            <a:cxnLst>
              <a:cxn ang="0">
                <a:pos x="T0" y="T1"/>
              </a:cxn>
              <a:cxn ang="0">
                <a:pos x="T2" y="T3"/>
              </a:cxn>
              <a:cxn ang="0">
                <a:pos x="T4" y="T5"/>
              </a:cxn>
              <a:cxn ang="0">
                <a:pos x="T6" y="T7"/>
              </a:cxn>
              <a:cxn ang="0">
                <a:pos x="T8" y="T9"/>
              </a:cxn>
            </a:cxnLst>
            <a:rect l="0" t="0" r="r" b="b"/>
            <a:pathLst>
              <a:path w="28" h="24">
                <a:moveTo>
                  <a:pt x="28" y="15"/>
                </a:moveTo>
                <a:cubicBezTo>
                  <a:pt x="26" y="10"/>
                  <a:pt x="24" y="5"/>
                  <a:pt x="23" y="0"/>
                </a:cubicBezTo>
                <a:cubicBezTo>
                  <a:pt x="0" y="5"/>
                  <a:pt x="0" y="5"/>
                  <a:pt x="0" y="5"/>
                </a:cubicBezTo>
                <a:cubicBezTo>
                  <a:pt x="2" y="11"/>
                  <a:pt x="4" y="18"/>
                  <a:pt x="6" y="24"/>
                </a:cubicBezTo>
                <a:lnTo>
                  <a:pt x="28" y="15"/>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7" name="Freeform 114"/>
          <p:cNvSpPr/>
          <p:nvPr/>
        </p:nvSpPr>
        <p:spPr bwMode="auto">
          <a:xfrm rot="21296093">
            <a:off x="7666231" y="3633526"/>
            <a:ext cx="183569" cy="158074"/>
          </a:xfrm>
          <a:custGeom>
            <a:avLst/>
            <a:gdLst>
              <a:gd name="T0" fmla="*/ 23 w 28"/>
              <a:gd name="T1" fmla="*/ 24 h 24"/>
              <a:gd name="T2" fmla="*/ 28 w 28"/>
              <a:gd name="T3" fmla="*/ 9 h 24"/>
              <a:gd name="T4" fmla="*/ 6 w 28"/>
              <a:gd name="T5" fmla="*/ 0 h 24"/>
              <a:gd name="T6" fmla="*/ 0 w 28"/>
              <a:gd name="T7" fmla="*/ 20 h 24"/>
              <a:gd name="T8" fmla="*/ 23 w 28"/>
              <a:gd name="T9" fmla="*/ 24 h 24"/>
            </a:gdLst>
            <a:ahLst/>
            <a:cxnLst>
              <a:cxn ang="0">
                <a:pos x="T0" y="T1"/>
              </a:cxn>
              <a:cxn ang="0">
                <a:pos x="T2" y="T3"/>
              </a:cxn>
              <a:cxn ang="0">
                <a:pos x="T4" y="T5"/>
              </a:cxn>
              <a:cxn ang="0">
                <a:pos x="T6" y="T7"/>
              </a:cxn>
              <a:cxn ang="0">
                <a:pos x="T8" y="T9"/>
              </a:cxn>
            </a:cxnLst>
            <a:rect l="0" t="0" r="r" b="b"/>
            <a:pathLst>
              <a:path w="28" h="24">
                <a:moveTo>
                  <a:pt x="23" y="24"/>
                </a:moveTo>
                <a:cubicBezTo>
                  <a:pt x="24" y="19"/>
                  <a:pt x="26" y="14"/>
                  <a:pt x="28" y="9"/>
                </a:cubicBezTo>
                <a:cubicBezTo>
                  <a:pt x="6" y="0"/>
                  <a:pt x="6" y="0"/>
                  <a:pt x="6" y="0"/>
                </a:cubicBezTo>
                <a:cubicBezTo>
                  <a:pt x="4" y="6"/>
                  <a:pt x="2" y="13"/>
                  <a:pt x="0" y="20"/>
                </a:cubicBezTo>
                <a:lnTo>
                  <a:pt x="23" y="24"/>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8" name="Freeform 118"/>
          <p:cNvSpPr/>
          <p:nvPr/>
        </p:nvSpPr>
        <p:spPr bwMode="auto">
          <a:xfrm rot="21296093">
            <a:off x="9334884" y="3993854"/>
            <a:ext cx="190368" cy="164873"/>
          </a:xfrm>
          <a:custGeom>
            <a:avLst/>
            <a:gdLst>
              <a:gd name="T0" fmla="*/ 6 w 29"/>
              <a:gd name="T1" fmla="*/ 0 h 25"/>
              <a:gd name="T2" fmla="*/ 0 w 29"/>
              <a:gd name="T3" fmla="*/ 16 h 25"/>
              <a:gd name="T4" fmla="*/ 22 w 29"/>
              <a:gd name="T5" fmla="*/ 25 h 25"/>
              <a:gd name="T6" fmla="*/ 29 w 29"/>
              <a:gd name="T7" fmla="*/ 4 h 25"/>
              <a:gd name="T8" fmla="*/ 6 w 29"/>
              <a:gd name="T9" fmla="*/ 0 h 25"/>
            </a:gdLst>
            <a:ahLst/>
            <a:cxnLst>
              <a:cxn ang="0">
                <a:pos x="T0" y="T1"/>
              </a:cxn>
              <a:cxn ang="0">
                <a:pos x="T2" y="T3"/>
              </a:cxn>
              <a:cxn ang="0">
                <a:pos x="T4" y="T5"/>
              </a:cxn>
              <a:cxn ang="0">
                <a:pos x="T6" y="T7"/>
              </a:cxn>
              <a:cxn ang="0">
                <a:pos x="T8" y="T9"/>
              </a:cxn>
            </a:cxnLst>
            <a:rect l="0" t="0" r="r" b="b"/>
            <a:pathLst>
              <a:path w="29" h="25">
                <a:moveTo>
                  <a:pt x="6" y="0"/>
                </a:moveTo>
                <a:cubicBezTo>
                  <a:pt x="4" y="5"/>
                  <a:pt x="3" y="11"/>
                  <a:pt x="0" y="16"/>
                </a:cubicBezTo>
                <a:cubicBezTo>
                  <a:pt x="22" y="25"/>
                  <a:pt x="22" y="25"/>
                  <a:pt x="22" y="25"/>
                </a:cubicBezTo>
                <a:cubicBezTo>
                  <a:pt x="25" y="19"/>
                  <a:pt x="27" y="12"/>
                  <a:pt x="29" y="4"/>
                </a:cubicBezTo>
                <a:lnTo>
                  <a:pt x="6" y="0"/>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69" name="Freeform 123"/>
          <p:cNvSpPr/>
          <p:nvPr/>
        </p:nvSpPr>
        <p:spPr bwMode="auto">
          <a:xfrm rot="21296093">
            <a:off x="8510196" y="2952980"/>
            <a:ext cx="144475" cy="158074"/>
          </a:xfrm>
          <a:custGeom>
            <a:avLst/>
            <a:gdLst>
              <a:gd name="T0" fmla="*/ 0 w 22"/>
              <a:gd name="T1" fmla="*/ 23 h 24"/>
              <a:gd name="T2" fmla="*/ 2 w 22"/>
              <a:gd name="T3" fmla="*/ 23 h 24"/>
              <a:gd name="T4" fmla="*/ 17 w 22"/>
              <a:gd name="T5" fmla="*/ 24 h 24"/>
              <a:gd name="T6" fmla="*/ 22 w 22"/>
              <a:gd name="T7" fmla="*/ 1 h 24"/>
              <a:gd name="T8" fmla="*/ 2 w 22"/>
              <a:gd name="T9" fmla="*/ 0 h 24"/>
              <a:gd name="T10" fmla="*/ 0 w 22"/>
              <a:gd name="T11" fmla="*/ 0 h 24"/>
              <a:gd name="T12" fmla="*/ 0 w 22"/>
              <a:gd name="T13" fmla="*/ 23 h 24"/>
            </a:gdLst>
            <a:ahLst/>
            <a:cxnLst>
              <a:cxn ang="0">
                <a:pos x="T0" y="T1"/>
              </a:cxn>
              <a:cxn ang="0">
                <a:pos x="T2" y="T3"/>
              </a:cxn>
              <a:cxn ang="0">
                <a:pos x="T4" y="T5"/>
              </a:cxn>
              <a:cxn ang="0">
                <a:pos x="T6" y="T7"/>
              </a:cxn>
              <a:cxn ang="0">
                <a:pos x="T8" y="T9"/>
              </a:cxn>
              <a:cxn ang="0">
                <a:pos x="T10" y="T11"/>
              </a:cxn>
              <a:cxn ang="0">
                <a:pos x="T12" y="T13"/>
              </a:cxn>
            </a:cxnLst>
            <a:rect l="0" t="0" r="r" b="b"/>
            <a:pathLst>
              <a:path w="22" h="24">
                <a:moveTo>
                  <a:pt x="0" y="23"/>
                </a:moveTo>
                <a:cubicBezTo>
                  <a:pt x="1" y="23"/>
                  <a:pt x="1" y="23"/>
                  <a:pt x="2" y="23"/>
                </a:cubicBezTo>
                <a:cubicBezTo>
                  <a:pt x="7" y="23"/>
                  <a:pt x="12" y="24"/>
                  <a:pt x="17" y="24"/>
                </a:cubicBezTo>
                <a:cubicBezTo>
                  <a:pt x="22" y="1"/>
                  <a:pt x="22" y="1"/>
                  <a:pt x="22" y="1"/>
                </a:cubicBezTo>
                <a:cubicBezTo>
                  <a:pt x="15" y="0"/>
                  <a:pt x="9" y="0"/>
                  <a:pt x="2" y="0"/>
                </a:cubicBezTo>
                <a:cubicBezTo>
                  <a:pt x="1" y="0"/>
                  <a:pt x="1" y="0"/>
                  <a:pt x="0" y="0"/>
                </a:cubicBezTo>
                <a:lnTo>
                  <a:pt x="0" y="23"/>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70" name="Freeform 125"/>
          <p:cNvSpPr/>
          <p:nvPr/>
        </p:nvSpPr>
        <p:spPr bwMode="auto">
          <a:xfrm rot="21296093">
            <a:off x="8964302" y="3069188"/>
            <a:ext cx="197167" cy="197167"/>
          </a:xfrm>
          <a:custGeom>
            <a:avLst/>
            <a:gdLst>
              <a:gd name="T0" fmla="*/ 0 w 30"/>
              <a:gd name="T1" fmla="*/ 19 h 30"/>
              <a:gd name="T2" fmla="*/ 14 w 30"/>
              <a:gd name="T3" fmla="*/ 30 h 30"/>
              <a:gd name="T4" fmla="*/ 30 w 30"/>
              <a:gd name="T5" fmla="*/ 13 h 30"/>
              <a:gd name="T6" fmla="*/ 13 w 30"/>
              <a:gd name="T7" fmla="*/ 0 h 30"/>
              <a:gd name="T8" fmla="*/ 0 w 30"/>
              <a:gd name="T9" fmla="*/ 19 h 30"/>
            </a:gdLst>
            <a:ahLst/>
            <a:cxnLst>
              <a:cxn ang="0">
                <a:pos x="T0" y="T1"/>
              </a:cxn>
              <a:cxn ang="0">
                <a:pos x="T2" y="T3"/>
              </a:cxn>
              <a:cxn ang="0">
                <a:pos x="T4" y="T5"/>
              </a:cxn>
              <a:cxn ang="0">
                <a:pos x="T6" y="T7"/>
              </a:cxn>
              <a:cxn ang="0">
                <a:pos x="T8" y="T9"/>
              </a:cxn>
            </a:cxnLst>
            <a:rect l="0" t="0" r="r" b="b"/>
            <a:pathLst>
              <a:path w="30" h="30">
                <a:moveTo>
                  <a:pt x="0" y="19"/>
                </a:moveTo>
                <a:cubicBezTo>
                  <a:pt x="5" y="22"/>
                  <a:pt x="9" y="26"/>
                  <a:pt x="14" y="30"/>
                </a:cubicBezTo>
                <a:cubicBezTo>
                  <a:pt x="30" y="13"/>
                  <a:pt x="30" y="13"/>
                  <a:pt x="30" y="13"/>
                </a:cubicBezTo>
                <a:cubicBezTo>
                  <a:pt x="25" y="8"/>
                  <a:pt x="19" y="4"/>
                  <a:pt x="13" y="0"/>
                </a:cubicBezTo>
                <a:lnTo>
                  <a:pt x="0" y="19"/>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71" name="Freeform 126"/>
          <p:cNvSpPr/>
          <p:nvPr/>
        </p:nvSpPr>
        <p:spPr bwMode="auto">
          <a:xfrm rot="21296093">
            <a:off x="9093002" y="3176890"/>
            <a:ext cx="203965" cy="190368"/>
          </a:xfrm>
          <a:custGeom>
            <a:avLst/>
            <a:gdLst>
              <a:gd name="T0" fmla="*/ 0 w 31"/>
              <a:gd name="T1" fmla="*/ 16 h 29"/>
              <a:gd name="T2" fmla="*/ 12 w 31"/>
              <a:gd name="T3" fmla="*/ 29 h 29"/>
              <a:gd name="T4" fmla="*/ 31 w 31"/>
              <a:gd name="T5" fmla="*/ 16 h 29"/>
              <a:gd name="T6" fmla="*/ 17 w 31"/>
              <a:gd name="T7" fmla="*/ 0 h 29"/>
              <a:gd name="T8" fmla="*/ 0 w 31"/>
              <a:gd name="T9" fmla="*/ 16 h 29"/>
            </a:gdLst>
            <a:ahLst/>
            <a:cxnLst>
              <a:cxn ang="0">
                <a:pos x="T0" y="T1"/>
              </a:cxn>
              <a:cxn ang="0">
                <a:pos x="T2" y="T3"/>
              </a:cxn>
              <a:cxn ang="0">
                <a:pos x="T4" y="T5"/>
              </a:cxn>
              <a:cxn ang="0">
                <a:pos x="T6" y="T7"/>
              </a:cxn>
              <a:cxn ang="0">
                <a:pos x="T8" y="T9"/>
              </a:cxn>
            </a:cxnLst>
            <a:rect l="0" t="0" r="r" b="b"/>
            <a:pathLst>
              <a:path w="31" h="29">
                <a:moveTo>
                  <a:pt x="0" y="16"/>
                </a:moveTo>
                <a:cubicBezTo>
                  <a:pt x="4" y="20"/>
                  <a:pt x="8" y="25"/>
                  <a:pt x="12" y="29"/>
                </a:cubicBezTo>
                <a:cubicBezTo>
                  <a:pt x="31" y="16"/>
                  <a:pt x="31" y="16"/>
                  <a:pt x="31" y="16"/>
                </a:cubicBezTo>
                <a:cubicBezTo>
                  <a:pt x="27" y="10"/>
                  <a:pt x="22" y="5"/>
                  <a:pt x="17" y="0"/>
                </a:cubicBezTo>
                <a:lnTo>
                  <a:pt x="0" y="16"/>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72" name="Freeform 127"/>
          <p:cNvSpPr/>
          <p:nvPr/>
        </p:nvSpPr>
        <p:spPr bwMode="auto">
          <a:xfrm rot="21296093">
            <a:off x="9203652" y="3312134"/>
            <a:ext cx="203965" cy="183569"/>
          </a:xfrm>
          <a:custGeom>
            <a:avLst/>
            <a:gdLst>
              <a:gd name="T0" fmla="*/ 0 w 31"/>
              <a:gd name="T1" fmla="*/ 13 h 28"/>
              <a:gd name="T2" fmla="*/ 9 w 31"/>
              <a:gd name="T3" fmla="*/ 28 h 28"/>
              <a:gd name="T4" fmla="*/ 31 w 31"/>
              <a:gd name="T5" fmla="*/ 19 h 28"/>
              <a:gd name="T6" fmla="*/ 20 w 31"/>
              <a:gd name="T7" fmla="*/ 0 h 28"/>
              <a:gd name="T8" fmla="*/ 0 w 31"/>
              <a:gd name="T9" fmla="*/ 13 h 28"/>
            </a:gdLst>
            <a:ahLst/>
            <a:cxnLst>
              <a:cxn ang="0">
                <a:pos x="T0" y="T1"/>
              </a:cxn>
              <a:cxn ang="0">
                <a:pos x="T2" y="T3"/>
              </a:cxn>
              <a:cxn ang="0">
                <a:pos x="T4" y="T5"/>
              </a:cxn>
              <a:cxn ang="0">
                <a:pos x="T6" y="T7"/>
              </a:cxn>
              <a:cxn ang="0">
                <a:pos x="T8" y="T9"/>
              </a:cxn>
            </a:cxnLst>
            <a:rect l="0" t="0" r="r" b="b"/>
            <a:pathLst>
              <a:path w="31" h="28">
                <a:moveTo>
                  <a:pt x="0" y="13"/>
                </a:moveTo>
                <a:cubicBezTo>
                  <a:pt x="4" y="17"/>
                  <a:pt x="6" y="23"/>
                  <a:pt x="9" y="28"/>
                </a:cubicBezTo>
                <a:cubicBezTo>
                  <a:pt x="31" y="19"/>
                  <a:pt x="31" y="19"/>
                  <a:pt x="31" y="19"/>
                </a:cubicBezTo>
                <a:cubicBezTo>
                  <a:pt x="27" y="12"/>
                  <a:pt x="24" y="6"/>
                  <a:pt x="20" y="0"/>
                </a:cubicBezTo>
                <a:lnTo>
                  <a:pt x="0" y="13"/>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73" name="Freeform 128"/>
          <p:cNvSpPr/>
          <p:nvPr/>
        </p:nvSpPr>
        <p:spPr bwMode="auto">
          <a:xfrm rot="21296093">
            <a:off x="9288664" y="3468972"/>
            <a:ext cx="190368" cy="171670"/>
          </a:xfrm>
          <a:custGeom>
            <a:avLst/>
            <a:gdLst>
              <a:gd name="T0" fmla="*/ 22 w 29"/>
              <a:gd name="T1" fmla="*/ 0 h 26"/>
              <a:gd name="T2" fmla="*/ 0 w 29"/>
              <a:gd name="T3" fmla="*/ 9 h 26"/>
              <a:gd name="T4" fmla="*/ 6 w 29"/>
              <a:gd name="T5" fmla="*/ 26 h 26"/>
              <a:gd name="T6" fmla="*/ 29 w 29"/>
              <a:gd name="T7" fmla="*/ 21 h 26"/>
              <a:gd name="T8" fmla="*/ 22 w 29"/>
              <a:gd name="T9" fmla="*/ 0 h 26"/>
            </a:gdLst>
            <a:ahLst/>
            <a:cxnLst>
              <a:cxn ang="0">
                <a:pos x="T0" y="T1"/>
              </a:cxn>
              <a:cxn ang="0">
                <a:pos x="T2" y="T3"/>
              </a:cxn>
              <a:cxn ang="0">
                <a:pos x="T4" y="T5"/>
              </a:cxn>
              <a:cxn ang="0">
                <a:pos x="T6" y="T7"/>
              </a:cxn>
              <a:cxn ang="0">
                <a:pos x="T8" y="T9"/>
              </a:cxn>
            </a:cxnLst>
            <a:rect l="0" t="0" r="r" b="b"/>
            <a:pathLst>
              <a:path w="29" h="26">
                <a:moveTo>
                  <a:pt x="22" y="0"/>
                </a:moveTo>
                <a:cubicBezTo>
                  <a:pt x="0" y="9"/>
                  <a:pt x="0" y="9"/>
                  <a:pt x="0" y="9"/>
                </a:cubicBezTo>
                <a:cubicBezTo>
                  <a:pt x="3" y="14"/>
                  <a:pt x="4" y="20"/>
                  <a:pt x="6" y="26"/>
                </a:cubicBezTo>
                <a:cubicBezTo>
                  <a:pt x="29" y="21"/>
                  <a:pt x="29" y="21"/>
                  <a:pt x="29" y="21"/>
                </a:cubicBezTo>
                <a:cubicBezTo>
                  <a:pt x="27" y="14"/>
                  <a:pt x="25" y="7"/>
                  <a:pt x="22" y="0"/>
                </a:cubicBez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74" name="Freeform 129"/>
          <p:cNvSpPr/>
          <p:nvPr/>
        </p:nvSpPr>
        <p:spPr bwMode="auto">
          <a:xfrm rot="21296093">
            <a:off x="8819081" y="2990516"/>
            <a:ext cx="183569" cy="197167"/>
          </a:xfrm>
          <a:custGeom>
            <a:avLst/>
            <a:gdLst>
              <a:gd name="T0" fmla="*/ 0 w 28"/>
              <a:gd name="T1" fmla="*/ 22 h 30"/>
              <a:gd name="T2" fmla="*/ 15 w 28"/>
              <a:gd name="T3" fmla="*/ 30 h 30"/>
              <a:gd name="T4" fmla="*/ 28 w 28"/>
              <a:gd name="T5" fmla="*/ 10 h 30"/>
              <a:gd name="T6" fmla="*/ 9 w 28"/>
              <a:gd name="T7" fmla="*/ 0 h 30"/>
              <a:gd name="T8" fmla="*/ 0 w 28"/>
              <a:gd name="T9" fmla="*/ 22 h 30"/>
            </a:gdLst>
            <a:ahLst/>
            <a:cxnLst>
              <a:cxn ang="0">
                <a:pos x="T0" y="T1"/>
              </a:cxn>
              <a:cxn ang="0">
                <a:pos x="T2" y="T3"/>
              </a:cxn>
              <a:cxn ang="0">
                <a:pos x="T4" y="T5"/>
              </a:cxn>
              <a:cxn ang="0">
                <a:pos x="T6" y="T7"/>
              </a:cxn>
              <a:cxn ang="0">
                <a:pos x="T8" y="T9"/>
              </a:cxn>
            </a:cxnLst>
            <a:rect l="0" t="0" r="r" b="b"/>
            <a:pathLst>
              <a:path w="28" h="30">
                <a:moveTo>
                  <a:pt x="0" y="22"/>
                </a:moveTo>
                <a:cubicBezTo>
                  <a:pt x="5" y="24"/>
                  <a:pt x="11" y="27"/>
                  <a:pt x="15" y="30"/>
                </a:cubicBezTo>
                <a:cubicBezTo>
                  <a:pt x="28" y="10"/>
                  <a:pt x="28" y="10"/>
                  <a:pt x="28" y="10"/>
                </a:cubicBezTo>
                <a:cubicBezTo>
                  <a:pt x="22" y="6"/>
                  <a:pt x="16" y="3"/>
                  <a:pt x="9" y="0"/>
                </a:cubicBezTo>
                <a:lnTo>
                  <a:pt x="0" y="22"/>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75" name="Freeform 132"/>
          <p:cNvSpPr/>
          <p:nvPr/>
        </p:nvSpPr>
        <p:spPr bwMode="auto">
          <a:xfrm rot="21296093">
            <a:off x="8670256" y="2958483"/>
            <a:ext cx="163172" cy="176769"/>
          </a:xfrm>
          <a:custGeom>
            <a:avLst/>
            <a:gdLst>
              <a:gd name="T0" fmla="*/ 0 w 25"/>
              <a:gd name="T1" fmla="*/ 22 h 27"/>
              <a:gd name="T2" fmla="*/ 16 w 25"/>
              <a:gd name="T3" fmla="*/ 27 h 27"/>
              <a:gd name="T4" fmla="*/ 25 w 25"/>
              <a:gd name="T5" fmla="*/ 5 h 27"/>
              <a:gd name="T6" fmla="*/ 4 w 25"/>
              <a:gd name="T7" fmla="*/ 0 h 27"/>
              <a:gd name="T8" fmla="*/ 0 w 25"/>
              <a:gd name="T9" fmla="*/ 22 h 27"/>
            </a:gdLst>
            <a:ahLst/>
            <a:cxnLst>
              <a:cxn ang="0">
                <a:pos x="T0" y="T1"/>
              </a:cxn>
              <a:cxn ang="0">
                <a:pos x="T2" y="T3"/>
              </a:cxn>
              <a:cxn ang="0">
                <a:pos x="T4" y="T5"/>
              </a:cxn>
              <a:cxn ang="0">
                <a:pos x="T6" y="T7"/>
              </a:cxn>
              <a:cxn ang="0">
                <a:pos x="T8" y="T9"/>
              </a:cxn>
            </a:cxnLst>
            <a:rect l="0" t="0" r="r" b="b"/>
            <a:pathLst>
              <a:path w="25" h="27">
                <a:moveTo>
                  <a:pt x="0" y="22"/>
                </a:moveTo>
                <a:cubicBezTo>
                  <a:pt x="5" y="24"/>
                  <a:pt x="11" y="25"/>
                  <a:pt x="16" y="27"/>
                </a:cubicBezTo>
                <a:cubicBezTo>
                  <a:pt x="25" y="5"/>
                  <a:pt x="25" y="5"/>
                  <a:pt x="25" y="5"/>
                </a:cubicBezTo>
                <a:cubicBezTo>
                  <a:pt x="18" y="3"/>
                  <a:pt x="11" y="1"/>
                  <a:pt x="4" y="0"/>
                </a:cubicBezTo>
                <a:lnTo>
                  <a:pt x="0" y="22"/>
                </a:lnTo>
                <a:close/>
              </a:path>
            </a:pathLst>
          </a:custGeom>
          <a:solidFill>
            <a:srgbClr val="FBA18F"/>
          </a:solidFill>
          <a:ln>
            <a:noFill/>
          </a:ln>
        </p:spPr>
        <p:txBody>
          <a:bodyPr vert="horz" wrap="square" lIns="121853" tIns="60925" rIns="121853" bIns="60925" numCol="1" anchor="t" anchorCtr="0" compatLnSpc="1"/>
          <a:lstStyle/>
          <a:p>
            <a:endParaRPr lang="zh-CN" altLang="en-US" sz="2399"/>
          </a:p>
        </p:txBody>
      </p:sp>
      <p:sp>
        <p:nvSpPr>
          <p:cNvPr id="399" name="Freeform 37"/>
          <p:cNvSpPr/>
          <p:nvPr/>
        </p:nvSpPr>
        <p:spPr bwMode="auto">
          <a:xfrm rot="21296093">
            <a:off x="7158026" y="4867855"/>
            <a:ext cx="387535" cy="382435"/>
          </a:xfrm>
          <a:custGeom>
            <a:avLst/>
            <a:gdLst>
              <a:gd name="T0" fmla="*/ 59 w 59"/>
              <a:gd name="T1" fmla="*/ 25 h 58"/>
              <a:gd name="T2" fmla="*/ 39 w 59"/>
              <a:gd name="T3" fmla="*/ 0 h 58"/>
              <a:gd name="T4" fmla="*/ 0 w 59"/>
              <a:gd name="T5" fmla="*/ 25 h 58"/>
              <a:gd name="T6" fmla="*/ 26 w 59"/>
              <a:gd name="T7" fmla="*/ 58 h 58"/>
              <a:gd name="T8" fmla="*/ 59 w 59"/>
              <a:gd name="T9" fmla="*/ 25 h 58"/>
            </a:gdLst>
            <a:ahLst/>
            <a:cxnLst>
              <a:cxn ang="0">
                <a:pos x="T0" y="T1"/>
              </a:cxn>
              <a:cxn ang="0">
                <a:pos x="T2" y="T3"/>
              </a:cxn>
              <a:cxn ang="0">
                <a:pos x="T4" y="T5"/>
              </a:cxn>
              <a:cxn ang="0">
                <a:pos x="T6" y="T7"/>
              </a:cxn>
              <a:cxn ang="0">
                <a:pos x="T8" y="T9"/>
              </a:cxn>
            </a:cxnLst>
            <a:rect l="0" t="0" r="r" b="b"/>
            <a:pathLst>
              <a:path w="59" h="58">
                <a:moveTo>
                  <a:pt x="59" y="25"/>
                </a:moveTo>
                <a:cubicBezTo>
                  <a:pt x="51" y="17"/>
                  <a:pt x="45" y="8"/>
                  <a:pt x="39" y="0"/>
                </a:cubicBezTo>
                <a:cubicBezTo>
                  <a:pt x="0" y="25"/>
                  <a:pt x="0" y="25"/>
                  <a:pt x="0" y="25"/>
                </a:cubicBezTo>
                <a:cubicBezTo>
                  <a:pt x="8" y="37"/>
                  <a:pt x="16" y="48"/>
                  <a:pt x="26" y="58"/>
                </a:cubicBezTo>
                <a:lnTo>
                  <a:pt x="59" y="25"/>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0" name="Freeform 39"/>
          <p:cNvSpPr/>
          <p:nvPr/>
        </p:nvSpPr>
        <p:spPr bwMode="auto">
          <a:xfrm rot="21296093">
            <a:off x="7400169" y="5071892"/>
            <a:ext cx="382435" cy="394333"/>
          </a:xfrm>
          <a:custGeom>
            <a:avLst/>
            <a:gdLst>
              <a:gd name="T0" fmla="*/ 58 w 58"/>
              <a:gd name="T1" fmla="*/ 21 h 60"/>
              <a:gd name="T2" fmla="*/ 33 w 58"/>
              <a:gd name="T3" fmla="*/ 0 h 60"/>
              <a:gd name="T4" fmla="*/ 0 w 58"/>
              <a:gd name="T5" fmla="*/ 33 h 60"/>
              <a:gd name="T6" fmla="*/ 32 w 58"/>
              <a:gd name="T7" fmla="*/ 60 h 60"/>
              <a:gd name="T8" fmla="*/ 58 w 58"/>
              <a:gd name="T9" fmla="*/ 21 h 60"/>
            </a:gdLst>
            <a:ahLst/>
            <a:cxnLst>
              <a:cxn ang="0">
                <a:pos x="T0" y="T1"/>
              </a:cxn>
              <a:cxn ang="0">
                <a:pos x="T2" y="T3"/>
              </a:cxn>
              <a:cxn ang="0">
                <a:pos x="T4" y="T5"/>
              </a:cxn>
              <a:cxn ang="0">
                <a:pos x="T6" y="T7"/>
              </a:cxn>
              <a:cxn ang="0">
                <a:pos x="T8" y="T9"/>
              </a:cxn>
            </a:cxnLst>
            <a:rect l="0" t="0" r="r" b="b"/>
            <a:pathLst>
              <a:path w="58" h="60">
                <a:moveTo>
                  <a:pt x="58" y="21"/>
                </a:moveTo>
                <a:cubicBezTo>
                  <a:pt x="49" y="15"/>
                  <a:pt x="41" y="8"/>
                  <a:pt x="33" y="0"/>
                </a:cubicBezTo>
                <a:cubicBezTo>
                  <a:pt x="0" y="33"/>
                  <a:pt x="0" y="33"/>
                  <a:pt x="0" y="33"/>
                </a:cubicBezTo>
                <a:cubicBezTo>
                  <a:pt x="10" y="43"/>
                  <a:pt x="21" y="52"/>
                  <a:pt x="32" y="60"/>
                </a:cubicBezTo>
                <a:lnTo>
                  <a:pt x="58" y="21"/>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1" name="Freeform 42"/>
          <p:cNvSpPr/>
          <p:nvPr/>
        </p:nvSpPr>
        <p:spPr bwMode="auto">
          <a:xfrm rot="21296093">
            <a:off x="8366081" y="5412390"/>
            <a:ext cx="275354" cy="336543"/>
          </a:xfrm>
          <a:custGeom>
            <a:avLst/>
            <a:gdLst>
              <a:gd name="T0" fmla="*/ 42 w 42"/>
              <a:gd name="T1" fmla="*/ 4 h 51"/>
              <a:gd name="T2" fmla="*/ 9 w 42"/>
              <a:gd name="T3" fmla="*/ 0 h 51"/>
              <a:gd name="T4" fmla="*/ 0 w 42"/>
              <a:gd name="T5" fmla="*/ 46 h 51"/>
              <a:gd name="T6" fmla="*/ 42 w 42"/>
              <a:gd name="T7" fmla="*/ 51 h 51"/>
              <a:gd name="T8" fmla="*/ 42 w 42"/>
              <a:gd name="T9" fmla="*/ 4 h 51"/>
            </a:gdLst>
            <a:ahLst/>
            <a:cxnLst>
              <a:cxn ang="0">
                <a:pos x="T0" y="T1"/>
              </a:cxn>
              <a:cxn ang="0">
                <a:pos x="T2" y="T3"/>
              </a:cxn>
              <a:cxn ang="0">
                <a:pos x="T4" y="T5"/>
              </a:cxn>
              <a:cxn ang="0">
                <a:pos x="T6" y="T7"/>
              </a:cxn>
              <a:cxn ang="0">
                <a:pos x="T8" y="T9"/>
              </a:cxn>
            </a:cxnLst>
            <a:rect l="0" t="0" r="r" b="b"/>
            <a:pathLst>
              <a:path w="42" h="51">
                <a:moveTo>
                  <a:pt x="42" y="4"/>
                </a:moveTo>
                <a:cubicBezTo>
                  <a:pt x="31" y="4"/>
                  <a:pt x="20" y="2"/>
                  <a:pt x="9" y="0"/>
                </a:cubicBezTo>
                <a:cubicBezTo>
                  <a:pt x="0" y="46"/>
                  <a:pt x="0" y="46"/>
                  <a:pt x="0" y="46"/>
                </a:cubicBezTo>
                <a:cubicBezTo>
                  <a:pt x="14" y="49"/>
                  <a:pt x="28" y="50"/>
                  <a:pt x="42" y="51"/>
                </a:cubicBezTo>
                <a:lnTo>
                  <a:pt x="42" y="4"/>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2" name="Freeform 43"/>
          <p:cNvSpPr/>
          <p:nvPr/>
        </p:nvSpPr>
        <p:spPr bwMode="auto">
          <a:xfrm rot="21296093">
            <a:off x="7692679" y="5238261"/>
            <a:ext cx="355240" cy="387535"/>
          </a:xfrm>
          <a:custGeom>
            <a:avLst/>
            <a:gdLst>
              <a:gd name="T0" fmla="*/ 54 w 54"/>
              <a:gd name="T1" fmla="*/ 16 h 59"/>
              <a:gd name="T2" fmla="*/ 26 w 54"/>
              <a:gd name="T3" fmla="*/ 0 h 59"/>
              <a:gd name="T4" fmla="*/ 0 w 54"/>
              <a:gd name="T5" fmla="*/ 39 h 59"/>
              <a:gd name="T6" fmla="*/ 36 w 54"/>
              <a:gd name="T7" fmla="*/ 59 h 59"/>
              <a:gd name="T8" fmla="*/ 54 w 54"/>
              <a:gd name="T9" fmla="*/ 16 h 59"/>
            </a:gdLst>
            <a:ahLst/>
            <a:cxnLst>
              <a:cxn ang="0">
                <a:pos x="T0" y="T1"/>
              </a:cxn>
              <a:cxn ang="0">
                <a:pos x="T2" y="T3"/>
              </a:cxn>
              <a:cxn ang="0">
                <a:pos x="T4" y="T5"/>
              </a:cxn>
              <a:cxn ang="0">
                <a:pos x="T6" y="T7"/>
              </a:cxn>
              <a:cxn ang="0">
                <a:pos x="T8" y="T9"/>
              </a:cxn>
            </a:cxnLst>
            <a:rect l="0" t="0" r="r" b="b"/>
            <a:pathLst>
              <a:path w="54" h="59">
                <a:moveTo>
                  <a:pt x="54" y="16"/>
                </a:moveTo>
                <a:cubicBezTo>
                  <a:pt x="44" y="11"/>
                  <a:pt x="35" y="6"/>
                  <a:pt x="26" y="0"/>
                </a:cubicBezTo>
                <a:cubicBezTo>
                  <a:pt x="0" y="39"/>
                  <a:pt x="0" y="39"/>
                  <a:pt x="0" y="39"/>
                </a:cubicBezTo>
                <a:cubicBezTo>
                  <a:pt x="12" y="46"/>
                  <a:pt x="24" y="53"/>
                  <a:pt x="36" y="59"/>
                </a:cubicBezTo>
                <a:lnTo>
                  <a:pt x="54" y="16"/>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3" name="Freeform 59"/>
          <p:cNvSpPr/>
          <p:nvPr/>
        </p:nvSpPr>
        <p:spPr bwMode="auto">
          <a:xfrm rot="21296093">
            <a:off x="8428507" y="2026165"/>
            <a:ext cx="282152" cy="316146"/>
          </a:xfrm>
          <a:custGeom>
            <a:avLst/>
            <a:gdLst>
              <a:gd name="T0" fmla="*/ 0 w 43"/>
              <a:gd name="T1" fmla="*/ 46 h 48"/>
              <a:gd name="T2" fmla="*/ 3 w 43"/>
              <a:gd name="T3" fmla="*/ 46 h 48"/>
              <a:gd name="T4" fmla="*/ 34 w 43"/>
              <a:gd name="T5" fmla="*/ 48 h 48"/>
              <a:gd name="T6" fmla="*/ 43 w 43"/>
              <a:gd name="T7" fmla="*/ 3 h 48"/>
              <a:gd name="T8" fmla="*/ 3 w 43"/>
              <a:gd name="T9" fmla="*/ 0 h 48"/>
              <a:gd name="T10" fmla="*/ 0 w 43"/>
              <a:gd name="T11" fmla="*/ 0 h 48"/>
              <a:gd name="T12" fmla="*/ 0 w 43"/>
              <a:gd name="T13" fmla="*/ 46 h 48"/>
            </a:gdLst>
            <a:ahLst/>
            <a:cxnLst>
              <a:cxn ang="0">
                <a:pos x="T0" y="T1"/>
              </a:cxn>
              <a:cxn ang="0">
                <a:pos x="T2" y="T3"/>
              </a:cxn>
              <a:cxn ang="0">
                <a:pos x="T4" y="T5"/>
              </a:cxn>
              <a:cxn ang="0">
                <a:pos x="T6" y="T7"/>
              </a:cxn>
              <a:cxn ang="0">
                <a:pos x="T8" y="T9"/>
              </a:cxn>
              <a:cxn ang="0">
                <a:pos x="T10" y="T11"/>
              </a:cxn>
              <a:cxn ang="0">
                <a:pos x="T12" y="T13"/>
              </a:cxn>
            </a:cxnLst>
            <a:rect l="0" t="0" r="r" b="b"/>
            <a:pathLst>
              <a:path w="43" h="48">
                <a:moveTo>
                  <a:pt x="0" y="46"/>
                </a:moveTo>
                <a:cubicBezTo>
                  <a:pt x="1" y="46"/>
                  <a:pt x="2" y="46"/>
                  <a:pt x="3" y="46"/>
                </a:cubicBezTo>
                <a:cubicBezTo>
                  <a:pt x="13" y="46"/>
                  <a:pt x="24" y="47"/>
                  <a:pt x="34" y="48"/>
                </a:cubicBezTo>
                <a:cubicBezTo>
                  <a:pt x="43" y="3"/>
                  <a:pt x="43" y="3"/>
                  <a:pt x="43" y="3"/>
                </a:cubicBezTo>
                <a:cubicBezTo>
                  <a:pt x="30" y="1"/>
                  <a:pt x="16" y="0"/>
                  <a:pt x="3" y="0"/>
                </a:cubicBezTo>
                <a:cubicBezTo>
                  <a:pt x="2" y="0"/>
                  <a:pt x="1" y="0"/>
                  <a:pt x="0" y="0"/>
                </a:cubicBezTo>
                <a:lnTo>
                  <a:pt x="0" y="46"/>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4" name="Freeform 61"/>
          <p:cNvSpPr/>
          <p:nvPr/>
        </p:nvSpPr>
        <p:spPr bwMode="auto">
          <a:xfrm rot="21296093">
            <a:off x="9329280" y="2252003"/>
            <a:ext cx="396032" cy="394333"/>
          </a:xfrm>
          <a:custGeom>
            <a:avLst/>
            <a:gdLst>
              <a:gd name="T0" fmla="*/ 0 w 60"/>
              <a:gd name="T1" fmla="*/ 38 h 60"/>
              <a:gd name="T2" fmla="*/ 27 w 60"/>
              <a:gd name="T3" fmla="*/ 60 h 60"/>
              <a:gd name="T4" fmla="*/ 60 w 60"/>
              <a:gd name="T5" fmla="*/ 26 h 60"/>
              <a:gd name="T6" fmla="*/ 26 w 60"/>
              <a:gd name="T7" fmla="*/ 0 h 60"/>
              <a:gd name="T8" fmla="*/ 0 w 60"/>
              <a:gd name="T9" fmla="*/ 38 h 60"/>
            </a:gdLst>
            <a:ahLst/>
            <a:cxnLst>
              <a:cxn ang="0">
                <a:pos x="T0" y="T1"/>
              </a:cxn>
              <a:cxn ang="0">
                <a:pos x="T2" y="T3"/>
              </a:cxn>
              <a:cxn ang="0">
                <a:pos x="T4" y="T5"/>
              </a:cxn>
              <a:cxn ang="0">
                <a:pos x="T6" y="T7"/>
              </a:cxn>
              <a:cxn ang="0">
                <a:pos x="T8" y="T9"/>
              </a:cxn>
            </a:cxnLst>
            <a:rect l="0" t="0" r="r" b="b"/>
            <a:pathLst>
              <a:path w="60" h="60">
                <a:moveTo>
                  <a:pt x="0" y="38"/>
                </a:moveTo>
                <a:cubicBezTo>
                  <a:pt x="9" y="45"/>
                  <a:pt x="18" y="52"/>
                  <a:pt x="27" y="60"/>
                </a:cubicBezTo>
                <a:cubicBezTo>
                  <a:pt x="60" y="26"/>
                  <a:pt x="60" y="26"/>
                  <a:pt x="60" y="26"/>
                </a:cubicBezTo>
                <a:cubicBezTo>
                  <a:pt x="49" y="17"/>
                  <a:pt x="38" y="8"/>
                  <a:pt x="26" y="0"/>
                </a:cubicBezTo>
                <a:lnTo>
                  <a:pt x="0" y="38"/>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5" name="Freeform 40"/>
          <p:cNvSpPr/>
          <p:nvPr/>
        </p:nvSpPr>
        <p:spPr bwMode="auto">
          <a:xfrm rot="21296093">
            <a:off x="6831601" y="4356870"/>
            <a:ext cx="362038" cy="316146"/>
          </a:xfrm>
          <a:custGeom>
            <a:avLst/>
            <a:gdLst>
              <a:gd name="T0" fmla="*/ 55 w 55"/>
              <a:gd name="T1" fmla="*/ 30 h 48"/>
              <a:gd name="T2" fmla="*/ 46 w 55"/>
              <a:gd name="T3" fmla="*/ 0 h 48"/>
              <a:gd name="T4" fmla="*/ 0 w 55"/>
              <a:gd name="T5" fmla="*/ 9 h 48"/>
              <a:gd name="T6" fmla="*/ 12 w 55"/>
              <a:gd name="T7" fmla="*/ 48 h 48"/>
              <a:gd name="T8" fmla="*/ 55 w 55"/>
              <a:gd name="T9" fmla="*/ 30 h 48"/>
            </a:gdLst>
            <a:ahLst/>
            <a:cxnLst>
              <a:cxn ang="0">
                <a:pos x="T0" y="T1"/>
              </a:cxn>
              <a:cxn ang="0">
                <a:pos x="T2" y="T3"/>
              </a:cxn>
              <a:cxn ang="0">
                <a:pos x="T4" y="T5"/>
              </a:cxn>
              <a:cxn ang="0">
                <a:pos x="T6" y="T7"/>
              </a:cxn>
              <a:cxn ang="0">
                <a:pos x="T8" y="T9"/>
              </a:cxn>
            </a:cxnLst>
            <a:rect l="0" t="0" r="r" b="b"/>
            <a:pathLst>
              <a:path w="55" h="48">
                <a:moveTo>
                  <a:pt x="55" y="30"/>
                </a:moveTo>
                <a:cubicBezTo>
                  <a:pt x="51" y="21"/>
                  <a:pt x="48" y="10"/>
                  <a:pt x="46" y="0"/>
                </a:cubicBezTo>
                <a:cubicBezTo>
                  <a:pt x="0" y="9"/>
                  <a:pt x="0" y="9"/>
                  <a:pt x="0" y="9"/>
                </a:cubicBezTo>
                <a:cubicBezTo>
                  <a:pt x="3" y="23"/>
                  <a:pt x="7" y="36"/>
                  <a:pt x="12" y="48"/>
                </a:cubicBezTo>
                <a:lnTo>
                  <a:pt x="55" y="30"/>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6" name="Freeform 41"/>
          <p:cNvSpPr/>
          <p:nvPr/>
        </p:nvSpPr>
        <p:spPr bwMode="auto">
          <a:xfrm rot="21296093">
            <a:off x="6765117" y="4074301"/>
            <a:ext cx="322946" cy="268554"/>
          </a:xfrm>
          <a:custGeom>
            <a:avLst/>
            <a:gdLst>
              <a:gd name="T0" fmla="*/ 49 w 49"/>
              <a:gd name="T1" fmla="*/ 31 h 41"/>
              <a:gd name="T2" fmla="*/ 47 w 49"/>
              <a:gd name="T3" fmla="*/ 0 h 41"/>
              <a:gd name="T4" fmla="*/ 0 w 49"/>
              <a:gd name="T5" fmla="*/ 0 h 41"/>
              <a:gd name="T6" fmla="*/ 4 w 49"/>
              <a:gd name="T7" fmla="*/ 41 h 41"/>
              <a:gd name="T8" fmla="*/ 49 w 49"/>
              <a:gd name="T9" fmla="*/ 31 h 41"/>
            </a:gdLst>
            <a:ahLst/>
            <a:cxnLst>
              <a:cxn ang="0">
                <a:pos x="T0" y="T1"/>
              </a:cxn>
              <a:cxn ang="0">
                <a:pos x="T2" y="T3"/>
              </a:cxn>
              <a:cxn ang="0">
                <a:pos x="T4" y="T5"/>
              </a:cxn>
              <a:cxn ang="0">
                <a:pos x="T6" y="T7"/>
              </a:cxn>
              <a:cxn ang="0">
                <a:pos x="T8" y="T9"/>
              </a:cxn>
            </a:cxnLst>
            <a:rect l="0" t="0" r="r" b="b"/>
            <a:pathLst>
              <a:path w="49" h="41">
                <a:moveTo>
                  <a:pt x="49" y="31"/>
                </a:moveTo>
                <a:cubicBezTo>
                  <a:pt x="48" y="21"/>
                  <a:pt x="47" y="11"/>
                  <a:pt x="47" y="0"/>
                </a:cubicBezTo>
                <a:cubicBezTo>
                  <a:pt x="0" y="0"/>
                  <a:pt x="0" y="0"/>
                  <a:pt x="0" y="0"/>
                </a:cubicBezTo>
                <a:cubicBezTo>
                  <a:pt x="0" y="14"/>
                  <a:pt x="1" y="27"/>
                  <a:pt x="4" y="41"/>
                </a:cubicBezTo>
                <a:lnTo>
                  <a:pt x="49" y="31"/>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7" name="Freeform 45"/>
          <p:cNvSpPr/>
          <p:nvPr/>
        </p:nvSpPr>
        <p:spPr bwMode="auto">
          <a:xfrm rot="21296093">
            <a:off x="6962880" y="4620847"/>
            <a:ext cx="382435" cy="362039"/>
          </a:xfrm>
          <a:custGeom>
            <a:avLst/>
            <a:gdLst>
              <a:gd name="T0" fmla="*/ 58 w 58"/>
              <a:gd name="T1" fmla="*/ 29 h 55"/>
              <a:gd name="T2" fmla="*/ 43 w 58"/>
              <a:gd name="T3" fmla="*/ 0 h 55"/>
              <a:gd name="T4" fmla="*/ 0 w 58"/>
              <a:gd name="T5" fmla="*/ 18 h 55"/>
              <a:gd name="T6" fmla="*/ 19 w 58"/>
              <a:gd name="T7" fmla="*/ 55 h 55"/>
              <a:gd name="T8" fmla="*/ 58 w 58"/>
              <a:gd name="T9" fmla="*/ 29 h 55"/>
            </a:gdLst>
            <a:ahLst/>
            <a:cxnLst>
              <a:cxn ang="0">
                <a:pos x="T0" y="T1"/>
              </a:cxn>
              <a:cxn ang="0">
                <a:pos x="T2" y="T3"/>
              </a:cxn>
              <a:cxn ang="0">
                <a:pos x="T4" y="T5"/>
              </a:cxn>
              <a:cxn ang="0">
                <a:pos x="T6" y="T7"/>
              </a:cxn>
              <a:cxn ang="0">
                <a:pos x="T8" y="T9"/>
              </a:cxn>
            </a:cxnLst>
            <a:rect l="0" t="0" r="r" b="b"/>
            <a:pathLst>
              <a:path w="58" h="55">
                <a:moveTo>
                  <a:pt x="58" y="29"/>
                </a:moveTo>
                <a:cubicBezTo>
                  <a:pt x="52" y="20"/>
                  <a:pt x="48" y="10"/>
                  <a:pt x="43" y="0"/>
                </a:cubicBezTo>
                <a:cubicBezTo>
                  <a:pt x="0" y="18"/>
                  <a:pt x="0" y="18"/>
                  <a:pt x="0" y="18"/>
                </a:cubicBezTo>
                <a:cubicBezTo>
                  <a:pt x="6" y="31"/>
                  <a:pt x="12" y="43"/>
                  <a:pt x="19" y="55"/>
                </a:cubicBezTo>
                <a:lnTo>
                  <a:pt x="58" y="29"/>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8" name="Freeform 47"/>
          <p:cNvSpPr/>
          <p:nvPr/>
        </p:nvSpPr>
        <p:spPr bwMode="auto">
          <a:xfrm rot="21296093">
            <a:off x="6734054" y="3727253"/>
            <a:ext cx="322946" cy="261755"/>
          </a:xfrm>
          <a:custGeom>
            <a:avLst/>
            <a:gdLst>
              <a:gd name="T0" fmla="*/ 47 w 49"/>
              <a:gd name="T1" fmla="*/ 40 h 40"/>
              <a:gd name="T2" fmla="*/ 49 w 49"/>
              <a:gd name="T3" fmla="*/ 9 h 40"/>
              <a:gd name="T4" fmla="*/ 4 w 49"/>
              <a:gd name="T5" fmla="*/ 0 h 40"/>
              <a:gd name="T6" fmla="*/ 0 w 49"/>
              <a:gd name="T7" fmla="*/ 40 h 40"/>
              <a:gd name="T8" fmla="*/ 47 w 49"/>
              <a:gd name="T9" fmla="*/ 40 h 40"/>
            </a:gdLst>
            <a:ahLst/>
            <a:cxnLst>
              <a:cxn ang="0">
                <a:pos x="T0" y="T1"/>
              </a:cxn>
              <a:cxn ang="0">
                <a:pos x="T2" y="T3"/>
              </a:cxn>
              <a:cxn ang="0">
                <a:pos x="T4" y="T5"/>
              </a:cxn>
              <a:cxn ang="0">
                <a:pos x="T6" y="T7"/>
              </a:cxn>
              <a:cxn ang="0">
                <a:pos x="T8" y="T9"/>
              </a:cxn>
            </a:cxnLst>
            <a:rect l="0" t="0" r="r" b="b"/>
            <a:pathLst>
              <a:path w="49" h="40">
                <a:moveTo>
                  <a:pt x="47" y="40"/>
                </a:moveTo>
                <a:cubicBezTo>
                  <a:pt x="47" y="29"/>
                  <a:pt x="48" y="19"/>
                  <a:pt x="49" y="9"/>
                </a:cubicBezTo>
                <a:cubicBezTo>
                  <a:pt x="4" y="0"/>
                  <a:pt x="4" y="0"/>
                  <a:pt x="4" y="0"/>
                </a:cubicBezTo>
                <a:cubicBezTo>
                  <a:pt x="1" y="13"/>
                  <a:pt x="0" y="26"/>
                  <a:pt x="0" y="40"/>
                </a:cubicBezTo>
                <a:lnTo>
                  <a:pt x="47" y="40"/>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09" name="Freeform 58"/>
          <p:cNvSpPr/>
          <p:nvPr/>
        </p:nvSpPr>
        <p:spPr bwMode="auto">
          <a:xfrm rot="21296093">
            <a:off x="8727885" y="5400449"/>
            <a:ext cx="282152" cy="322946"/>
          </a:xfrm>
          <a:custGeom>
            <a:avLst/>
            <a:gdLst>
              <a:gd name="T0" fmla="*/ 34 w 43"/>
              <a:gd name="T1" fmla="*/ 0 h 49"/>
              <a:gd name="T2" fmla="*/ 3 w 43"/>
              <a:gd name="T3" fmla="*/ 2 h 49"/>
              <a:gd name="T4" fmla="*/ 0 w 43"/>
              <a:gd name="T5" fmla="*/ 2 h 49"/>
              <a:gd name="T6" fmla="*/ 0 w 43"/>
              <a:gd name="T7" fmla="*/ 48 h 49"/>
              <a:gd name="T8" fmla="*/ 3 w 43"/>
              <a:gd name="T9" fmla="*/ 49 h 49"/>
              <a:gd name="T10" fmla="*/ 43 w 43"/>
              <a:gd name="T11" fmla="*/ 46 h 49"/>
              <a:gd name="T12" fmla="*/ 34 w 43"/>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43" h="49">
                <a:moveTo>
                  <a:pt x="34" y="0"/>
                </a:moveTo>
                <a:cubicBezTo>
                  <a:pt x="24" y="1"/>
                  <a:pt x="13" y="2"/>
                  <a:pt x="3" y="2"/>
                </a:cubicBezTo>
                <a:cubicBezTo>
                  <a:pt x="2" y="2"/>
                  <a:pt x="1" y="2"/>
                  <a:pt x="0" y="2"/>
                </a:cubicBezTo>
                <a:cubicBezTo>
                  <a:pt x="0" y="48"/>
                  <a:pt x="0" y="48"/>
                  <a:pt x="0" y="48"/>
                </a:cubicBezTo>
                <a:cubicBezTo>
                  <a:pt x="1" y="48"/>
                  <a:pt x="2" y="49"/>
                  <a:pt x="3" y="49"/>
                </a:cubicBezTo>
                <a:cubicBezTo>
                  <a:pt x="16" y="49"/>
                  <a:pt x="30" y="48"/>
                  <a:pt x="43" y="46"/>
                </a:cubicBezTo>
                <a:lnTo>
                  <a:pt x="34" y="0"/>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0" name="Freeform 66"/>
          <p:cNvSpPr/>
          <p:nvPr/>
        </p:nvSpPr>
        <p:spPr bwMode="auto">
          <a:xfrm rot="21296093">
            <a:off x="9024425" y="5298550"/>
            <a:ext cx="334842" cy="362039"/>
          </a:xfrm>
          <a:custGeom>
            <a:avLst/>
            <a:gdLst>
              <a:gd name="T0" fmla="*/ 51 w 51"/>
              <a:gd name="T1" fmla="*/ 43 h 55"/>
              <a:gd name="T2" fmla="*/ 33 w 51"/>
              <a:gd name="T3" fmla="*/ 0 h 55"/>
              <a:gd name="T4" fmla="*/ 0 w 51"/>
              <a:gd name="T5" fmla="*/ 9 h 55"/>
              <a:gd name="T6" fmla="*/ 9 w 51"/>
              <a:gd name="T7" fmla="*/ 55 h 55"/>
              <a:gd name="T8" fmla="*/ 51 w 51"/>
              <a:gd name="T9" fmla="*/ 43 h 55"/>
            </a:gdLst>
            <a:ahLst/>
            <a:cxnLst>
              <a:cxn ang="0">
                <a:pos x="T0" y="T1"/>
              </a:cxn>
              <a:cxn ang="0">
                <a:pos x="T2" y="T3"/>
              </a:cxn>
              <a:cxn ang="0">
                <a:pos x="T4" y="T5"/>
              </a:cxn>
              <a:cxn ang="0">
                <a:pos x="T6" y="T7"/>
              </a:cxn>
              <a:cxn ang="0">
                <a:pos x="T8" y="T9"/>
              </a:cxn>
            </a:cxnLst>
            <a:rect l="0" t="0" r="r" b="b"/>
            <a:pathLst>
              <a:path w="51" h="55">
                <a:moveTo>
                  <a:pt x="51" y="43"/>
                </a:moveTo>
                <a:cubicBezTo>
                  <a:pt x="33" y="0"/>
                  <a:pt x="33" y="0"/>
                  <a:pt x="33" y="0"/>
                </a:cubicBezTo>
                <a:cubicBezTo>
                  <a:pt x="22" y="4"/>
                  <a:pt x="12" y="7"/>
                  <a:pt x="0" y="9"/>
                </a:cubicBezTo>
                <a:cubicBezTo>
                  <a:pt x="9" y="55"/>
                  <a:pt x="9" y="55"/>
                  <a:pt x="9" y="55"/>
                </a:cubicBezTo>
                <a:cubicBezTo>
                  <a:pt x="24" y="52"/>
                  <a:pt x="38" y="48"/>
                  <a:pt x="51" y="43"/>
                </a:cubicBez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1" name="Freeform 44"/>
          <p:cNvSpPr/>
          <p:nvPr/>
        </p:nvSpPr>
        <p:spPr bwMode="auto">
          <a:xfrm rot="21296093">
            <a:off x="8019289" y="5349002"/>
            <a:ext cx="321245" cy="375636"/>
          </a:xfrm>
          <a:custGeom>
            <a:avLst/>
            <a:gdLst>
              <a:gd name="T0" fmla="*/ 49 w 49"/>
              <a:gd name="T1" fmla="*/ 11 h 57"/>
              <a:gd name="T2" fmla="*/ 18 w 49"/>
              <a:gd name="T3" fmla="*/ 0 h 57"/>
              <a:gd name="T4" fmla="*/ 0 w 49"/>
              <a:gd name="T5" fmla="*/ 43 h 57"/>
              <a:gd name="T6" fmla="*/ 40 w 49"/>
              <a:gd name="T7" fmla="*/ 57 h 57"/>
              <a:gd name="T8" fmla="*/ 49 w 49"/>
              <a:gd name="T9" fmla="*/ 11 h 57"/>
            </a:gdLst>
            <a:ahLst/>
            <a:cxnLst>
              <a:cxn ang="0">
                <a:pos x="T0" y="T1"/>
              </a:cxn>
              <a:cxn ang="0">
                <a:pos x="T2" y="T3"/>
              </a:cxn>
              <a:cxn ang="0">
                <a:pos x="T4" y="T5"/>
              </a:cxn>
              <a:cxn ang="0">
                <a:pos x="T6" y="T7"/>
              </a:cxn>
              <a:cxn ang="0">
                <a:pos x="T8" y="T9"/>
              </a:cxn>
            </a:cxnLst>
            <a:rect l="0" t="0" r="r" b="b"/>
            <a:pathLst>
              <a:path w="49" h="57">
                <a:moveTo>
                  <a:pt x="49" y="11"/>
                </a:moveTo>
                <a:cubicBezTo>
                  <a:pt x="38" y="8"/>
                  <a:pt x="28" y="5"/>
                  <a:pt x="18" y="0"/>
                </a:cubicBezTo>
                <a:cubicBezTo>
                  <a:pt x="0" y="43"/>
                  <a:pt x="0" y="43"/>
                  <a:pt x="0" y="43"/>
                </a:cubicBezTo>
                <a:cubicBezTo>
                  <a:pt x="13" y="49"/>
                  <a:pt x="26" y="53"/>
                  <a:pt x="40" y="57"/>
                </a:cubicBezTo>
                <a:lnTo>
                  <a:pt x="49" y="11"/>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2" name="Freeform 53"/>
          <p:cNvSpPr/>
          <p:nvPr/>
        </p:nvSpPr>
        <p:spPr bwMode="auto">
          <a:xfrm rot="21296093">
            <a:off x="10126760" y="3776087"/>
            <a:ext cx="329744" cy="288951"/>
          </a:xfrm>
          <a:custGeom>
            <a:avLst/>
            <a:gdLst>
              <a:gd name="T0" fmla="*/ 4 w 50"/>
              <a:gd name="T1" fmla="*/ 0 h 44"/>
              <a:gd name="T2" fmla="*/ 0 w 50"/>
              <a:gd name="T3" fmla="*/ 35 h 44"/>
              <a:gd name="T4" fmla="*/ 46 w 50"/>
              <a:gd name="T5" fmla="*/ 44 h 44"/>
              <a:gd name="T6" fmla="*/ 50 w 50"/>
              <a:gd name="T7" fmla="*/ 0 h 44"/>
              <a:gd name="T8" fmla="*/ 4 w 50"/>
              <a:gd name="T9" fmla="*/ 0 h 44"/>
            </a:gdLst>
            <a:ahLst/>
            <a:cxnLst>
              <a:cxn ang="0">
                <a:pos x="T0" y="T1"/>
              </a:cxn>
              <a:cxn ang="0">
                <a:pos x="T2" y="T3"/>
              </a:cxn>
              <a:cxn ang="0">
                <a:pos x="T4" y="T5"/>
              </a:cxn>
              <a:cxn ang="0">
                <a:pos x="T6" y="T7"/>
              </a:cxn>
              <a:cxn ang="0">
                <a:pos x="T8" y="T9"/>
              </a:cxn>
            </a:cxnLst>
            <a:rect l="0" t="0" r="r" b="b"/>
            <a:pathLst>
              <a:path w="50" h="44">
                <a:moveTo>
                  <a:pt x="4" y="0"/>
                </a:moveTo>
                <a:cubicBezTo>
                  <a:pt x="3" y="12"/>
                  <a:pt x="2" y="24"/>
                  <a:pt x="0" y="35"/>
                </a:cubicBezTo>
                <a:cubicBezTo>
                  <a:pt x="46" y="44"/>
                  <a:pt x="46" y="44"/>
                  <a:pt x="46" y="44"/>
                </a:cubicBezTo>
                <a:cubicBezTo>
                  <a:pt x="49" y="30"/>
                  <a:pt x="50" y="15"/>
                  <a:pt x="50" y="0"/>
                </a:cubicBezTo>
                <a:lnTo>
                  <a:pt x="4" y="0"/>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3" name="Freeform 54"/>
          <p:cNvSpPr/>
          <p:nvPr/>
        </p:nvSpPr>
        <p:spPr bwMode="auto">
          <a:xfrm rot="21296093">
            <a:off x="10071911" y="4095010"/>
            <a:ext cx="368837" cy="336543"/>
          </a:xfrm>
          <a:custGeom>
            <a:avLst/>
            <a:gdLst>
              <a:gd name="T0" fmla="*/ 11 w 56"/>
              <a:gd name="T1" fmla="*/ 0 h 51"/>
              <a:gd name="T2" fmla="*/ 0 w 56"/>
              <a:gd name="T3" fmla="*/ 33 h 51"/>
              <a:gd name="T4" fmla="*/ 43 w 56"/>
              <a:gd name="T5" fmla="*/ 51 h 51"/>
              <a:gd name="T6" fmla="*/ 56 w 56"/>
              <a:gd name="T7" fmla="*/ 9 h 51"/>
              <a:gd name="T8" fmla="*/ 11 w 56"/>
              <a:gd name="T9" fmla="*/ 0 h 51"/>
            </a:gdLst>
            <a:ahLst/>
            <a:cxnLst>
              <a:cxn ang="0">
                <a:pos x="T0" y="T1"/>
              </a:cxn>
              <a:cxn ang="0">
                <a:pos x="T2" y="T3"/>
              </a:cxn>
              <a:cxn ang="0">
                <a:pos x="T4" y="T5"/>
              </a:cxn>
              <a:cxn ang="0">
                <a:pos x="T6" y="T7"/>
              </a:cxn>
              <a:cxn ang="0">
                <a:pos x="T8" y="T9"/>
              </a:cxn>
            </a:cxnLst>
            <a:rect l="0" t="0" r="r" b="b"/>
            <a:pathLst>
              <a:path w="56" h="51">
                <a:moveTo>
                  <a:pt x="11" y="0"/>
                </a:moveTo>
                <a:cubicBezTo>
                  <a:pt x="8" y="11"/>
                  <a:pt x="4" y="22"/>
                  <a:pt x="0" y="33"/>
                </a:cubicBezTo>
                <a:cubicBezTo>
                  <a:pt x="43" y="51"/>
                  <a:pt x="43" y="51"/>
                  <a:pt x="43" y="51"/>
                </a:cubicBezTo>
                <a:cubicBezTo>
                  <a:pt x="49" y="37"/>
                  <a:pt x="53" y="23"/>
                  <a:pt x="56" y="9"/>
                </a:cubicBezTo>
                <a:lnTo>
                  <a:pt x="11" y="0"/>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4" name="Freeform 55"/>
          <p:cNvSpPr/>
          <p:nvPr/>
        </p:nvSpPr>
        <p:spPr bwMode="auto">
          <a:xfrm rot="21296093">
            <a:off x="9955559" y="4402845"/>
            <a:ext cx="394333" cy="367137"/>
          </a:xfrm>
          <a:custGeom>
            <a:avLst/>
            <a:gdLst>
              <a:gd name="T0" fmla="*/ 17 w 60"/>
              <a:gd name="T1" fmla="*/ 0 h 56"/>
              <a:gd name="T2" fmla="*/ 0 w 60"/>
              <a:gd name="T3" fmla="*/ 30 h 56"/>
              <a:gd name="T4" fmla="*/ 39 w 60"/>
              <a:gd name="T5" fmla="*/ 56 h 56"/>
              <a:gd name="T6" fmla="*/ 60 w 60"/>
              <a:gd name="T7" fmla="*/ 18 h 56"/>
              <a:gd name="T8" fmla="*/ 17 w 60"/>
              <a:gd name="T9" fmla="*/ 0 h 56"/>
            </a:gdLst>
            <a:ahLst/>
            <a:cxnLst>
              <a:cxn ang="0">
                <a:pos x="T0" y="T1"/>
              </a:cxn>
              <a:cxn ang="0">
                <a:pos x="T2" y="T3"/>
              </a:cxn>
              <a:cxn ang="0">
                <a:pos x="T4" y="T5"/>
              </a:cxn>
              <a:cxn ang="0">
                <a:pos x="T6" y="T7"/>
              </a:cxn>
              <a:cxn ang="0">
                <a:pos x="T8" y="T9"/>
              </a:cxn>
            </a:cxnLst>
            <a:rect l="0" t="0" r="r" b="b"/>
            <a:pathLst>
              <a:path w="60" h="56">
                <a:moveTo>
                  <a:pt x="17" y="0"/>
                </a:moveTo>
                <a:cubicBezTo>
                  <a:pt x="12" y="10"/>
                  <a:pt x="7" y="20"/>
                  <a:pt x="0" y="30"/>
                </a:cubicBezTo>
                <a:cubicBezTo>
                  <a:pt x="39" y="56"/>
                  <a:pt x="39" y="56"/>
                  <a:pt x="39" y="56"/>
                </a:cubicBezTo>
                <a:cubicBezTo>
                  <a:pt x="47" y="44"/>
                  <a:pt x="54" y="31"/>
                  <a:pt x="60" y="18"/>
                </a:cubicBezTo>
                <a:lnTo>
                  <a:pt x="17" y="0"/>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5" name="Freeform 56"/>
          <p:cNvSpPr/>
          <p:nvPr/>
        </p:nvSpPr>
        <p:spPr bwMode="auto">
          <a:xfrm rot="21296093">
            <a:off x="9567430" y="4938912"/>
            <a:ext cx="396032" cy="394333"/>
          </a:xfrm>
          <a:custGeom>
            <a:avLst/>
            <a:gdLst>
              <a:gd name="T0" fmla="*/ 27 w 60"/>
              <a:gd name="T1" fmla="*/ 0 h 60"/>
              <a:gd name="T2" fmla="*/ 0 w 60"/>
              <a:gd name="T3" fmla="*/ 21 h 60"/>
              <a:gd name="T4" fmla="*/ 25 w 60"/>
              <a:gd name="T5" fmla="*/ 60 h 60"/>
              <a:gd name="T6" fmla="*/ 60 w 60"/>
              <a:gd name="T7" fmla="*/ 33 h 60"/>
              <a:gd name="T8" fmla="*/ 27 w 60"/>
              <a:gd name="T9" fmla="*/ 0 h 60"/>
            </a:gdLst>
            <a:ahLst/>
            <a:cxnLst>
              <a:cxn ang="0">
                <a:pos x="T0" y="T1"/>
              </a:cxn>
              <a:cxn ang="0">
                <a:pos x="T2" y="T3"/>
              </a:cxn>
              <a:cxn ang="0">
                <a:pos x="T4" y="T5"/>
              </a:cxn>
              <a:cxn ang="0">
                <a:pos x="T6" y="T7"/>
              </a:cxn>
              <a:cxn ang="0">
                <a:pos x="T8" y="T9"/>
              </a:cxn>
            </a:cxnLst>
            <a:rect l="0" t="0" r="r" b="b"/>
            <a:pathLst>
              <a:path w="60" h="60">
                <a:moveTo>
                  <a:pt x="27" y="0"/>
                </a:moveTo>
                <a:cubicBezTo>
                  <a:pt x="18" y="7"/>
                  <a:pt x="9" y="14"/>
                  <a:pt x="0" y="21"/>
                </a:cubicBezTo>
                <a:cubicBezTo>
                  <a:pt x="25" y="60"/>
                  <a:pt x="25" y="60"/>
                  <a:pt x="25" y="60"/>
                </a:cubicBezTo>
                <a:cubicBezTo>
                  <a:pt x="38" y="52"/>
                  <a:pt x="49" y="43"/>
                  <a:pt x="60" y="33"/>
                </a:cubicBezTo>
                <a:lnTo>
                  <a:pt x="27" y="0"/>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6" name="Freeform 57"/>
          <p:cNvSpPr/>
          <p:nvPr/>
        </p:nvSpPr>
        <p:spPr bwMode="auto">
          <a:xfrm rot="21296093">
            <a:off x="9783737" y="4687138"/>
            <a:ext cx="407930" cy="387535"/>
          </a:xfrm>
          <a:custGeom>
            <a:avLst/>
            <a:gdLst>
              <a:gd name="T0" fmla="*/ 23 w 62"/>
              <a:gd name="T1" fmla="*/ 0 h 59"/>
              <a:gd name="T2" fmla="*/ 0 w 62"/>
              <a:gd name="T3" fmla="*/ 26 h 59"/>
              <a:gd name="T4" fmla="*/ 33 w 62"/>
              <a:gd name="T5" fmla="*/ 59 h 59"/>
              <a:gd name="T6" fmla="*/ 62 w 62"/>
              <a:gd name="T7" fmla="*/ 26 h 59"/>
              <a:gd name="T8" fmla="*/ 23 w 62"/>
              <a:gd name="T9" fmla="*/ 0 h 59"/>
            </a:gdLst>
            <a:ahLst/>
            <a:cxnLst>
              <a:cxn ang="0">
                <a:pos x="T0" y="T1"/>
              </a:cxn>
              <a:cxn ang="0">
                <a:pos x="T2" y="T3"/>
              </a:cxn>
              <a:cxn ang="0">
                <a:pos x="T4" y="T5"/>
              </a:cxn>
              <a:cxn ang="0">
                <a:pos x="T6" y="T7"/>
              </a:cxn>
              <a:cxn ang="0">
                <a:pos x="T8" y="T9"/>
              </a:cxn>
            </a:cxnLst>
            <a:rect l="0" t="0" r="r" b="b"/>
            <a:pathLst>
              <a:path w="62" h="59">
                <a:moveTo>
                  <a:pt x="23" y="0"/>
                </a:moveTo>
                <a:cubicBezTo>
                  <a:pt x="16" y="9"/>
                  <a:pt x="8" y="18"/>
                  <a:pt x="0" y="26"/>
                </a:cubicBezTo>
                <a:cubicBezTo>
                  <a:pt x="33" y="59"/>
                  <a:pt x="33" y="59"/>
                  <a:pt x="33" y="59"/>
                </a:cubicBezTo>
                <a:cubicBezTo>
                  <a:pt x="44" y="49"/>
                  <a:pt x="53" y="37"/>
                  <a:pt x="62" y="26"/>
                </a:cubicBezTo>
                <a:lnTo>
                  <a:pt x="23" y="0"/>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7" name="Freeform 60"/>
          <p:cNvSpPr/>
          <p:nvPr/>
        </p:nvSpPr>
        <p:spPr bwMode="auto">
          <a:xfrm rot="21296093">
            <a:off x="10093602" y="3401915"/>
            <a:ext cx="329744" cy="288951"/>
          </a:xfrm>
          <a:custGeom>
            <a:avLst/>
            <a:gdLst>
              <a:gd name="T0" fmla="*/ 0 w 50"/>
              <a:gd name="T1" fmla="*/ 9 h 44"/>
              <a:gd name="T2" fmla="*/ 4 w 50"/>
              <a:gd name="T3" fmla="*/ 44 h 44"/>
              <a:gd name="T4" fmla="*/ 50 w 50"/>
              <a:gd name="T5" fmla="*/ 44 h 44"/>
              <a:gd name="T6" fmla="*/ 46 w 50"/>
              <a:gd name="T7" fmla="*/ 0 h 44"/>
              <a:gd name="T8" fmla="*/ 0 w 50"/>
              <a:gd name="T9" fmla="*/ 9 h 44"/>
            </a:gdLst>
            <a:ahLst/>
            <a:cxnLst>
              <a:cxn ang="0">
                <a:pos x="T0" y="T1"/>
              </a:cxn>
              <a:cxn ang="0">
                <a:pos x="T2" y="T3"/>
              </a:cxn>
              <a:cxn ang="0">
                <a:pos x="T4" y="T5"/>
              </a:cxn>
              <a:cxn ang="0">
                <a:pos x="T6" y="T7"/>
              </a:cxn>
              <a:cxn ang="0">
                <a:pos x="T8" y="T9"/>
              </a:cxn>
            </a:cxnLst>
            <a:rect l="0" t="0" r="r" b="b"/>
            <a:pathLst>
              <a:path w="50" h="44">
                <a:moveTo>
                  <a:pt x="0" y="9"/>
                </a:moveTo>
                <a:cubicBezTo>
                  <a:pt x="2" y="21"/>
                  <a:pt x="3" y="32"/>
                  <a:pt x="4" y="44"/>
                </a:cubicBezTo>
                <a:cubicBezTo>
                  <a:pt x="50" y="44"/>
                  <a:pt x="50" y="44"/>
                  <a:pt x="50" y="44"/>
                </a:cubicBezTo>
                <a:cubicBezTo>
                  <a:pt x="50" y="29"/>
                  <a:pt x="49" y="15"/>
                  <a:pt x="46" y="0"/>
                </a:cubicBezTo>
                <a:lnTo>
                  <a:pt x="0" y="9"/>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8" name="Freeform 62"/>
          <p:cNvSpPr/>
          <p:nvPr/>
        </p:nvSpPr>
        <p:spPr bwMode="auto">
          <a:xfrm rot="21296093">
            <a:off x="9586701" y="2460731"/>
            <a:ext cx="407930" cy="394333"/>
          </a:xfrm>
          <a:custGeom>
            <a:avLst/>
            <a:gdLst>
              <a:gd name="T0" fmla="*/ 0 w 62"/>
              <a:gd name="T1" fmla="*/ 33 h 60"/>
              <a:gd name="T2" fmla="*/ 23 w 62"/>
              <a:gd name="T3" fmla="*/ 60 h 60"/>
              <a:gd name="T4" fmla="*/ 62 w 62"/>
              <a:gd name="T5" fmla="*/ 34 h 60"/>
              <a:gd name="T6" fmla="*/ 33 w 62"/>
              <a:gd name="T7" fmla="*/ 0 h 60"/>
              <a:gd name="T8" fmla="*/ 0 w 62"/>
              <a:gd name="T9" fmla="*/ 33 h 60"/>
            </a:gdLst>
            <a:ahLst/>
            <a:cxnLst>
              <a:cxn ang="0">
                <a:pos x="T0" y="T1"/>
              </a:cxn>
              <a:cxn ang="0">
                <a:pos x="T2" y="T3"/>
              </a:cxn>
              <a:cxn ang="0">
                <a:pos x="T4" y="T5"/>
              </a:cxn>
              <a:cxn ang="0">
                <a:pos x="T6" y="T7"/>
              </a:cxn>
              <a:cxn ang="0">
                <a:pos x="T8" y="T9"/>
              </a:cxn>
            </a:cxnLst>
            <a:rect l="0" t="0" r="r" b="b"/>
            <a:pathLst>
              <a:path w="62" h="60">
                <a:moveTo>
                  <a:pt x="0" y="33"/>
                </a:moveTo>
                <a:cubicBezTo>
                  <a:pt x="8" y="42"/>
                  <a:pt x="16" y="50"/>
                  <a:pt x="23" y="60"/>
                </a:cubicBezTo>
                <a:cubicBezTo>
                  <a:pt x="62" y="34"/>
                  <a:pt x="62" y="34"/>
                  <a:pt x="62" y="34"/>
                </a:cubicBezTo>
                <a:cubicBezTo>
                  <a:pt x="53" y="22"/>
                  <a:pt x="44" y="11"/>
                  <a:pt x="33" y="0"/>
                </a:cubicBezTo>
                <a:lnTo>
                  <a:pt x="0" y="33"/>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19" name="Freeform 63"/>
          <p:cNvSpPr/>
          <p:nvPr/>
        </p:nvSpPr>
        <p:spPr bwMode="auto">
          <a:xfrm rot="21296093">
            <a:off x="9807735" y="2731785"/>
            <a:ext cx="394333" cy="373937"/>
          </a:xfrm>
          <a:custGeom>
            <a:avLst/>
            <a:gdLst>
              <a:gd name="T0" fmla="*/ 0 w 60"/>
              <a:gd name="T1" fmla="*/ 26 h 57"/>
              <a:gd name="T2" fmla="*/ 17 w 60"/>
              <a:gd name="T3" fmla="*/ 57 h 57"/>
              <a:gd name="T4" fmla="*/ 60 w 60"/>
              <a:gd name="T5" fmla="*/ 39 h 57"/>
              <a:gd name="T6" fmla="*/ 39 w 60"/>
              <a:gd name="T7" fmla="*/ 0 h 57"/>
              <a:gd name="T8" fmla="*/ 0 w 60"/>
              <a:gd name="T9" fmla="*/ 26 h 57"/>
            </a:gdLst>
            <a:ahLst/>
            <a:cxnLst>
              <a:cxn ang="0">
                <a:pos x="T0" y="T1"/>
              </a:cxn>
              <a:cxn ang="0">
                <a:pos x="T2" y="T3"/>
              </a:cxn>
              <a:cxn ang="0">
                <a:pos x="T4" y="T5"/>
              </a:cxn>
              <a:cxn ang="0">
                <a:pos x="T6" y="T7"/>
              </a:cxn>
              <a:cxn ang="0">
                <a:pos x="T8" y="T9"/>
              </a:cxn>
            </a:cxnLst>
            <a:rect l="0" t="0" r="r" b="b"/>
            <a:pathLst>
              <a:path w="60" h="57">
                <a:moveTo>
                  <a:pt x="0" y="26"/>
                </a:moveTo>
                <a:cubicBezTo>
                  <a:pt x="7" y="36"/>
                  <a:pt x="12" y="46"/>
                  <a:pt x="17" y="57"/>
                </a:cubicBezTo>
                <a:cubicBezTo>
                  <a:pt x="60" y="39"/>
                  <a:pt x="60" y="39"/>
                  <a:pt x="60" y="39"/>
                </a:cubicBezTo>
                <a:cubicBezTo>
                  <a:pt x="54" y="25"/>
                  <a:pt x="47" y="12"/>
                  <a:pt x="39" y="0"/>
                </a:cubicBezTo>
                <a:lnTo>
                  <a:pt x="0" y="26"/>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20" name="Freeform 64"/>
          <p:cNvSpPr/>
          <p:nvPr/>
        </p:nvSpPr>
        <p:spPr bwMode="auto">
          <a:xfrm rot="21296093">
            <a:off x="9979622" y="3053768"/>
            <a:ext cx="368837" cy="336543"/>
          </a:xfrm>
          <a:custGeom>
            <a:avLst/>
            <a:gdLst>
              <a:gd name="T0" fmla="*/ 43 w 56"/>
              <a:gd name="T1" fmla="*/ 0 h 51"/>
              <a:gd name="T2" fmla="*/ 0 w 56"/>
              <a:gd name="T3" fmla="*/ 17 h 51"/>
              <a:gd name="T4" fmla="*/ 11 w 56"/>
              <a:gd name="T5" fmla="*/ 51 h 51"/>
              <a:gd name="T6" fmla="*/ 56 w 56"/>
              <a:gd name="T7" fmla="*/ 42 h 51"/>
              <a:gd name="T8" fmla="*/ 43 w 56"/>
              <a:gd name="T9" fmla="*/ 0 h 51"/>
            </a:gdLst>
            <a:ahLst/>
            <a:cxnLst>
              <a:cxn ang="0">
                <a:pos x="T0" y="T1"/>
              </a:cxn>
              <a:cxn ang="0">
                <a:pos x="T2" y="T3"/>
              </a:cxn>
              <a:cxn ang="0">
                <a:pos x="T4" y="T5"/>
              </a:cxn>
              <a:cxn ang="0">
                <a:pos x="T6" y="T7"/>
              </a:cxn>
              <a:cxn ang="0">
                <a:pos x="T8" y="T9"/>
              </a:cxn>
            </a:cxnLst>
            <a:rect l="0" t="0" r="r" b="b"/>
            <a:pathLst>
              <a:path w="56" h="51">
                <a:moveTo>
                  <a:pt x="43" y="0"/>
                </a:moveTo>
                <a:cubicBezTo>
                  <a:pt x="0" y="17"/>
                  <a:pt x="0" y="17"/>
                  <a:pt x="0" y="17"/>
                </a:cubicBezTo>
                <a:cubicBezTo>
                  <a:pt x="5" y="28"/>
                  <a:pt x="8" y="39"/>
                  <a:pt x="11" y="51"/>
                </a:cubicBezTo>
                <a:cubicBezTo>
                  <a:pt x="56" y="42"/>
                  <a:pt x="56" y="42"/>
                  <a:pt x="56" y="42"/>
                </a:cubicBezTo>
                <a:cubicBezTo>
                  <a:pt x="53" y="27"/>
                  <a:pt x="49" y="13"/>
                  <a:pt x="43" y="0"/>
                </a:cubicBez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21" name="Freeform 65"/>
          <p:cNvSpPr/>
          <p:nvPr/>
        </p:nvSpPr>
        <p:spPr bwMode="auto">
          <a:xfrm rot="21296093">
            <a:off x="9039157" y="2101231"/>
            <a:ext cx="373937" cy="387535"/>
          </a:xfrm>
          <a:custGeom>
            <a:avLst/>
            <a:gdLst>
              <a:gd name="T0" fmla="*/ 0 w 57"/>
              <a:gd name="T1" fmla="*/ 44 h 59"/>
              <a:gd name="T2" fmla="*/ 31 w 57"/>
              <a:gd name="T3" fmla="*/ 59 h 59"/>
              <a:gd name="T4" fmla="*/ 57 w 57"/>
              <a:gd name="T5" fmla="*/ 20 h 59"/>
              <a:gd name="T6" fmla="*/ 18 w 57"/>
              <a:gd name="T7" fmla="*/ 0 h 59"/>
              <a:gd name="T8" fmla="*/ 0 w 57"/>
              <a:gd name="T9" fmla="*/ 44 h 59"/>
            </a:gdLst>
            <a:ahLst/>
            <a:cxnLst>
              <a:cxn ang="0">
                <a:pos x="T0" y="T1"/>
              </a:cxn>
              <a:cxn ang="0">
                <a:pos x="T2" y="T3"/>
              </a:cxn>
              <a:cxn ang="0">
                <a:pos x="T4" y="T5"/>
              </a:cxn>
              <a:cxn ang="0">
                <a:pos x="T6" y="T7"/>
              </a:cxn>
              <a:cxn ang="0">
                <a:pos x="T8" y="T9"/>
              </a:cxn>
            </a:cxnLst>
            <a:rect l="0" t="0" r="r" b="b"/>
            <a:pathLst>
              <a:path w="57" h="59">
                <a:moveTo>
                  <a:pt x="0" y="44"/>
                </a:moveTo>
                <a:cubicBezTo>
                  <a:pt x="11" y="48"/>
                  <a:pt x="21" y="53"/>
                  <a:pt x="31" y="59"/>
                </a:cubicBezTo>
                <a:cubicBezTo>
                  <a:pt x="57" y="20"/>
                  <a:pt x="57" y="20"/>
                  <a:pt x="57" y="20"/>
                </a:cubicBezTo>
                <a:cubicBezTo>
                  <a:pt x="44" y="12"/>
                  <a:pt x="31" y="6"/>
                  <a:pt x="18" y="0"/>
                </a:cubicBezTo>
                <a:lnTo>
                  <a:pt x="0" y="44"/>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22" name="Freeform 67"/>
          <p:cNvSpPr/>
          <p:nvPr/>
        </p:nvSpPr>
        <p:spPr bwMode="auto">
          <a:xfrm rot="21296093">
            <a:off x="9308822" y="5147062"/>
            <a:ext cx="373937" cy="380736"/>
          </a:xfrm>
          <a:custGeom>
            <a:avLst/>
            <a:gdLst>
              <a:gd name="T0" fmla="*/ 31 w 57"/>
              <a:gd name="T1" fmla="*/ 0 h 58"/>
              <a:gd name="T2" fmla="*/ 0 w 57"/>
              <a:gd name="T3" fmla="*/ 15 h 58"/>
              <a:gd name="T4" fmla="*/ 18 w 57"/>
              <a:gd name="T5" fmla="*/ 58 h 58"/>
              <a:gd name="T6" fmla="*/ 57 w 57"/>
              <a:gd name="T7" fmla="*/ 38 h 58"/>
              <a:gd name="T8" fmla="*/ 31 w 57"/>
              <a:gd name="T9" fmla="*/ 0 h 58"/>
            </a:gdLst>
            <a:ahLst/>
            <a:cxnLst>
              <a:cxn ang="0">
                <a:pos x="T0" y="T1"/>
              </a:cxn>
              <a:cxn ang="0">
                <a:pos x="T2" y="T3"/>
              </a:cxn>
              <a:cxn ang="0">
                <a:pos x="T4" y="T5"/>
              </a:cxn>
              <a:cxn ang="0">
                <a:pos x="T6" y="T7"/>
              </a:cxn>
              <a:cxn ang="0">
                <a:pos x="T8" y="T9"/>
              </a:cxn>
            </a:cxnLst>
            <a:rect l="0" t="0" r="r" b="b"/>
            <a:pathLst>
              <a:path w="57" h="58">
                <a:moveTo>
                  <a:pt x="31" y="0"/>
                </a:moveTo>
                <a:cubicBezTo>
                  <a:pt x="21" y="5"/>
                  <a:pt x="11" y="10"/>
                  <a:pt x="0" y="15"/>
                </a:cubicBezTo>
                <a:cubicBezTo>
                  <a:pt x="18" y="58"/>
                  <a:pt x="18" y="58"/>
                  <a:pt x="18" y="58"/>
                </a:cubicBezTo>
                <a:cubicBezTo>
                  <a:pt x="31" y="52"/>
                  <a:pt x="44" y="46"/>
                  <a:pt x="57" y="38"/>
                </a:cubicBezTo>
                <a:lnTo>
                  <a:pt x="31" y="0"/>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23" name="Freeform 68"/>
          <p:cNvSpPr/>
          <p:nvPr/>
        </p:nvSpPr>
        <p:spPr bwMode="auto">
          <a:xfrm rot="21296093">
            <a:off x="8734509" y="2030930"/>
            <a:ext cx="334842" cy="355241"/>
          </a:xfrm>
          <a:custGeom>
            <a:avLst/>
            <a:gdLst>
              <a:gd name="T0" fmla="*/ 0 w 51"/>
              <a:gd name="T1" fmla="*/ 45 h 54"/>
              <a:gd name="T2" fmla="*/ 33 w 51"/>
              <a:gd name="T3" fmla="*/ 54 h 54"/>
              <a:gd name="T4" fmla="*/ 51 w 51"/>
              <a:gd name="T5" fmla="*/ 11 h 54"/>
              <a:gd name="T6" fmla="*/ 10 w 51"/>
              <a:gd name="T7" fmla="*/ 0 h 54"/>
              <a:gd name="T8" fmla="*/ 0 w 51"/>
              <a:gd name="T9" fmla="*/ 45 h 54"/>
            </a:gdLst>
            <a:ahLst/>
            <a:cxnLst>
              <a:cxn ang="0">
                <a:pos x="T0" y="T1"/>
              </a:cxn>
              <a:cxn ang="0">
                <a:pos x="T2" y="T3"/>
              </a:cxn>
              <a:cxn ang="0">
                <a:pos x="T4" y="T5"/>
              </a:cxn>
              <a:cxn ang="0">
                <a:pos x="T6" y="T7"/>
              </a:cxn>
              <a:cxn ang="0">
                <a:pos x="T8" y="T9"/>
              </a:cxn>
            </a:cxnLst>
            <a:rect l="0" t="0" r="r" b="b"/>
            <a:pathLst>
              <a:path w="51" h="54">
                <a:moveTo>
                  <a:pt x="0" y="45"/>
                </a:moveTo>
                <a:cubicBezTo>
                  <a:pt x="12" y="48"/>
                  <a:pt x="23" y="50"/>
                  <a:pt x="33" y="54"/>
                </a:cubicBezTo>
                <a:cubicBezTo>
                  <a:pt x="51" y="11"/>
                  <a:pt x="51" y="11"/>
                  <a:pt x="51" y="11"/>
                </a:cubicBezTo>
                <a:cubicBezTo>
                  <a:pt x="38" y="6"/>
                  <a:pt x="24" y="2"/>
                  <a:pt x="10" y="0"/>
                </a:cubicBezTo>
                <a:lnTo>
                  <a:pt x="0" y="45"/>
                </a:lnTo>
                <a:close/>
              </a:path>
            </a:pathLst>
          </a:custGeom>
          <a:solidFill>
            <a:srgbClr val="C00000"/>
          </a:solidFill>
          <a:ln>
            <a:noFill/>
          </a:ln>
        </p:spPr>
        <p:txBody>
          <a:bodyPr vert="horz" wrap="square" lIns="121853" tIns="60925" rIns="121853" bIns="60925" numCol="1" anchor="t" anchorCtr="0" compatLnSpc="1"/>
          <a:lstStyle/>
          <a:p>
            <a:endParaRPr lang="zh-CN" altLang="en-US" sz="2399"/>
          </a:p>
        </p:txBody>
      </p:sp>
      <p:sp>
        <p:nvSpPr>
          <p:cNvPr id="424" name="Freeform 5"/>
          <p:cNvSpPr/>
          <p:nvPr/>
        </p:nvSpPr>
        <p:spPr bwMode="auto">
          <a:xfrm rot="21296093">
            <a:off x="6664802" y="5203151"/>
            <a:ext cx="513314" cy="513314"/>
          </a:xfrm>
          <a:custGeom>
            <a:avLst/>
            <a:gdLst>
              <a:gd name="T0" fmla="*/ 78 w 78"/>
              <a:gd name="T1" fmla="*/ 34 h 78"/>
              <a:gd name="T2" fmla="*/ 52 w 78"/>
              <a:gd name="T3" fmla="*/ 0 h 78"/>
              <a:gd name="T4" fmla="*/ 0 w 78"/>
              <a:gd name="T5" fmla="*/ 35 h 78"/>
              <a:gd name="T6" fmla="*/ 34 w 78"/>
              <a:gd name="T7" fmla="*/ 78 h 78"/>
              <a:gd name="T8" fmla="*/ 78 w 78"/>
              <a:gd name="T9" fmla="*/ 34 h 78"/>
            </a:gdLst>
            <a:ahLst/>
            <a:cxnLst>
              <a:cxn ang="0">
                <a:pos x="T0" y="T1"/>
              </a:cxn>
              <a:cxn ang="0">
                <a:pos x="T2" y="T3"/>
              </a:cxn>
              <a:cxn ang="0">
                <a:pos x="T4" y="T5"/>
              </a:cxn>
              <a:cxn ang="0">
                <a:pos x="T6" y="T7"/>
              </a:cxn>
              <a:cxn ang="0">
                <a:pos x="T8" y="T9"/>
              </a:cxn>
            </a:cxnLst>
            <a:rect l="0" t="0" r="r" b="b"/>
            <a:pathLst>
              <a:path w="78" h="78">
                <a:moveTo>
                  <a:pt x="78" y="34"/>
                </a:moveTo>
                <a:cubicBezTo>
                  <a:pt x="69" y="23"/>
                  <a:pt x="60" y="12"/>
                  <a:pt x="52" y="0"/>
                </a:cubicBezTo>
                <a:cubicBezTo>
                  <a:pt x="0" y="35"/>
                  <a:pt x="0" y="35"/>
                  <a:pt x="0" y="35"/>
                </a:cubicBezTo>
                <a:cubicBezTo>
                  <a:pt x="10" y="50"/>
                  <a:pt x="22" y="65"/>
                  <a:pt x="34" y="78"/>
                </a:cubicBezTo>
                <a:lnTo>
                  <a:pt x="78" y="34"/>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25" name="Freeform 7"/>
          <p:cNvSpPr/>
          <p:nvPr/>
        </p:nvSpPr>
        <p:spPr bwMode="auto">
          <a:xfrm rot="21296093">
            <a:off x="6993813" y="5478084"/>
            <a:ext cx="506514" cy="533709"/>
          </a:xfrm>
          <a:custGeom>
            <a:avLst/>
            <a:gdLst>
              <a:gd name="T0" fmla="*/ 77 w 77"/>
              <a:gd name="T1" fmla="*/ 29 h 81"/>
              <a:gd name="T2" fmla="*/ 44 w 77"/>
              <a:gd name="T3" fmla="*/ 0 h 81"/>
              <a:gd name="T4" fmla="*/ 0 w 77"/>
              <a:gd name="T5" fmla="*/ 45 h 81"/>
              <a:gd name="T6" fmla="*/ 42 w 77"/>
              <a:gd name="T7" fmla="*/ 81 h 81"/>
              <a:gd name="T8" fmla="*/ 77 w 77"/>
              <a:gd name="T9" fmla="*/ 29 h 81"/>
            </a:gdLst>
            <a:ahLst/>
            <a:cxnLst>
              <a:cxn ang="0">
                <a:pos x="T0" y="T1"/>
              </a:cxn>
              <a:cxn ang="0">
                <a:pos x="T2" y="T3"/>
              </a:cxn>
              <a:cxn ang="0">
                <a:pos x="T4" y="T5"/>
              </a:cxn>
              <a:cxn ang="0">
                <a:pos x="T6" y="T7"/>
              </a:cxn>
              <a:cxn ang="0">
                <a:pos x="T8" y="T9"/>
              </a:cxn>
            </a:cxnLst>
            <a:rect l="0" t="0" r="r" b="b"/>
            <a:pathLst>
              <a:path w="77" h="81">
                <a:moveTo>
                  <a:pt x="77" y="29"/>
                </a:moveTo>
                <a:cubicBezTo>
                  <a:pt x="65" y="20"/>
                  <a:pt x="54" y="11"/>
                  <a:pt x="44" y="0"/>
                </a:cubicBezTo>
                <a:cubicBezTo>
                  <a:pt x="0" y="45"/>
                  <a:pt x="0" y="45"/>
                  <a:pt x="0" y="45"/>
                </a:cubicBezTo>
                <a:cubicBezTo>
                  <a:pt x="13" y="58"/>
                  <a:pt x="27" y="70"/>
                  <a:pt x="42" y="81"/>
                </a:cubicBezTo>
                <a:lnTo>
                  <a:pt x="77" y="29"/>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26" name="Freeform 8"/>
          <p:cNvSpPr/>
          <p:nvPr/>
        </p:nvSpPr>
        <p:spPr bwMode="auto">
          <a:xfrm rot="21296093">
            <a:off x="6224782" y="4517981"/>
            <a:ext cx="486118" cy="426628"/>
          </a:xfrm>
          <a:custGeom>
            <a:avLst/>
            <a:gdLst>
              <a:gd name="T0" fmla="*/ 74 w 74"/>
              <a:gd name="T1" fmla="*/ 41 h 65"/>
              <a:gd name="T2" fmla="*/ 62 w 74"/>
              <a:gd name="T3" fmla="*/ 0 h 65"/>
              <a:gd name="T4" fmla="*/ 0 w 74"/>
              <a:gd name="T5" fmla="*/ 13 h 65"/>
              <a:gd name="T6" fmla="*/ 16 w 74"/>
              <a:gd name="T7" fmla="*/ 65 h 65"/>
              <a:gd name="T8" fmla="*/ 74 w 74"/>
              <a:gd name="T9" fmla="*/ 41 h 65"/>
            </a:gdLst>
            <a:ahLst/>
            <a:cxnLst>
              <a:cxn ang="0">
                <a:pos x="T0" y="T1"/>
              </a:cxn>
              <a:cxn ang="0">
                <a:pos x="T2" y="T3"/>
              </a:cxn>
              <a:cxn ang="0">
                <a:pos x="T4" y="T5"/>
              </a:cxn>
              <a:cxn ang="0">
                <a:pos x="T6" y="T7"/>
              </a:cxn>
              <a:cxn ang="0">
                <a:pos x="T8" y="T9"/>
              </a:cxn>
            </a:cxnLst>
            <a:rect l="0" t="0" r="r" b="b"/>
            <a:pathLst>
              <a:path w="74" h="65">
                <a:moveTo>
                  <a:pt x="74" y="41"/>
                </a:moveTo>
                <a:cubicBezTo>
                  <a:pt x="69" y="28"/>
                  <a:pt x="65" y="14"/>
                  <a:pt x="62" y="0"/>
                </a:cubicBezTo>
                <a:cubicBezTo>
                  <a:pt x="0" y="13"/>
                  <a:pt x="0" y="13"/>
                  <a:pt x="0" y="13"/>
                </a:cubicBezTo>
                <a:cubicBezTo>
                  <a:pt x="4" y="31"/>
                  <a:pt x="9" y="48"/>
                  <a:pt x="16" y="65"/>
                </a:cubicBezTo>
                <a:lnTo>
                  <a:pt x="74" y="41"/>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27" name="Freeform 9"/>
          <p:cNvSpPr/>
          <p:nvPr/>
        </p:nvSpPr>
        <p:spPr bwMode="auto">
          <a:xfrm rot="21296093">
            <a:off x="6135165" y="4137078"/>
            <a:ext cx="440224" cy="362039"/>
          </a:xfrm>
          <a:custGeom>
            <a:avLst/>
            <a:gdLst>
              <a:gd name="T0" fmla="*/ 67 w 67"/>
              <a:gd name="T1" fmla="*/ 42 h 55"/>
              <a:gd name="T2" fmla="*/ 63 w 67"/>
              <a:gd name="T3" fmla="*/ 0 h 55"/>
              <a:gd name="T4" fmla="*/ 0 w 67"/>
              <a:gd name="T5" fmla="*/ 0 h 55"/>
              <a:gd name="T6" fmla="*/ 5 w 67"/>
              <a:gd name="T7" fmla="*/ 55 h 55"/>
              <a:gd name="T8" fmla="*/ 67 w 67"/>
              <a:gd name="T9" fmla="*/ 42 h 55"/>
            </a:gdLst>
            <a:ahLst/>
            <a:cxnLst>
              <a:cxn ang="0">
                <a:pos x="T0" y="T1"/>
              </a:cxn>
              <a:cxn ang="0">
                <a:pos x="T2" y="T3"/>
              </a:cxn>
              <a:cxn ang="0">
                <a:pos x="T4" y="T5"/>
              </a:cxn>
              <a:cxn ang="0">
                <a:pos x="T6" y="T7"/>
              </a:cxn>
              <a:cxn ang="0">
                <a:pos x="T8" y="T9"/>
              </a:cxn>
            </a:cxnLst>
            <a:rect l="0" t="0" r="r" b="b"/>
            <a:pathLst>
              <a:path w="67" h="55">
                <a:moveTo>
                  <a:pt x="67" y="42"/>
                </a:moveTo>
                <a:cubicBezTo>
                  <a:pt x="64" y="29"/>
                  <a:pt x="63" y="15"/>
                  <a:pt x="63" y="0"/>
                </a:cubicBezTo>
                <a:cubicBezTo>
                  <a:pt x="0" y="0"/>
                  <a:pt x="0" y="0"/>
                  <a:pt x="0" y="0"/>
                </a:cubicBezTo>
                <a:cubicBezTo>
                  <a:pt x="0" y="19"/>
                  <a:pt x="2" y="37"/>
                  <a:pt x="5" y="55"/>
                </a:cubicBezTo>
                <a:lnTo>
                  <a:pt x="67" y="42"/>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28" name="Freeform 10"/>
          <p:cNvSpPr/>
          <p:nvPr/>
        </p:nvSpPr>
        <p:spPr bwMode="auto">
          <a:xfrm rot="21296093">
            <a:off x="8291710" y="5937218"/>
            <a:ext cx="368837" cy="453824"/>
          </a:xfrm>
          <a:custGeom>
            <a:avLst/>
            <a:gdLst>
              <a:gd name="T0" fmla="*/ 56 w 56"/>
              <a:gd name="T1" fmla="*/ 6 h 69"/>
              <a:gd name="T2" fmla="*/ 12 w 56"/>
              <a:gd name="T3" fmla="*/ 0 h 69"/>
              <a:gd name="T4" fmla="*/ 0 w 56"/>
              <a:gd name="T5" fmla="*/ 62 h 69"/>
              <a:gd name="T6" fmla="*/ 56 w 56"/>
              <a:gd name="T7" fmla="*/ 69 h 69"/>
              <a:gd name="T8" fmla="*/ 56 w 56"/>
              <a:gd name="T9" fmla="*/ 6 h 69"/>
            </a:gdLst>
            <a:ahLst/>
            <a:cxnLst>
              <a:cxn ang="0">
                <a:pos x="T0" y="T1"/>
              </a:cxn>
              <a:cxn ang="0">
                <a:pos x="T2" y="T3"/>
              </a:cxn>
              <a:cxn ang="0">
                <a:pos x="T4" y="T5"/>
              </a:cxn>
              <a:cxn ang="0">
                <a:pos x="T6" y="T7"/>
              </a:cxn>
              <a:cxn ang="0">
                <a:pos x="T8" y="T9"/>
              </a:cxn>
            </a:cxnLst>
            <a:rect l="0" t="0" r="r" b="b"/>
            <a:pathLst>
              <a:path w="56" h="69">
                <a:moveTo>
                  <a:pt x="56" y="6"/>
                </a:moveTo>
                <a:cubicBezTo>
                  <a:pt x="41" y="5"/>
                  <a:pt x="26" y="3"/>
                  <a:pt x="12" y="0"/>
                </a:cubicBezTo>
                <a:cubicBezTo>
                  <a:pt x="0" y="62"/>
                  <a:pt x="0" y="62"/>
                  <a:pt x="0" y="62"/>
                </a:cubicBezTo>
                <a:cubicBezTo>
                  <a:pt x="18" y="65"/>
                  <a:pt x="37" y="68"/>
                  <a:pt x="56" y="69"/>
                </a:cubicBezTo>
                <a:lnTo>
                  <a:pt x="56" y="6"/>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29" name="Freeform 11"/>
          <p:cNvSpPr/>
          <p:nvPr/>
        </p:nvSpPr>
        <p:spPr bwMode="auto">
          <a:xfrm rot="21296093">
            <a:off x="7383613" y="5702315"/>
            <a:ext cx="481018" cy="526911"/>
          </a:xfrm>
          <a:custGeom>
            <a:avLst/>
            <a:gdLst>
              <a:gd name="T0" fmla="*/ 73 w 73"/>
              <a:gd name="T1" fmla="*/ 22 h 80"/>
              <a:gd name="T2" fmla="*/ 35 w 73"/>
              <a:gd name="T3" fmla="*/ 0 h 80"/>
              <a:gd name="T4" fmla="*/ 0 w 73"/>
              <a:gd name="T5" fmla="*/ 52 h 80"/>
              <a:gd name="T6" fmla="*/ 49 w 73"/>
              <a:gd name="T7" fmla="*/ 80 h 80"/>
              <a:gd name="T8" fmla="*/ 73 w 73"/>
              <a:gd name="T9" fmla="*/ 22 h 80"/>
            </a:gdLst>
            <a:ahLst/>
            <a:cxnLst>
              <a:cxn ang="0">
                <a:pos x="T0" y="T1"/>
              </a:cxn>
              <a:cxn ang="0">
                <a:pos x="T2" y="T3"/>
              </a:cxn>
              <a:cxn ang="0">
                <a:pos x="T4" y="T5"/>
              </a:cxn>
              <a:cxn ang="0">
                <a:pos x="T6" y="T7"/>
              </a:cxn>
              <a:cxn ang="0">
                <a:pos x="T8" y="T9"/>
              </a:cxn>
            </a:cxnLst>
            <a:rect l="0" t="0" r="r" b="b"/>
            <a:pathLst>
              <a:path w="73" h="80">
                <a:moveTo>
                  <a:pt x="73" y="22"/>
                </a:moveTo>
                <a:cubicBezTo>
                  <a:pt x="60" y="15"/>
                  <a:pt x="47" y="8"/>
                  <a:pt x="35" y="0"/>
                </a:cubicBezTo>
                <a:cubicBezTo>
                  <a:pt x="0" y="52"/>
                  <a:pt x="0" y="52"/>
                  <a:pt x="0" y="52"/>
                </a:cubicBezTo>
                <a:cubicBezTo>
                  <a:pt x="16" y="62"/>
                  <a:pt x="32" y="72"/>
                  <a:pt x="49" y="80"/>
                </a:cubicBezTo>
                <a:lnTo>
                  <a:pt x="73" y="22"/>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0" name="Freeform 12"/>
          <p:cNvSpPr/>
          <p:nvPr/>
        </p:nvSpPr>
        <p:spPr bwMode="auto">
          <a:xfrm rot="21296093">
            <a:off x="7819258" y="5856874"/>
            <a:ext cx="433426" cy="501415"/>
          </a:xfrm>
          <a:custGeom>
            <a:avLst/>
            <a:gdLst>
              <a:gd name="T0" fmla="*/ 66 w 66"/>
              <a:gd name="T1" fmla="*/ 14 h 76"/>
              <a:gd name="T2" fmla="*/ 24 w 66"/>
              <a:gd name="T3" fmla="*/ 0 h 76"/>
              <a:gd name="T4" fmla="*/ 0 w 66"/>
              <a:gd name="T5" fmla="*/ 58 h 76"/>
              <a:gd name="T6" fmla="*/ 54 w 66"/>
              <a:gd name="T7" fmla="*/ 76 h 76"/>
              <a:gd name="T8" fmla="*/ 66 w 66"/>
              <a:gd name="T9" fmla="*/ 14 h 76"/>
            </a:gdLst>
            <a:ahLst/>
            <a:cxnLst>
              <a:cxn ang="0">
                <a:pos x="T0" y="T1"/>
              </a:cxn>
              <a:cxn ang="0">
                <a:pos x="T2" y="T3"/>
              </a:cxn>
              <a:cxn ang="0">
                <a:pos x="T4" y="T5"/>
              </a:cxn>
              <a:cxn ang="0">
                <a:pos x="T6" y="T7"/>
              </a:cxn>
              <a:cxn ang="0">
                <a:pos x="T8" y="T9"/>
              </a:cxn>
            </a:cxnLst>
            <a:rect l="0" t="0" r="r" b="b"/>
            <a:pathLst>
              <a:path w="66" h="76">
                <a:moveTo>
                  <a:pt x="66" y="14"/>
                </a:moveTo>
                <a:cubicBezTo>
                  <a:pt x="52" y="10"/>
                  <a:pt x="38" y="6"/>
                  <a:pt x="24" y="0"/>
                </a:cubicBezTo>
                <a:cubicBezTo>
                  <a:pt x="0" y="58"/>
                  <a:pt x="0" y="58"/>
                  <a:pt x="0" y="58"/>
                </a:cubicBezTo>
                <a:cubicBezTo>
                  <a:pt x="18" y="65"/>
                  <a:pt x="35" y="71"/>
                  <a:pt x="54" y="76"/>
                </a:cubicBezTo>
                <a:lnTo>
                  <a:pt x="66" y="14"/>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1" name="Freeform 13"/>
          <p:cNvSpPr/>
          <p:nvPr/>
        </p:nvSpPr>
        <p:spPr bwMode="auto">
          <a:xfrm rot="21296093">
            <a:off x="6404050" y="4876393"/>
            <a:ext cx="513314" cy="481020"/>
          </a:xfrm>
          <a:custGeom>
            <a:avLst/>
            <a:gdLst>
              <a:gd name="T0" fmla="*/ 78 w 78"/>
              <a:gd name="T1" fmla="*/ 38 h 73"/>
              <a:gd name="T2" fmla="*/ 58 w 78"/>
              <a:gd name="T3" fmla="*/ 0 h 73"/>
              <a:gd name="T4" fmla="*/ 0 w 78"/>
              <a:gd name="T5" fmla="*/ 24 h 73"/>
              <a:gd name="T6" fmla="*/ 25 w 78"/>
              <a:gd name="T7" fmla="*/ 73 h 73"/>
              <a:gd name="T8" fmla="*/ 78 w 78"/>
              <a:gd name="T9" fmla="*/ 38 h 73"/>
            </a:gdLst>
            <a:ahLst/>
            <a:cxnLst>
              <a:cxn ang="0">
                <a:pos x="T0" y="T1"/>
              </a:cxn>
              <a:cxn ang="0">
                <a:pos x="T2" y="T3"/>
              </a:cxn>
              <a:cxn ang="0">
                <a:pos x="T4" y="T5"/>
              </a:cxn>
              <a:cxn ang="0">
                <a:pos x="T6" y="T7"/>
              </a:cxn>
              <a:cxn ang="0">
                <a:pos x="T8" y="T9"/>
              </a:cxn>
            </a:cxnLst>
            <a:rect l="0" t="0" r="r" b="b"/>
            <a:pathLst>
              <a:path w="78" h="73">
                <a:moveTo>
                  <a:pt x="78" y="38"/>
                </a:moveTo>
                <a:cubicBezTo>
                  <a:pt x="70" y="26"/>
                  <a:pt x="64" y="13"/>
                  <a:pt x="58" y="0"/>
                </a:cubicBezTo>
                <a:cubicBezTo>
                  <a:pt x="0" y="24"/>
                  <a:pt x="0" y="24"/>
                  <a:pt x="0" y="24"/>
                </a:cubicBezTo>
                <a:cubicBezTo>
                  <a:pt x="7" y="41"/>
                  <a:pt x="16" y="58"/>
                  <a:pt x="25" y="73"/>
                </a:cubicBezTo>
                <a:lnTo>
                  <a:pt x="78" y="38"/>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2" name="Freeform 15"/>
          <p:cNvSpPr/>
          <p:nvPr/>
        </p:nvSpPr>
        <p:spPr bwMode="auto">
          <a:xfrm rot="21296093">
            <a:off x="6093453" y="3666414"/>
            <a:ext cx="440224" cy="362039"/>
          </a:xfrm>
          <a:custGeom>
            <a:avLst/>
            <a:gdLst>
              <a:gd name="T0" fmla="*/ 63 w 67"/>
              <a:gd name="T1" fmla="*/ 55 h 55"/>
              <a:gd name="T2" fmla="*/ 67 w 67"/>
              <a:gd name="T3" fmla="*/ 13 h 55"/>
              <a:gd name="T4" fmla="*/ 5 w 67"/>
              <a:gd name="T5" fmla="*/ 0 h 55"/>
              <a:gd name="T6" fmla="*/ 0 w 67"/>
              <a:gd name="T7" fmla="*/ 55 h 55"/>
              <a:gd name="T8" fmla="*/ 63 w 67"/>
              <a:gd name="T9" fmla="*/ 55 h 55"/>
            </a:gdLst>
            <a:ahLst/>
            <a:cxnLst>
              <a:cxn ang="0">
                <a:pos x="T0" y="T1"/>
              </a:cxn>
              <a:cxn ang="0">
                <a:pos x="T2" y="T3"/>
              </a:cxn>
              <a:cxn ang="0">
                <a:pos x="T4" y="T5"/>
              </a:cxn>
              <a:cxn ang="0">
                <a:pos x="T6" y="T7"/>
              </a:cxn>
              <a:cxn ang="0">
                <a:pos x="T8" y="T9"/>
              </a:cxn>
            </a:cxnLst>
            <a:rect l="0" t="0" r="r" b="b"/>
            <a:pathLst>
              <a:path w="67" h="55">
                <a:moveTo>
                  <a:pt x="63" y="55"/>
                </a:moveTo>
                <a:cubicBezTo>
                  <a:pt x="63" y="41"/>
                  <a:pt x="64" y="26"/>
                  <a:pt x="67" y="13"/>
                </a:cubicBezTo>
                <a:cubicBezTo>
                  <a:pt x="5" y="0"/>
                  <a:pt x="5" y="0"/>
                  <a:pt x="5" y="0"/>
                </a:cubicBezTo>
                <a:cubicBezTo>
                  <a:pt x="2" y="18"/>
                  <a:pt x="0" y="36"/>
                  <a:pt x="0" y="55"/>
                </a:cubicBezTo>
                <a:lnTo>
                  <a:pt x="63" y="55"/>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3" name="Freeform 18"/>
          <p:cNvSpPr/>
          <p:nvPr/>
        </p:nvSpPr>
        <p:spPr bwMode="auto">
          <a:xfrm rot="21296093">
            <a:off x="6108634" y="3207537"/>
            <a:ext cx="486118" cy="426628"/>
          </a:xfrm>
          <a:custGeom>
            <a:avLst/>
            <a:gdLst>
              <a:gd name="T0" fmla="*/ 62 w 74"/>
              <a:gd name="T1" fmla="*/ 65 h 65"/>
              <a:gd name="T2" fmla="*/ 74 w 74"/>
              <a:gd name="T3" fmla="*/ 24 h 65"/>
              <a:gd name="T4" fmla="*/ 16 w 74"/>
              <a:gd name="T5" fmla="*/ 0 h 65"/>
              <a:gd name="T6" fmla="*/ 0 w 74"/>
              <a:gd name="T7" fmla="*/ 52 h 65"/>
              <a:gd name="T8" fmla="*/ 62 w 74"/>
              <a:gd name="T9" fmla="*/ 65 h 65"/>
            </a:gdLst>
            <a:ahLst/>
            <a:cxnLst>
              <a:cxn ang="0">
                <a:pos x="T0" y="T1"/>
              </a:cxn>
              <a:cxn ang="0">
                <a:pos x="T2" y="T3"/>
              </a:cxn>
              <a:cxn ang="0">
                <a:pos x="T4" y="T5"/>
              </a:cxn>
              <a:cxn ang="0">
                <a:pos x="T6" y="T7"/>
              </a:cxn>
              <a:cxn ang="0">
                <a:pos x="T8" y="T9"/>
              </a:cxn>
            </a:cxnLst>
            <a:rect l="0" t="0" r="r" b="b"/>
            <a:pathLst>
              <a:path w="74" h="65">
                <a:moveTo>
                  <a:pt x="62" y="65"/>
                </a:moveTo>
                <a:cubicBezTo>
                  <a:pt x="65" y="51"/>
                  <a:pt x="69" y="37"/>
                  <a:pt x="74" y="24"/>
                </a:cubicBezTo>
                <a:cubicBezTo>
                  <a:pt x="16" y="0"/>
                  <a:pt x="16" y="0"/>
                  <a:pt x="16" y="0"/>
                </a:cubicBezTo>
                <a:cubicBezTo>
                  <a:pt x="9" y="17"/>
                  <a:pt x="4" y="34"/>
                  <a:pt x="0" y="52"/>
                </a:cubicBezTo>
                <a:lnTo>
                  <a:pt x="62" y="65"/>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4" name="Freeform 19"/>
          <p:cNvSpPr/>
          <p:nvPr/>
        </p:nvSpPr>
        <p:spPr bwMode="auto">
          <a:xfrm rot="21296093">
            <a:off x="6217076" y="2766821"/>
            <a:ext cx="513314" cy="481020"/>
          </a:xfrm>
          <a:custGeom>
            <a:avLst/>
            <a:gdLst>
              <a:gd name="T0" fmla="*/ 58 w 78"/>
              <a:gd name="T1" fmla="*/ 73 h 73"/>
              <a:gd name="T2" fmla="*/ 78 w 78"/>
              <a:gd name="T3" fmla="*/ 35 h 73"/>
              <a:gd name="T4" fmla="*/ 25 w 78"/>
              <a:gd name="T5" fmla="*/ 0 h 73"/>
              <a:gd name="T6" fmla="*/ 0 w 78"/>
              <a:gd name="T7" fmla="*/ 49 h 73"/>
              <a:gd name="T8" fmla="*/ 58 w 78"/>
              <a:gd name="T9" fmla="*/ 73 h 73"/>
            </a:gdLst>
            <a:ahLst/>
            <a:cxnLst>
              <a:cxn ang="0">
                <a:pos x="T0" y="T1"/>
              </a:cxn>
              <a:cxn ang="0">
                <a:pos x="T2" y="T3"/>
              </a:cxn>
              <a:cxn ang="0">
                <a:pos x="T4" y="T5"/>
              </a:cxn>
              <a:cxn ang="0">
                <a:pos x="T6" y="T7"/>
              </a:cxn>
              <a:cxn ang="0">
                <a:pos x="T8" y="T9"/>
              </a:cxn>
            </a:cxnLst>
            <a:rect l="0" t="0" r="r" b="b"/>
            <a:pathLst>
              <a:path w="78" h="73">
                <a:moveTo>
                  <a:pt x="58" y="73"/>
                </a:moveTo>
                <a:cubicBezTo>
                  <a:pt x="64" y="60"/>
                  <a:pt x="70" y="47"/>
                  <a:pt x="78" y="35"/>
                </a:cubicBezTo>
                <a:cubicBezTo>
                  <a:pt x="25" y="0"/>
                  <a:pt x="25" y="0"/>
                  <a:pt x="25" y="0"/>
                </a:cubicBezTo>
                <a:cubicBezTo>
                  <a:pt x="16" y="15"/>
                  <a:pt x="7" y="32"/>
                  <a:pt x="0" y="49"/>
                </a:cubicBezTo>
                <a:lnTo>
                  <a:pt x="58" y="73"/>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5" name="Freeform 21"/>
          <p:cNvSpPr/>
          <p:nvPr/>
        </p:nvSpPr>
        <p:spPr bwMode="auto">
          <a:xfrm rot="21296093">
            <a:off x="10656872" y="3736359"/>
            <a:ext cx="440224" cy="389236"/>
          </a:xfrm>
          <a:custGeom>
            <a:avLst/>
            <a:gdLst>
              <a:gd name="T0" fmla="*/ 5 w 67"/>
              <a:gd name="T1" fmla="*/ 0 h 59"/>
              <a:gd name="T2" fmla="*/ 0 w 67"/>
              <a:gd name="T3" fmla="*/ 47 h 59"/>
              <a:gd name="T4" fmla="*/ 61 w 67"/>
              <a:gd name="T5" fmla="*/ 59 h 59"/>
              <a:gd name="T6" fmla="*/ 67 w 67"/>
              <a:gd name="T7" fmla="*/ 0 h 59"/>
              <a:gd name="T8" fmla="*/ 5 w 67"/>
              <a:gd name="T9" fmla="*/ 0 h 59"/>
            </a:gdLst>
            <a:ahLst/>
            <a:cxnLst>
              <a:cxn ang="0">
                <a:pos x="T0" y="T1"/>
              </a:cxn>
              <a:cxn ang="0">
                <a:pos x="T2" y="T3"/>
              </a:cxn>
              <a:cxn ang="0">
                <a:pos x="T4" y="T5"/>
              </a:cxn>
              <a:cxn ang="0">
                <a:pos x="T6" y="T7"/>
              </a:cxn>
              <a:cxn ang="0">
                <a:pos x="T8" y="T9"/>
              </a:cxn>
            </a:cxnLst>
            <a:rect l="0" t="0" r="r" b="b"/>
            <a:pathLst>
              <a:path w="67" h="59">
                <a:moveTo>
                  <a:pt x="5" y="0"/>
                </a:moveTo>
                <a:cubicBezTo>
                  <a:pt x="4" y="16"/>
                  <a:pt x="3" y="32"/>
                  <a:pt x="0" y="47"/>
                </a:cubicBezTo>
                <a:cubicBezTo>
                  <a:pt x="61" y="59"/>
                  <a:pt x="61" y="59"/>
                  <a:pt x="61" y="59"/>
                </a:cubicBezTo>
                <a:cubicBezTo>
                  <a:pt x="65" y="40"/>
                  <a:pt x="67" y="20"/>
                  <a:pt x="67" y="0"/>
                </a:cubicBezTo>
                <a:lnTo>
                  <a:pt x="5" y="0"/>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6" name="Freeform 22"/>
          <p:cNvSpPr/>
          <p:nvPr/>
        </p:nvSpPr>
        <p:spPr bwMode="auto">
          <a:xfrm rot="21296093">
            <a:off x="10578307" y="4163996"/>
            <a:ext cx="499715" cy="453824"/>
          </a:xfrm>
          <a:custGeom>
            <a:avLst/>
            <a:gdLst>
              <a:gd name="T0" fmla="*/ 14 w 76"/>
              <a:gd name="T1" fmla="*/ 0 h 69"/>
              <a:gd name="T2" fmla="*/ 0 w 76"/>
              <a:gd name="T3" fmla="*/ 45 h 69"/>
              <a:gd name="T4" fmla="*/ 58 w 76"/>
              <a:gd name="T5" fmla="*/ 69 h 69"/>
              <a:gd name="T6" fmla="*/ 76 w 76"/>
              <a:gd name="T7" fmla="*/ 12 h 69"/>
              <a:gd name="T8" fmla="*/ 14 w 76"/>
              <a:gd name="T9" fmla="*/ 0 h 69"/>
            </a:gdLst>
            <a:ahLst/>
            <a:cxnLst>
              <a:cxn ang="0">
                <a:pos x="T0" y="T1"/>
              </a:cxn>
              <a:cxn ang="0">
                <a:pos x="T2" y="T3"/>
              </a:cxn>
              <a:cxn ang="0">
                <a:pos x="T4" y="T5"/>
              </a:cxn>
              <a:cxn ang="0">
                <a:pos x="T6" y="T7"/>
              </a:cxn>
              <a:cxn ang="0">
                <a:pos x="T8" y="T9"/>
              </a:cxn>
            </a:cxnLst>
            <a:rect l="0" t="0" r="r" b="b"/>
            <a:pathLst>
              <a:path w="76" h="69">
                <a:moveTo>
                  <a:pt x="14" y="0"/>
                </a:moveTo>
                <a:cubicBezTo>
                  <a:pt x="11" y="15"/>
                  <a:pt x="6" y="30"/>
                  <a:pt x="0" y="45"/>
                </a:cubicBezTo>
                <a:cubicBezTo>
                  <a:pt x="58" y="69"/>
                  <a:pt x="58" y="69"/>
                  <a:pt x="58" y="69"/>
                </a:cubicBezTo>
                <a:cubicBezTo>
                  <a:pt x="66" y="51"/>
                  <a:pt x="71" y="32"/>
                  <a:pt x="76" y="12"/>
                </a:cubicBezTo>
                <a:lnTo>
                  <a:pt x="14" y="0"/>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7" name="Freeform 23"/>
          <p:cNvSpPr/>
          <p:nvPr/>
        </p:nvSpPr>
        <p:spPr bwMode="auto">
          <a:xfrm rot="21296093">
            <a:off x="10425779" y="4579091"/>
            <a:ext cx="526911" cy="492916"/>
          </a:xfrm>
          <a:custGeom>
            <a:avLst/>
            <a:gdLst>
              <a:gd name="T0" fmla="*/ 22 w 80"/>
              <a:gd name="T1" fmla="*/ 0 h 75"/>
              <a:gd name="T2" fmla="*/ 0 w 80"/>
              <a:gd name="T3" fmla="*/ 41 h 75"/>
              <a:gd name="T4" fmla="*/ 52 w 80"/>
              <a:gd name="T5" fmla="*/ 75 h 75"/>
              <a:gd name="T6" fmla="*/ 80 w 80"/>
              <a:gd name="T7" fmla="*/ 24 h 75"/>
              <a:gd name="T8" fmla="*/ 22 w 80"/>
              <a:gd name="T9" fmla="*/ 0 h 75"/>
            </a:gdLst>
            <a:ahLst/>
            <a:cxnLst>
              <a:cxn ang="0">
                <a:pos x="T0" y="T1"/>
              </a:cxn>
              <a:cxn ang="0">
                <a:pos x="T2" y="T3"/>
              </a:cxn>
              <a:cxn ang="0">
                <a:pos x="T4" y="T5"/>
              </a:cxn>
              <a:cxn ang="0">
                <a:pos x="T6" y="T7"/>
              </a:cxn>
              <a:cxn ang="0">
                <a:pos x="T8" y="T9"/>
              </a:cxn>
            </a:cxnLst>
            <a:rect l="0" t="0" r="r" b="b"/>
            <a:pathLst>
              <a:path w="80" h="75">
                <a:moveTo>
                  <a:pt x="22" y="0"/>
                </a:moveTo>
                <a:cubicBezTo>
                  <a:pt x="16" y="14"/>
                  <a:pt x="8" y="28"/>
                  <a:pt x="0" y="41"/>
                </a:cubicBezTo>
                <a:cubicBezTo>
                  <a:pt x="52" y="75"/>
                  <a:pt x="52" y="75"/>
                  <a:pt x="52" y="75"/>
                </a:cubicBezTo>
                <a:cubicBezTo>
                  <a:pt x="63" y="59"/>
                  <a:pt x="72" y="42"/>
                  <a:pt x="80" y="24"/>
                </a:cubicBezTo>
                <a:lnTo>
                  <a:pt x="22" y="0"/>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8" name="Freeform 24"/>
          <p:cNvSpPr/>
          <p:nvPr/>
        </p:nvSpPr>
        <p:spPr bwMode="auto">
          <a:xfrm rot="21296093">
            <a:off x="9897274" y="5299787"/>
            <a:ext cx="532009" cy="525210"/>
          </a:xfrm>
          <a:custGeom>
            <a:avLst/>
            <a:gdLst>
              <a:gd name="T0" fmla="*/ 37 w 81"/>
              <a:gd name="T1" fmla="*/ 0 h 80"/>
              <a:gd name="T2" fmla="*/ 0 w 81"/>
              <a:gd name="T3" fmla="*/ 28 h 80"/>
              <a:gd name="T4" fmla="*/ 35 w 81"/>
              <a:gd name="T5" fmla="*/ 80 h 80"/>
              <a:gd name="T6" fmla="*/ 81 w 81"/>
              <a:gd name="T7" fmla="*/ 44 h 80"/>
              <a:gd name="T8" fmla="*/ 37 w 81"/>
              <a:gd name="T9" fmla="*/ 0 h 80"/>
            </a:gdLst>
            <a:ahLst/>
            <a:cxnLst>
              <a:cxn ang="0">
                <a:pos x="T0" y="T1"/>
              </a:cxn>
              <a:cxn ang="0">
                <a:pos x="T2" y="T3"/>
              </a:cxn>
              <a:cxn ang="0">
                <a:pos x="T4" y="T5"/>
              </a:cxn>
              <a:cxn ang="0">
                <a:pos x="T6" y="T7"/>
              </a:cxn>
              <a:cxn ang="0">
                <a:pos x="T8" y="T9"/>
              </a:cxn>
            </a:cxnLst>
            <a:rect l="0" t="0" r="r" b="b"/>
            <a:pathLst>
              <a:path w="81" h="80">
                <a:moveTo>
                  <a:pt x="37" y="0"/>
                </a:moveTo>
                <a:cubicBezTo>
                  <a:pt x="25" y="10"/>
                  <a:pt x="13" y="20"/>
                  <a:pt x="0" y="28"/>
                </a:cubicBezTo>
                <a:cubicBezTo>
                  <a:pt x="35" y="80"/>
                  <a:pt x="35" y="80"/>
                  <a:pt x="35" y="80"/>
                </a:cubicBezTo>
                <a:cubicBezTo>
                  <a:pt x="51" y="70"/>
                  <a:pt x="67" y="57"/>
                  <a:pt x="81" y="44"/>
                </a:cubicBezTo>
                <a:lnTo>
                  <a:pt x="37" y="0"/>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39" name="Freeform 25"/>
          <p:cNvSpPr/>
          <p:nvPr/>
        </p:nvSpPr>
        <p:spPr bwMode="auto">
          <a:xfrm rot="21296093">
            <a:off x="10189709" y="4962606"/>
            <a:ext cx="547307" cy="520111"/>
          </a:xfrm>
          <a:custGeom>
            <a:avLst/>
            <a:gdLst>
              <a:gd name="T0" fmla="*/ 31 w 83"/>
              <a:gd name="T1" fmla="*/ 0 h 79"/>
              <a:gd name="T2" fmla="*/ 0 w 83"/>
              <a:gd name="T3" fmla="*/ 35 h 79"/>
              <a:gd name="T4" fmla="*/ 45 w 83"/>
              <a:gd name="T5" fmla="*/ 79 h 79"/>
              <a:gd name="T6" fmla="*/ 83 w 83"/>
              <a:gd name="T7" fmla="*/ 35 h 79"/>
              <a:gd name="T8" fmla="*/ 31 w 83"/>
              <a:gd name="T9" fmla="*/ 0 h 79"/>
            </a:gdLst>
            <a:ahLst/>
            <a:cxnLst>
              <a:cxn ang="0">
                <a:pos x="T0" y="T1"/>
              </a:cxn>
              <a:cxn ang="0">
                <a:pos x="T2" y="T3"/>
              </a:cxn>
              <a:cxn ang="0">
                <a:pos x="T4" y="T5"/>
              </a:cxn>
              <a:cxn ang="0">
                <a:pos x="T6" y="T7"/>
              </a:cxn>
              <a:cxn ang="0">
                <a:pos x="T8" y="T9"/>
              </a:cxn>
            </a:cxnLst>
            <a:rect l="0" t="0" r="r" b="b"/>
            <a:pathLst>
              <a:path w="83" h="79">
                <a:moveTo>
                  <a:pt x="31" y="0"/>
                </a:moveTo>
                <a:cubicBezTo>
                  <a:pt x="22" y="12"/>
                  <a:pt x="11" y="24"/>
                  <a:pt x="0" y="35"/>
                </a:cubicBezTo>
                <a:cubicBezTo>
                  <a:pt x="45" y="79"/>
                  <a:pt x="45" y="79"/>
                  <a:pt x="45" y="79"/>
                </a:cubicBezTo>
                <a:cubicBezTo>
                  <a:pt x="59" y="65"/>
                  <a:pt x="71" y="50"/>
                  <a:pt x="83" y="35"/>
                </a:cubicBezTo>
                <a:lnTo>
                  <a:pt x="31" y="0"/>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0" name="Freeform 26"/>
          <p:cNvSpPr/>
          <p:nvPr/>
        </p:nvSpPr>
        <p:spPr bwMode="auto">
          <a:xfrm rot="21296093">
            <a:off x="8772306" y="5921353"/>
            <a:ext cx="380736" cy="433428"/>
          </a:xfrm>
          <a:custGeom>
            <a:avLst/>
            <a:gdLst>
              <a:gd name="T0" fmla="*/ 45 w 58"/>
              <a:gd name="T1" fmla="*/ 0 h 66"/>
              <a:gd name="T2" fmla="*/ 4 w 58"/>
              <a:gd name="T3" fmla="*/ 3 h 66"/>
              <a:gd name="T4" fmla="*/ 0 w 58"/>
              <a:gd name="T5" fmla="*/ 3 h 66"/>
              <a:gd name="T6" fmla="*/ 0 w 58"/>
              <a:gd name="T7" fmla="*/ 65 h 66"/>
              <a:gd name="T8" fmla="*/ 4 w 58"/>
              <a:gd name="T9" fmla="*/ 66 h 66"/>
              <a:gd name="T10" fmla="*/ 58 w 58"/>
              <a:gd name="T11" fmla="*/ 62 h 66"/>
              <a:gd name="T12" fmla="*/ 45 w 58"/>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58" h="66">
                <a:moveTo>
                  <a:pt x="45" y="0"/>
                </a:moveTo>
                <a:cubicBezTo>
                  <a:pt x="32" y="2"/>
                  <a:pt x="18" y="3"/>
                  <a:pt x="4" y="3"/>
                </a:cubicBezTo>
                <a:cubicBezTo>
                  <a:pt x="3" y="3"/>
                  <a:pt x="1" y="3"/>
                  <a:pt x="0" y="3"/>
                </a:cubicBezTo>
                <a:cubicBezTo>
                  <a:pt x="0" y="65"/>
                  <a:pt x="0" y="65"/>
                  <a:pt x="0" y="65"/>
                </a:cubicBezTo>
                <a:cubicBezTo>
                  <a:pt x="1" y="65"/>
                  <a:pt x="3" y="66"/>
                  <a:pt x="4" y="66"/>
                </a:cubicBezTo>
                <a:cubicBezTo>
                  <a:pt x="22" y="66"/>
                  <a:pt x="40" y="64"/>
                  <a:pt x="58" y="62"/>
                </a:cubicBezTo>
                <a:lnTo>
                  <a:pt x="45" y="0"/>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1" name="Freeform 27"/>
          <p:cNvSpPr/>
          <p:nvPr/>
        </p:nvSpPr>
        <p:spPr bwMode="auto">
          <a:xfrm rot="21296093">
            <a:off x="8370209" y="1387307"/>
            <a:ext cx="380736" cy="428328"/>
          </a:xfrm>
          <a:custGeom>
            <a:avLst/>
            <a:gdLst>
              <a:gd name="T0" fmla="*/ 0 w 58"/>
              <a:gd name="T1" fmla="*/ 62 h 65"/>
              <a:gd name="T2" fmla="*/ 4 w 58"/>
              <a:gd name="T3" fmla="*/ 62 h 65"/>
              <a:gd name="T4" fmla="*/ 45 w 58"/>
              <a:gd name="T5" fmla="*/ 65 h 65"/>
              <a:gd name="T6" fmla="*/ 58 w 58"/>
              <a:gd name="T7" fmla="*/ 4 h 65"/>
              <a:gd name="T8" fmla="*/ 4 w 58"/>
              <a:gd name="T9" fmla="*/ 0 h 65"/>
              <a:gd name="T10" fmla="*/ 0 w 58"/>
              <a:gd name="T11" fmla="*/ 0 h 65"/>
              <a:gd name="T12" fmla="*/ 0 w 58"/>
              <a:gd name="T13" fmla="*/ 62 h 65"/>
            </a:gdLst>
            <a:ahLst/>
            <a:cxnLst>
              <a:cxn ang="0">
                <a:pos x="T0" y="T1"/>
              </a:cxn>
              <a:cxn ang="0">
                <a:pos x="T2" y="T3"/>
              </a:cxn>
              <a:cxn ang="0">
                <a:pos x="T4" y="T5"/>
              </a:cxn>
              <a:cxn ang="0">
                <a:pos x="T6" y="T7"/>
              </a:cxn>
              <a:cxn ang="0">
                <a:pos x="T8" y="T9"/>
              </a:cxn>
              <a:cxn ang="0">
                <a:pos x="T10" y="T11"/>
              </a:cxn>
              <a:cxn ang="0">
                <a:pos x="T12" y="T13"/>
              </a:cxn>
            </a:cxnLst>
            <a:rect l="0" t="0" r="r" b="b"/>
            <a:pathLst>
              <a:path w="58" h="65">
                <a:moveTo>
                  <a:pt x="0" y="62"/>
                </a:moveTo>
                <a:cubicBezTo>
                  <a:pt x="1" y="62"/>
                  <a:pt x="3" y="62"/>
                  <a:pt x="4" y="62"/>
                </a:cubicBezTo>
                <a:cubicBezTo>
                  <a:pt x="18" y="62"/>
                  <a:pt x="32" y="63"/>
                  <a:pt x="45" y="65"/>
                </a:cubicBezTo>
                <a:cubicBezTo>
                  <a:pt x="58" y="4"/>
                  <a:pt x="58" y="4"/>
                  <a:pt x="58" y="4"/>
                </a:cubicBezTo>
                <a:cubicBezTo>
                  <a:pt x="40" y="1"/>
                  <a:pt x="22" y="0"/>
                  <a:pt x="4" y="0"/>
                </a:cubicBezTo>
                <a:cubicBezTo>
                  <a:pt x="3" y="0"/>
                  <a:pt x="1" y="0"/>
                  <a:pt x="0" y="0"/>
                </a:cubicBezTo>
                <a:lnTo>
                  <a:pt x="0" y="62"/>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2" name="Freeform 28"/>
          <p:cNvSpPr/>
          <p:nvPr/>
        </p:nvSpPr>
        <p:spPr bwMode="auto">
          <a:xfrm rot="21296093">
            <a:off x="10612761" y="3238594"/>
            <a:ext cx="440224" cy="389236"/>
          </a:xfrm>
          <a:custGeom>
            <a:avLst/>
            <a:gdLst>
              <a:gd name="T0" fmla="*/ 0 w 67"/>
              <a:gd name="T1" fmla="*/ 12 h 59"/>
              <a:gd name="T2" fmla="*/ 5 w 67"/>
              <a:gd name="T3" fmla="*/ 59 h 59"/>
              <a:gd name="T4" fmla="*/ 67 w 67"/>
              <a:gd name="T5" fmla="*/ 59 h 59"/>
              <a:gd name="T6" fmla="*/ 61 w 67"/>
              <a:gd name="T7" fmla="*/ 0 h 59"/>
              <a:gd name="T8" fmla="*/ 0 w 67"/>
              <a:gd name="T9" fmla="*/ 12 h 59"/>
            </a:gdLst>
            <a:ahLst/>
            <a:cxnLst>
              <a:cxn ang="0">
                <a:pos x="T0" y="T1"/>
              </a:cxn>
              <a:cxn ang="0">
                <a:pos x="T2" y="T3"/>
              </a:cxn>
              <a:cxn ang="0">
                <a:pos x="T4" y="T5"/>
              </a:cxn>
              <a:cxn ang="0">
                <a:pos x="T6" y="T7"/>
              </a:cxn>
              <a:cxn ang="0">
                <a:pos x="T8" y="T9"/>
              </a:cxn>
            </a:cxnLst>
            <a:rect l="0" t="0" r="r" b="b"/>
            <a:pathLst>
              <a:path w="67" h="59">
                <a:moveTo>
                  <a:pt x="0" y="12"/>
                </a:moveTo>
                <a:cubicBezTo>
                  <a:pt x="3" y="27"/>
                  <a:pt x="4" y="43"/>
                  <a:pt x="5" y="59"/>
                </a:cubicBezTo>
                <a:cubicBezTo>
                  <a:pt x="67" y="59"/>
                  <a:pt x="67" y="59"/>
                  <a:pt x="67" y="59"/>
                </a:cubicBezTo>
                <a:cubicBezTo>
                  <a:pt x="67" y="39"/>
                  <a:pt x="65" y="19"/>
                  <a:pt x="61" y="0"/>
                </a:cubicBezTo>
                <a:lnTo>
                  <a:pt x="0" y="12"/>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3" name="Freeform 29"/>
          <p:cNvSpPr/>
          <p:nvPr/>
        </p:nvSpPr>
        <p:spPr bwMode="auto">
          <a:xfrm rot="21296093">
            <a:off x="9577343" y="1690149"/>
            <a:ext cx="532009" cy="525210"/>
          </a:xfrm>
          <a:custGeom>
            <a:avLst/>
            <a:gdLst>
              <a:gd name="T0" fmla="*/ 0 w 81"/>
              <a:gd name="T1" fmla="*/ 52 h 80"/>
              <a:gd name="T2" fmla="*/ 37 w 81"/>
              <a:gd name="T3" fmla="*/ 80 h 80"/>
              <a:gd name="T4" fmla="*/ 81 w 81"/>
              <a:gd name="T5" fmla="*/ 36 h 80"/>
              <a:gd name="T6" fmla="*/ 35 w 81"/>
              <a:gd name="T7" fmla="*/ 0 h 80"/>
              <a:gd name="T8" fmla="*/ 0 w 81"/>
              <a:gd name="T9" fmla="*/ 52 h 80"/>
            </a:gdLst>
            <a:ahLst/>
            <a:cxnLst>
              <a:cxn ang="0">
                <a:pos x="T0" y="T1"/>
              </a:cxn>
              <a:cxn ang="0">
                <a:pos x="T2" y="T3"/>
              </a:cxn>
              <a:cxn ang="0">
                <a:pos x="T4" y="T5"/>
              </a:cxn>
              <a:cxn ang="0">
                <a:pos x="T6" y="T7"/>
              </a:cxn>
              <a:cxn ang="0">
                <a:pos x="T8" y="T9"/>
              </a:cxn>
            </a:cxnLst>
            <a:rect l="0" t="0" r="r" b="b"/>
            <a:pathLst>
              <a:path w="81" h="80">
                <a:moveTo>
                  <a:pt x="0" y="52"/>
                </a:moveTo>
                <a:cubicBezTo>
                  <a:pt x="13" y="61"/>
                  <a:pt x="25" y="70"/>
                  <a:pt x="37" y="80"/>
                </a:cubicBezTo>
                <a:cubicBezTo>
                  <a:pt x="81" y="36"/>
                  <a:pt x="81" y="36"/>
                  <a:pt x="81" y="36"/>
                </a:cubicBezTo>
                <a:cubicBezTo>
                  <a:pt x="67" y="23"/>
                  <a:pt x="51" y="11"/>
                  <a:pt x="35" y="0"/>
                </a:cubicBezTo>
                <a:lnTo>
                  <a:pt x="0" y="52"/>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4" name="Freeform 30"/>
          <p:cNvSpPr/>
          <p:nvPr/>
        </p:nvSpPr>
        <p:spPr bwMode="auto">
          <a:xfrm rot="21296093">
            <a:off x="9925228" y="1976028"/>
            <a:ext cx="547307" cy="525210"/>
          </a:xfrm>
          <a:custGeom>
            <a:avLst/>
            <a:gdLst>
              <a:gd name="T0" fmla="*/ 0 w 83"/>
              <a:gd name="T1" fmla="*/ 44 h 80"/>
              <a:gd name="T2" fmla="*/ 31 w 83"/>
              <a:gd name="T3" fmla="*/ 80 h 80"/>
              <a:gd name="T4" fmla="*/ 83 w 83"/>
              <a:gd name="T5" fmla="*/ 45 h 80"/>
              <a:gd name="T6" fmla="*/ 45 w 83"/>
              <a:gd name="T7" fmla="*/ 0 h 80"/>
              <a:gd name="T8" fmla="*/ 0 w 83"/>
              <a:gd name="T9" fmla="*/ 44 h 80"/>
            </a:gdLst>
            <a:ahLst/>
            <a:cxnLst>
              <a:cxn ang="0">
                <a:pos x="T0" y="T1"/>
              </a:cxn>
              <a:cxn ang="0">
                <a:pos x="T2" y="T3"/>
              </a:cxn>
              <a:cxn ang="0">
                <a:pos x="T4" y="T5"/>
              </a:cxn>
              <a:cxn ang="0">
                <a:pos x="T6" y="T7"/>
              </a:cxn>
              <a:cxn ang="0">
                <a:pos x="T8" y="T9"/>
              </a:cxn>
            </a:cxnLst>
            <a:rect l="0" t="0" r="r" b="b"/>
            <a:pathLst>
              <a:path w="83" h="80">
                <a:moveTo>
                  <a:pt x="0" y="44"/>
                </a:moveTo>
                <a:cubicBezTo>
                  <a:pt x="11" y="55"/>
                  <a:pt x="22" y="67"/>
                  <a:pt x="31" y="80"/>
                </a:cubicBezTo>
                <a:cubicBezTo>
                  <a:pt x="83" y="45"/>
                  <a:pt x="83" y="45"/>
                  <a:pt x="83" y="45"/>
                </a:cubicBezTo>
                <a:cubicBezTo>
                  <a:pt x="71" y="29"/>
                  <a:pt x="59" y="14"/>
                  <a:pt x="45" y="0"/>
                </a:cubicBezTo>
                <a:lnTo>
                  <a:pt x="0" y="44"/>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5" name="Freeform 31"/>
          <p:cNvSpPr/>
          <p:nvPr/>
        </p:nvSpPr>
        <p:spPr bwMode="auto">
          <a:xfrm rot="21296093">
            <a:off x="10227553" y="2339124"/>
            <a:ext cx="526911" cy="499715"/>
          </a:xfrm>
          <a:custGeom>
            <a:avLst/>
            <a:gdLst>
              <a:gd name="T0" fmla="*/ 0 w 80"/>
              <a:gd name="T1" fmla="*/ 35 h 76"/>
              <a:gd name="T2" fmla="*/ 23 w 80"/>
              <a:gd name="T3" fmla="*/ 76 h 76"/>
              <a:gd name="T4" fmla="*/ 80 w 80"/>
              <a:gd name="T5" fmla="*/ 52 h 76"/>
              <a:gd name="T6" fmla="*/ 52 w 80"/>
              <a:gd name="T7" fmla="*/ 0 h 76"/>
              <a:gd name="T8" fmla="*/ 0 w 80"/>
              <a:gd name="T9" fmla="*/ 35 h 76"/>
            </a:gdLst>
            <a:ahLst/>
            <a:cxnLst>
              <a:cxn ang="0">
                <a:pos x="T0" y="T1"/>
              </a:cxn>
              <a:cxn ang="0">
                <a:pos x="T2" y="T3"/>
              </a:cxn>
              <a:cxn ang="0">
                <a:pos x="T4" y="T5"/>
              </a:cxn>
              <a:cxn ang="0">
                <a:pos x="T6" y="T7"/>
              </a:cxn>
              <a:cxn ang="0">
                <a:pos x="T8" y="T9"/>
              </a:cxn>
            </a:cxnLst>
            <a:rect l="0" t="0" r="r" b="b"/>
            <a:pathLst>
              <a:path w="80" h="76">
                <a:moveTo>
                  <a:pt x="0" y="35"/>
                </a:moveTo>
                <a:cubicBezTo>
                  <a:pt x="8" y="48"/>
                  <a:pt x="16" y="61"/>
                  <a:pt x="23" y="76"/>
                </a:cubicBezTo>
                <a:cubicBezTo>
                  <a:pt x="80" y="52"/>
                  <a:pt x="80" y="52"/>
                  <a:pt x="80" y="52"/>
                </a:cubicBezTo>
                <a:cubicBezTo>
                  <a:pt x="72" y="34"/>
                  <a:pt x="63" y="16"/>
                  <a:pt x="52" y="0"/>
                </a:cubicBezTo>
                <a:lnTo>
                  <a:pt x="0" y="35"/>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6" name="Freeform 32"/>
          <p:cNvSpPr/>
          <p:nvPr/>
        </p:nvSpPr>
        <p:spPr bwMode="auto">
          <a:xfrm rot="21296093">
            <a:off x="10454060" y="2762134"/>
            <a:ext cx="499715" cy="453824"/>
          </a:xfrm>
          <a:custGeom>
            <a:avLst/>
            <a:gdLst>
              <a:gd name="T0" fmla="*/ 58 w 76"/>
              <a:gd name="T1" fmla="*/ 0 h 69"/>
              <a:gd name="T2" fmla="*/ 0 w 76"/>
              <a:gd name="T3" fmla="*/ 24 h 69"/>
              <a:gd name="T4" fmla="*/ 14 w 76"/>
              <a:gd name="T5" fmla="*/ 69 h 69"/>
              <a:gd name="T6" fmla="*/ 76 w 76"/>
              <a:gd name="T7" fmla="*/ 57 h 69"/>
              <a:gd name="T8" fmla="*/ 58 w 76"/>
              <a:gd name="T9" fmla="*/ 0 h 69"/>
            </a:gdLst>
            <a:ahLst/>
            <a:cxnLst>
              <a:cxn ang="0">
                <a:pos x="T0" y="T1"/>
              </a:cxn>
              <a:cxn ang="0">
                <a:pos x="T2" y="T3"/>
              </a:cxn>
              <a:cxn ang="0">
                <a:pos x="T4" y="T5"/>
              </a:cxn>
              <a:cxn ang="0">
                <a:pos x="T6" y="T7"/>
              </a:cxn>
              <a:cxn ang="0">
                <a:pos x="T8" y="T9"/>
              </a:cxn>
            </a:cxnLst>
            <a:rect l="0" t="0" r="r" b="b"/>
            <a:pathLst>
              <a:path w="76" h="69">
                <a:moveTo>
                  <a:pt x="58" y="0"/>
                </a:moveTo>
                <a:cubicBezTo>
                  <a:pt x="0" y="24"/>
                  <a:pt x="0" y="24"/>
                  <a:pt x="0" y="24"/>
                </a:cubicBezTo>
                <a:cubicBezTo>
                  <a:pt x="6" y="39"/>
                  <a:pt x="11" y="54"/>
                  <a:pt x="14" y="69"/>
                </a:cubicBezTo>
                <a:cubicBezTo>
                  <a:pt x="76" y="57"/>
                  <a:pt x="76" y="57"/>
                  <a:pt x="76" y="57"/>
                </a:cubicBezTo>
                <a:cubicBezTo>
                  <a:pt x="72" y="38"/>
                  <a:pt x="66" y="19"/>
                  <a:pt x="58" y="0"/>
                </a:cubicBez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7" name="Freeform 33"/>
          <p:cNvSpPr/>
          <p:nvPr/>
        </p:nvSpPr>
        <p:spPr bwMode="auto">
          <a:xfrm rot="21296093">
            <a:off x="9195846" y="1493292"/>
            <a:ext cx="499715" cy="513314"/>
          </a:xfrm>
          <a:custGeom>
            <a:avLst/>
            <a:gdLst>
              <a:gd name="T0" fmla="*/ 0 w 76"/>
              <a:gd name="T1" fmla="*/ 58 h 78"/>
              <a:gd name="T2" fmla="*/ 41 w 76"/>
              <a:gd name="T3" fmla="*/ 78 h 78"/>
              <a:gd name="T4" fmla="*/ 76 w 76"/>
              <a:gd name="T5" fmla="*/ 26 h 78"/>
              <a:gd name="T6" fmla="*/ 24 w 76"/>
              <a:gd name="T7" fmla="*/ 0 h 78"/>
              <a:gd name="T8" fmla="*/ 0 w 76"/>
              <a:gd name="T9" fmla="*/ 58 h 78"/>
            </a:gdLst>
            <a:ahLst/>
            <a:cxnLst>
              <a:cxn ang="0">
                <a:pos x="T0" y="T1"/>
              </a:cxn>
              <a:cxn ang="0">
                <a:pos x="T2" y="T3"/>
              </a:cxn>
              <a:cxn ang="0">
                <a:pos x="T4" y="T5"/>
              </a:cxn>
              <a:cxn ang="0">
                <a:pos x="T6" y="T7"/>
              </a:cxn>
              <a:cxn ang="0">
                <a:pos x="T8" y="T9"/>
              </a:cxn>
            </a:cxnLst>
            <a:rect l="0" t="0" r="r" b="b"/>
            <a:pathLst>
              <a:path w="76" h="78">
                <a:moveTo>
                  <a:pt x="0" y="58"/>
                </a:moveTo>
                <a:cubicBezTo>
                  <a:pt x="14" y="63"/>
                  <a:pt x="28" y="70"/>
                  <a:pt x="41" y="78"/>
                </a:cubicBezTo>
                <a:cubicBezTo>
                  <a:pt x="76" y="26"/>
                  <a:pt x="76" y="26"/>
                  <a:pt x="76" y="26"/>
                </a:cubicBezTo>
                <a:cubicBezTo>
                  <a:pt x="59" y="16"/>
                  <a:pt x="42" y="7"/>
                  <a:pt x="24" y="0"/>
                </a:cubicBezTo>
                <a:lnTo>
                  <a:pt x="0" y="58"/>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8" name="Freeform 34"/>
          <p:cNvSpPr/>
          <p:nvPr/>
        </p:nvSpPr>
        <p:spPr bwMode="auto">
          <a:xfrm rot="21296093">
            <a:off x="9172381" y="5789181"/>
            <a:ext cx="447023" cy="481020"/>
          </a:xfrm>
          <a:custGeom>
            <a:avLst/>
            <a:gdLst>
              <a:gd name="T0" fmla="*/ 68 w 68"/>
              <a:gd name="T1" fmla="*/ 58 h 73"/>
              <a:gd name="T2" fmla="*/ 44 w 68"/>
              <a:gd name="T3" fmla="*/ 0 h 73"/>
              <a:gd name="T4" fmla="*/ 0 w 68"/>
              <a:gd name="T5" fmla="*/ 11 h 73"/>
              <a:gd name="T6" fmla="*/ 13 w 68"/>
              <a:gd name="T7" fmla="*/ 73 h 73"/>
              <a:gd name="T8" fmla="*/ 68 w 68"/>
              <a:gd name="T9" fmla="*/ 58 h 73"/>
            </a:gdLst>
            <a:ahLst/>
            <a:cxnLst>
              <a:cxn ang="0">
                <a:pos x="T0" y="T1"/>
              </a:cxn>
              <a:cxn ang="0">
                <a:pos x="T2" y="T3"/>
              </a:cxn>
              <a:cxn ang="0">
                <a:pos x="T4" y="T5"/>
              </a:cxn>
              <a:cxn ang="0">
                <a:pos x="T6" y="T7"/>
              </a:cxn>
              <a:cxn ang="0">
                <a:pos x="T8" y="T9"/>
              </a:cxn>
            </a:cxnLst>
            <a:rect l="0" t="0" r="r" b="b"/>
            <a:pathLst>
              <a:path w="68" h="73">
                <a:moveTo>
                  <a:pt x="68" y="58"/>
                </a:moveTo>
                <a:cubicBezTo>
                  <a:pt x="44" y="0"/>
                  <a:pt x="44" y="0"/>
                  <a:pt x="44" y="0"/>
                </a:cubicBezTo>
                <a:cubicBezTo>
                  <a:pt x="30" y="5"/>
                  <a:pt x="15" y="8"/>
                  <a:pt x="0" y="11"/>
                </a:cubicBezTo>
                <a:cubicBezTo>
                  <a:pt x="13" y="73"/>
                  <a:pt x="13" y="73"/>
                  <a:pt x="13" y="73"/>
                </a:cubicBezTo>
                <a:cubicBezTo>
                  <a:pt x="32" y="69"/>
                  <a:pt x="50" y="64"/>
                  <a:pt x="68" y="58"/>
                </a:cubicBez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49" name="Freeform 35"/>
          <p:cNvSpPr/>
          <p:nvPr/>
        </p:nvSpPr>
        <p:spPr bwMode="auto">
          <a:xfrm rot="21296093">
            <a:off x="9551171" y="5575882"/>
            <a:ext cx="499715" cy="520111"/>
          </a:xfrm>
          <a:custGeom>
            <a:avLst/>
            <a:gdLst>
              <a:gd name="T0" fmla="*/ 42 w 76"/>
              <a:gd name="T1" fmla="*/ 0 h 79"/>
              <a:gd name="T2" fmla="*/ 0 w 76"/>
              <a:gd name="T3" fmla="*/ 21 h 79"/>
              <a:gd name="T4" fmla="*/ 24 w 76"/>
              <a:gd name="T5" fmla="*/ 79 h 79"/>
              <a:gd name="T6" fmla="*/ 76 w 76"/>
              <a:gd name="T7" fmla="*/ 53 h 79"/>
              <a:gd name="T8" fmla="*/ 42 w 76"/>
              <a:gd name="T9" fmla="*/ 0 h 79"/>
            </a:gdLst>
            <a:ahLst/>
            <a:cxnLst>
              <a:cxn ang="0">
                <a:pos x="T0" y="T1"/>
              </a:cxn>
              <a:cxn ang="0">
                <a:pos x="T2" y="T3"/>
              </a:cxn>
              <a:cxn ang="0">
                <a:pos x="T4" y="T5"/>
              </a:cxn>
              <a:cxn ang="0">
                <a:pos x="T6" y="T7"/>
              </a:cxn>
              <a:cxn ang="0">
                <a:pos x="T8" y="T9"/>
              </a:cxn>
            </a:cxnLst>
            <a:rect l="0" t="0" r="r" b="b"/>
            <a:pathLst>
              <a:path w="76" h="79">
                <a:moveTo>
                  <a:pt x="42" y="0"/>
                </a:moveTo>
                <a:cubicBezTo>
                  <a:pt x="28" y="8"/>
                  <a:pt x="15" y="15"/>
                  <a:pt x="0" y="21"/>
                </a:cubicBezTo>
                <a:cubicBezTo>
                  <a:pt x="24" y="79"/>
                  <a:pt x="24" y="79"/>
                  <a:pt x="24" y="79"/>
                </a:cubicBezTo>
                <a:cubicBezTo>
                  <a:pt x="42" y="71"/>
                  <a:pt x="60" y="63"/>
                  <a:pt x="76" y="53"/>
                </a:cubicBezTo>
                <a:lnTo>
                  <a:pt x="42" y="0"/>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50" name="Freeform 36"/>
          <p:cNvSpPr/>
          <p:nvPr/>
        </p:nvSpPr>
        <p:spPr bwMode="auto">
          <a:xfrm rot="21296093">
            <a:off x="8782514" y="1387177"/>
            <a:ext cx="447023" cy="487817"/>
          </a:xfrm>
          <a:custGeom>
            <a:avLst/>
            <a:gdLst>
              <a:gd name="T0" fmla="*/ 0 w 68"/>
              <a:gd name="T1" fmla="*/ 62 h 74"/>
              <a:gd name="T2" fmla="*/ 44 w 68"/>
              <a:gd name="T3" fmla="*/ 74 h 74"/>
              <a:gd name="T4" fmla="*/ 68 w 68"/>
              <a:gd name="T5" fmla="*/ 15 h 74"/>
              <a:gd name="T6" fmla="*/ 13 w 68"/>
              <a:gd name="T7" fmla="*/ 0 h 74"/>
              <a:gd name="T8" fmla="*/ 0 w 68"/>
              <a:gd name="T9" fmla="*/ 62 h 74"/>
            </a:gdLst>
            <a:ahLst/>
            <a:cxnLst>
              <a:cxn ang="0">
                <a:pos x="T0" y="T1"/>
              </a:cxn>
              <a:cxn ang="0">
                <a:pos x="T2" y="T3"/>
              </a:cxn>
              <a:cxn ang="0">
                <a:pos x="T4" y="T5"/>
              </a:cxn>
              <a:cxn ang="0">
                <a:pos x="T6" y="T7"/>
              </a:cxn>
              <a:cxn ang="0">
                <a:pos x="T8" y="T9"/>
              </a:cxn>
            </a:cxnLst>
            <a:rect l="0" t="0" r="r" b="b"/>
            <a:pathLst>
              <a:path w="68" h="74">
                <a:moveTo>
                  <a:pt x="0" y="62"/>
                </a:moveTo>
                <a:cubicBezTo>
                  <a:pt x="16" y="65"/>
                  <a:pt x="30" y="69"/>
                  <a:pt x="44" y="74"/>
                </a:cubicBezTo>
                <a:cubicBezTo>
                  <a:pt x="68" y="15"/>
                  <a:pt x="68" y="15"/>
                  <a:pt x="68" y="15"/>
                </a:cubicBezTo>
                <a:cubicBezTo>
                  <a:pt x="50" y="9"/>
                  <a:pt x="32" y="4"/>
                  <a:pt x="13" y="0"/>
                </a:cubicBezTo>
                <a:lnTo>
                  <a:pt x="0" y="62"/>
                </a:lnTo>
                <a:close/>
              </a:path>
            </a:pathLst>
          </a:custGeom>
          <a:solidFill>
            <a:srgbClr val="F6930E"/>
          </a:solidFill>
          <a:ln>
            <a:noFill/>
          </a:ln>
        </p:spPr>
        <p:txBody>
          <a:bodyPr vert="horz" wrap="square" lIns="121853" tIns="60925" rIns="121853" bIns="60925" numCol="1" anchor="t" anchorCtr="0" compatLnSpc="1"/>
          <a:lstStyle/>
          <a:p>
            <a:endParaRPr lang="zh-CN" altLang="en-US" sz="2399"/>
          </a:p>
        </p:txBody>
      </p:sp>
      <p:sp>
        <p:nvSpPr>
          <p:cNvPr id="452" name="TextBox 451"/>
          <p:cNvSpPr txBox="1"/>
          <p:nvPr/>
        </p:nvSpPr>
        <p:spPr>
          <a:xfrm>
            <a:off x="1185741" y="2606002"/>
            <a:ext cx="4195032" cy="861704"/>
          </a:xfrm>
          <a:prstGeom prst="rect">
            <a:avLst/>
          </a:prstGeom>
          <a:noFill/>
        </p:spPr>
        <p:txBody>
          <a:bodyPr wrap="square" lIns="121853" tIns="60925" rIns="121853" bIns="60925" rtlCol="0">
            <a:spAutoFit/>
          </a:bodyPr>
          <a:lstStyle/>
          <a:p>
            <a:r>
              <a:rPr lang="zh-CN" altLang="en-US" sz="1200" dirty="0" smtClean="0">
                <a:solidFill>
                  <a:srgbClr val="4D4D4D"/>
                </a:solidFill>
                <a:latin typeface="+mj-ea"/>
                <a:ea typeface="+mj-ea"/>
              </a:rPr>
              <a:t>百艺工坊课程内的材料</a:t>
            </a:r>
            <a:r>
              <a:rPr lang="zh-CN" altLang="en-US" sz="1200" dirty="0">
                <a:solidFill>
                  <a:srgbClr val="4D4D4D"/>
                </a:solidFill>
                <a:latin typeface="+mj-ea"/>
                <a:ea typeface="+mj-ea"/>
              </a:rPr>
              <a:t>全部自主研发，独立生产，采用纯天然</a:t>
            </a:r>
            <a:r>
              <a:rPr lang="zh-CN" altLang="en-US" sz="1200" dirty="0" smtClean="0">
                <a:solidFill>
                  <a:srgbClr val="4D4D4D"/>
                </a:solidFill>
                <a:latin typeface="+mj-ea"/>
                <a:ea typeface="+mj-ea"/>
              </a:rPr>
              <a:t>矿石、纸浆等，经过传统</a:t>
            </a:r>
            <a:r>
              <a:rPr lang="zh-CN" altLang="en-US" sz="1200" dirty="0">
                <a:solidFill>
                  <a:srgbClr val="4D4D4D"/>
                </a:solidFill>
                <a:latin typeface="+mj-ea"/>
                <a:ea typeface="+mj-ea"/>
              </a:rPr>
              <a:t>工艺加工</a:t>
            </a:r>
            <a:r>
              <a:rPr lang="zh-CN" altLang="en-US" sz="1200" dirty="0" smtClean="0">
                <a:solidFill>
                  <a:srgbClr val="4D4D4D"/>
                </a:solidFill>
                <a:latin typeface="+mj-ea"/>
                <a:ea typeface="+mj-ea"/>
              </a:rPr>
              <a:t>制成。</a:t>
            </a:r>
            <a:r>
              <a:rPr lang="zh-CN" altLang="en-US" sz="1200" dirty="0">
                <a:solidFill>
                  <a:srgbClr val="4D4D4D"/>
                </a:solidFill>
                <a:latin typeface="+mj-ea"/>
                <a:ea typeface="+mj-ea"/>
              </a:rPr>
              <a:t>设备均为定制设备，专门针对于少儿课程开展。所有设备均由国家专业机构进行质检，拥有最大程度的安全保障</a:t>
            </a:r>
            <a:r>
              <a:rPr lang="zh-CN" altLang="en-US" sz="1200" dirty="0" smtClean="0">
                <a:solidFill>
                  <a:srgbClr val="4D4D4D"/>
                </a:solidFill>
                <a:latin typeface="+mj-ea"/>
                <a:ea typeface="+mj-ea"/>
              </a:rPr>
              <a:t>。</a:t>
            </a:r>
            <a:endParaRPr lang="zh-CN" altLang="en-US" sz="1200" dirty="0">
              <a:solidFill>
                <a:srgbClr val="4D4D4D"/>
              </a:solidFill>
              <a:latin typeface="+mj-ea"/>
              <a:ea typeface="+mj-ea"/>
            </a:endParaRPr>
          </a:p>
        </p:txBody>
      </p:sp>
      <p:cxnSp>
        <p:nvCxnSpPr>
          <p:cNvPr id="453" name="直接连接符 452"/>
          <p:cNvCxnSpPr/>
          <p:nvPr/>
        </p:nvCxnSpPr>
        <p:spPr>
          <a:xfrm>
            <a:off x="1185741" y="3558976"/>
            <a:ext cx="4195032" cy="0"/>
          </a:xfrm>
          <a:prstGeom prst="line">
            <a:avLst/>
          </a:prstGeom>
          <a:ln w="952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56" name="组合 455"/>
          <p:cNvGrpSpPr/>
          <p:nvPr/>
        </p:nvGrpSpPr>
        <p:grpSpPr>
          <a:xfrm>
            <a:off x="1326700" y="2321690"/>
            <a:ext cx="1005403" cy="338426"/>
            <a:chOff x="848410" y="1377040"/>
            <a:chExt cx="451356" cy="253898"/>
          </a:xfrm>
        </p:grpSpPr>
        <p:sp>
          <p:nvSpPr>
            <p:cNvPr id="457" name="矩形 456"/>
            <p:cNvSpPr/>
            <p:nvPr/>
          </p:nvSpPr>
          <p:spPr>
            <a:xfrm>
              <a:off x="850345" y="1421056"/>
              <a:ext cx="448235" cy="163438"/>
            </a:xfrm>
            <a:prstGeom prst="rect">
              <a:avLst/>
            </a:prstGeom>
            <a:solidFill>
              <a:srgbClr val="FBA18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BottomDown"/>
                <a:lightRig rig="threePt" dir="t"/>
              </a:scene3d>
            </a:bodyPr>
            <a:lstStyle/>
            <a:p>
              <a:pPr algn="ctr"/>
              <a:endParaRPr lang="zh-CN" altLang="en-US" sz="2399"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Impact" panose="020B0806030902050204" pitchFamily="34" charset="0"/>
              </a:endParaRPr>
            </a:p>
          </p:txBody>
        </p:sp>
        <p:sp>
          <p:nvSpPr>
            <p:cNvPr id="458" name="TextBox 457"/>
            <p:cNvSpPr txBox="1"/>
            <p:nvPr/>
          </p:nvSpPr>
          <p:spPr>
            <a:xfrm>
              <a:off x="848410" y="1377040"/>
              <a:ext cx="451356" cy="253898"/>
            </a:xfrm>
            <a:prstGeom prst="rect">
              <a:avLst/>
            </a:prstGeom>
            <a:noFill/>
          </p:spPr>
          <p:txBody>
            <a:bodyPr wrap="none" rtlCol="0">
              <a:spAutoFit/>
            </a:bodyPr>
            <a:lstStyle/>
            <a:p>
              <a:r>
                <a:rPr lang="zh-CN" altLang="en-US" sz="1599" b="1" dirty="0" smtClean="0">
                  <a:solidFill>
                    <a:schemeClr val="bg1"/>
                  </a:solidFill>
                  <a:latin typeface="微软雅黑" panose="020B0503020204020204" pitchFamily="34" charset="-122"/>
                  <a:ea typeface="微软雅黑" panose="020B0503020204020204" pitchFamily="34" charset="-122"/>
                </a:rPr>
                <a:t>后勤支持</a:t>
              </a:r>
              <a:endParaRPr lang="zh-CN" altLang="en-US" sz="1599" b="1" dirty="0">
                <a:solidFill>
                  <a:schemeClr val="bg1"/>
                </a:solidFill>
                <a:latin typeface="微软雅黑" panose="020B0503020204020204" pitchFamily="34" charset="-122"/>
                <a:ea typeface="微软雅黑" panose="020B0503020204020204" pitchFamily="34" charset="-122"/>
              </a:endParaRPr>
            </a:p>
          </p:txBody>
        </p:sp>
      </p:grpSp>
      <p:sp>
        <p:nvSpPr>
          <p:cNvPr id="461" name="TextBox 460"/>
          <p:cNvSpPr txBox="1"/>
          <p:nvPr/>
        </p:nvSpPr>
        <p:spPr>
          <a:xfrm>
            <a:off x="1185741" y="3937238"/>
            <a:ext cx="4195032" cy="861704"/>
          </a:xfrm>
          <a:prstGeom prst="rect">
            <a:avLst/>
          </a:prstGeom>
          <a:noFill/>
        </p:spPr>
        <p:txBody>
          <a:bodyPr wrap="square" lIns="121853" tIns="60925" rIns="121853" bIns="60925" rtlCol="0">
            <a:spAutoFit/>
          </a:bodyPr>
          <a:lstStyle/>
          <a:p>
            <a:r>
              <a:rPr lang="zh-CN" altLang="en-US" sz="1200" dirty="0" smtClean="0">
                <a:solidFill>
                  <a:srgbClr val="4D4D4D"/>
                </a:solidFill>
                <a:latin typeface="+mj-ea"/>
                <a:ea typeface="+mj-ea"/>
              </a:rPr>
              <a:t>百艺工坊会帮助</a:t>
            </a:r>
            <a:r>
              <a:rPr lang="zh-CN" altLang="en-US" sz="1200" dirty="0">
                <a:solidFill>
                  <a:srgbClr val="4D4D4D"/>
                </a:solidFill>
                <a:latin typeface="+mj-ea"/>
                <a:ea typeface="+mj-ea"/>
              </a:rPr>
              <a:t>每一位合作商分析当地的市场，选择较合适理想的店面，指导您装修。公司设计团队还会为您</a:t>
            </a:r>
            <a:r>
              <a:rPr lang="zh-CN" altLang="en-US" sz="1200" dirty="0" smtClean="0">
                <a:solidFill>
                  <a:srgbClr val="4D4D4D"/>
                </a:solidFill>
                <a:latin typeface="+mj-ea"/>
                <a:ea typeface="+mj-ea"/>
              </a:rPr>
              <a:t>提供少儿文创中心</a:t>
            </a:r>
            <a:r>
              <a:rPr lang="zh-CN" altLang="en-US" sz="1200" dirty="0">
                <a:solidFill>
                  <a:srgbClr val="4D4D4D"/>
                </a:solidFill>
                <a:latin typeface="+mj-ea"/>
                <a:ea typeface="+mj-ea"/>
              </a:rPr>
              <a:t>的设计</a:t>
            </a:r>
            <a:r>
              <a:rPr lang="zh-CN" altLang="en-US" sz="1200" dirty="0" smtClean="0">
                <a:solidFill>
                  <a:srgbClr val="4D4D4D"/>
                </a:solidFill>
                <a:latin typeface="+mj-ea"/>
                <a:ea typeface="+mj-ea"/>
              </a:rPr>
              <a:t>，</a:t>
            </a:r>
            <a:r>
              <a:rPr lang="en-US" altLang="zh-CN" sz="1200" dirty="0" smtClean="0">
                <a:solidFill>
                  <a:srgbClr val="4D4D4D"/>
                </a:solidFill>
                <a:latin typeface="+mj-ea"/>
                <a:ea typeface="+mj-ea"/>
              </a:rPr>
              <a:t>3D</a:t>
            </a:r>
            <a:r>
              <a:rPr lang="zh-CN" altLang="en-US" sz="1200" dirty="0" smtClean="0">
                <a:solidFill>
                  <a:srgbClr val="4D4D4D"/>
                </a:solidFill>
                <a:latin typeface="+mj-ea"/>
                <a:ea typeface="+mj-ea"/>
              </a:rPr>
              <a:t>装修</a:t>
            </a:r>
            <a:r>
              <a:rPr lang="zh-CN" altLang="en-US" sz="1200" dirty="0">
                <a:solidFill>
                  <a:srgbClr val="4D4D4D"/>
                </a:solidFill>
                <a:latin typeface="+mj-ea"/>
                <a:ea typeface="+mj-ea"/>
              </a:rPr>
              <a:t>效果</a:t>
            </a:r>
            <a:r>
              <a:rPr lang="zh-CN" altLang="en-US" sz="1200" dirty="0" smtClean="0">
                <a:solidFill>
                  <a:srgbClr val="4D4D4D"/>
                </a:solidFill>
                <a:latin typeface="+mj-ea"/>
                <a:ea typeface="+mj-ea"/>
              </a:rPr>
              <a:t>图。在之后的运营中我们提供百艺工坊运营手册，提供店面具体运营方案。</a:t>
            </a:r>
            <a:endParaRPr lang="zh-CN" altLang="en-US" sz="1200" dirty="0">
              <a:solidFill>
                <a:srgbClr val="4D4D4D"/>
              </a:solidFill>
              <a:latin typeface="+mj-ea"/>
              <a:ea typeface="+mj-ea"/>
            </a:endParaRPr>
          </a:p>
        </p:txBody>
      </p:sp>
      <p:cxnSp>
        <p:nvCxnSpPr>
          <p:cNvPr id="462" name="直接连接符 461"/>
          <p:cNvCxnSpPr/>
          <p:nvPr/>
        </p:nvCxnSpPr>
        <p:spPr>
          <a:xfrm>
            <a:off x="1185741" y="4888173"/>
            <a:ext cx="4195032" cy="0"/>
          </a:xfrm>
          <a:prstGeom prst="line">
            <a:avLst/>
          </a:prstGeom>
          <a:ln w="952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4" name="TextBox 463"/>
          <p:cNvSpPr txBox="1"/>
          <p:nvPr/>
        </p:nvSpPr>
        <p:spPr>
          <a:xfrm>
            <a:off x="1185741" y="5298113"/>
            <a:ext cx="4195032" cy="677038"/>
          </a:xfrm>
          <a:prstGeom prst="rect">
            <a:avLst/>
          </a:prstGeom>
          <a:noFill/>
        </p:spPr>
        <p:txBody>
          <a:bodyPr wrap="square" lIns="121853" tIns="60925" rIns="121853" bIns="60925" rtlCol="0">
            <a:spAutoFit/>
          </a:bodyPr>
          <a:lstStyle/>
          <a:p>
            <a:r>
              <a:rPr lang="zh-CN" altLang="en-US" sz="1200" dirty="0">
                <a:solidFill>
                  <a:srgbClr val="4D4D4D"/>
                </a:solidFill>
                <a:latin typeface="微软雅黑" panose="020B0503020204020204" charset="-122"/>
                <a:ea typeface="微软雅黑" panose="020B0503020204020204" charset="-122"/>
              </a:rPr>
              <a:t>为了增加课程趣味性，提升用户粘性，我们还会不定期开展一些寓教于乐的活动。包含线上线下多种形式，如对应特殊节日的传统工艺品</a:t>
            </a:r>
            <a:r>
              <a:rPr lang="zh-CN" altLang="en-US" sz="1200" dirty="0" smtClean="0">
                <a:solidFill>
                  <a:srgbClr val="4D4D4D"/>
                </a:solidFill>
                <a:latin typeface="微软雅黑" panose="020B0503020204020204" charset="-122"/>
                <a:ea typeface="微软雅黑" panose="020B0503020204020204" charset="-122"/>
              </a:rPr>
              <a:t>制作等。</a:t>
            </a:r>
            <a:endParaRPr lang="zh-CN" altLang="en-US" sz="1200" dirty="0">
              <a:solidFill>
                <a:srgbClr val="4D4D4D"/>
              </a:solidFill>
            </a:endParaRPr>
          </a:p>
        </p:txBody>
      </p:sp>
      <p:grpSp>
        <p:nvGrpSpPr>
          <p:cNvPr id="468" name="组合 467"/>
          <p:cNvGrpSpPr/>
          <p:nvPr/>
        </p:nvGrpSpPr>
        <p:grpSpPr>
          <a:xfrm>
            <a:off x="1336270" y="3646126"/>
            <a:ext cx="1008943" cy="338426"/>
            <a:chOff x="850345" y="2791316"/>
            <a:chExt cx="461263" cy="253898"/>
          </a:xfrm>
        </p:grpSpPr>
        <p:sp>
          <p:nvSpPr>
            <p:cNvPr id="469" name="矩形 468"/>
            <p:cNvSpPr/>
            <p:nvPr/>
          </p:nvSpPr>
          <p:spPr>
            <a:xfrm>
              <a:off x="850345" y="2835911"/>
              <a:ext cx="448235" cy="163438"/>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BottomDown"/>
                <a:lightRig rig="threePt" dir="t"/>
              </a:scene3d>
            </a:bodyPr>
            <a:lstStyle/>
            <a:p>
              <a:pPr algn="ctr"/>
              <a:endParaRPr lang="zh-CN" altLang="en-US" sz="2399"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Impact" panose="020B0806030902050204" pitchFamily="34" charset="0"/>
              </a:endParaRPr>
            </a:p>
          </p:txBody>
        </p:sp>
        <p:sp>
          <p:nvSpPr>
            <p:cNvPr id="470" name="TextBox 469"/>
            <p:cNvSpPr txBox="1"/>
            <p:nvPr/>
          </p:nvSpPr>
          <p:spPr>
            <a:xfrm>
              <a:off x="851963" y="2791316"/>
              <a:ext cx="459645" cy="253898"/>
            </a:xfrm>
            <a:prstGeom prst="rect">
              <a:avLst/>
            </a:prstGeom>
            <a:noFill/>
          </p:spPr>
          <p:txBody>
            <a:bodyPr wrap="none" rtlCol="0">
              <a:spAutoFit/>
            </a:bodyPr>
            <a:lstStyle/>
            <a:p>
              <a:r>
                <a:rPr lang="zh-CN" altLang="en-US" sz="1599" b="1" dirty="0">
                  <a:solidFill>
                    <a:schemeClr val="bg1"/>
                  </a:solidFill>
                  <a:latin typeface="+mj-ea"/>
                  <a:ea typeface="+mj-ea"/>
                </a:rPr>
                <a:t>管理</a:t>
              </a:r>
              <a:r>
                <a:rPr lang="zh-CN" altLang="en-US" sz="1599" b="1" dirty="0" smtClean="0">
                  <a:solidFill>
                    <a:schemeClr val="bg1"/>
                  </a:solidFill>
                  <a:latin typeface="+mj-ea"/>
                  <a:ea typeface="+mj-ea"/>
                </a:rPr>
                <a:t>支持</a:t>
              </a:r>
              <a:endParaRPr lang="zh-CN" altLang="en-US" sz="1599" b="1" dirty="0">
                <a:solidFill>
                  <a:schemeClr val="bg1"/>
                </a:solidFill>
                <a:latin typeface="+mj-ea"/>
                <a:ea typeface="+mj-ea"/>
              </a:endParaRPr>
            </a:p>
          </p:txBody>
        </p:sp>
      </p:grpSp>
      <p:grpSp>
        <p:nvGrpSpPr>
          <p:cNvPr id="471" name="组合 470"/>
          <p:cNvGrpSpPr/>
          <p:nvPr/>
        </p:nvGrpSpPr>
        <p:grpSpPr>
          <a:xfrm>
            <a:off x="1312057" y="4984308"/>
            <a:ext cx="1005403" cy="338426"/>
            <a:chOff x="850345" y="3483981"/>
            <a:chExt cx="452066" cy="253898"/>
          </a:xfrm>
        </p:grpSpPr>
        <p:sp>
          <p:nvSpPr>
            <p:cNvPr id="472" name="矩形 471"/>
            <p:cNvSpPr/>
            <p:nvPr/>
          </p:nvSpPr>
          <p:spPr>
            <a:xfrm>
              <a:off x="850345" y="3543657"/>
              <a:ext cx="448235" cy="163438"/>
            </a:xfrm>
            <a:prstGeom prst="rect">
              <a:avLst/>
            </a:prstGeom>
            <a:solidFill>
              <a:srgbClr val="F6930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BottomDown"/>
                <a:lightRig rig="threePt" dir="t"/>
              </a:scene3d>
            </a:bodyPr>
            <a:lstStyle/>
            <a:p>
              <a:pPr algn="ctr"/>
              <a:endParaRPr lang="zh-CN" altLang="en-US" sz="2399"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Impact" panose="020B0806030902050204" pitchFamily="34" charset="0"/>
              </a:endParaRPr>
            </a:p>
          </p:txBody>
        </p:sp>
        <p:sp>
          <p:nvSpPr>
            <p:cNvPr id="473" name="TextBox 472"/>
            <p:cNvSpPr txBox="1"/>
            <p:nvPr/>
          </p:nvSpPr>
          <p:spPr>
            <a:xfrm>
              <a:off x="850345" y="3483981"/>
              <a:ext cx="452066" cy="253898"/>
            </a:xfrm>
            <a:prstGeom prst="rect">
              <a:avLst/>
            </a:prstGeom>
            <a:noFill/>
          </p:spPr>
          <p:txBody>
            <a:bodyPr wrap="none" rtlCol="0">
              <a:spAutoFit/>
            </a:bodyPr>
            <a:lstStyle/>
            <a:p>
              <a:r>
                <a:rPr lang="zh-CN" altLang="en-US" sz="1599" b="1" dirty="0">
                  <a:solidFill>
                    <a:schemeClr val="bg1"/>
                  </a:solidFill>
                  <a:latin typeface="+mj-ea"/>
                  <a:ea typeface="+mj-ea"/>
                </a:rPr>
                <a:t>推广</a:t>
              </a:r>
              <a:r>
                <a:rPr lang="zh-CN" altLang="en-US" sz="1599" b="1" dirty="0" smtClean="0">
                  <a:solidFill>
                    <a:schemeClr val="bg1"/>
                  </a:solidFill>
                  <a:latin typeface="+mj-ea"/>
                  <a:ea typeface="+mj-ea"/>
                </a:rPr>
                <a:t>支持</a:t>
              </a:r>
              <a:endParaRPr lang="zh-CN" altLang="en-US" sz="1599" b="1" dirty="0">
                <a:solidFill>
                  <a:schemeClr val="bg1"/>
                </a:solidFill>
                <a:latin typeface="+mj-ea"/>
                <a:ea typeface="+mj-ea"/>
              </a:endParaRPr>
            </a:p>
          </p:txBody>
        </p:sp>
      </p:grpSp>
      <p:sp>
        <p:nvSpPr>
          <p:cNvPr id="474" name="圆角矩形 473"/>
          <p:cNvSpPr/>
          <p:nvPr/>
        </p:nvSpPr>
        <p:spPr>
          <a:xfrm>
            <a:off x="518188" y="1339860"/>
            <a:ext cx="2110935"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476" name="标题 4"/>
          <p:cNvSpPr txBox="1"/>
          <p:nvPr/>
        </p:nvSpPr>
        <p:spPr>
          <a:xfrm>
            <a:off x="591338" y="1425467"/>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运营支持</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grpSp>
        <p:nvGrpSpPr>
          <p:cNvPr id="451" name="组合 450"/>
          <p:cNvGrpSpPr/>
          <p:nvPr/>
        </p:nvGrpSpPr>
        <p:grpSpPr>
          <a:xfrm>
            <a:off x="0" y="342265"/>
            <a:ext cx="1319530" cy="717550"/>
            <a:chOff x="0" y="539"/>
            <a:chExt cx="2078" cy="1130"/>
          </a:xfrm>
        </p:grpSpPr>
        <p:grpSp>
          <p:nvGrpSpPr>
            <p:cNvPr id="454" name="组合 453"/>
            <p:cNvGrpSpPr/>
            <p:nvPr/>
          </p:nvGrpSpPr>
          <p:grpSpPr>
            <a:xfrm>
              <a:off x="0" y="568"/>
              <a:ext cx="2078" cy="1101"/>
              <a:chOff x="0" y="568"/>
              <a:chExt cx="6048" cy="1697"/>
            </a:xfrm>
          </p:grpSpPr>
          <p:sp>
            <p:nvSpPr>
              <p:cNvPr id="463" name="矩形 462"/>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475" name="矩形 474"/>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460" name="文本框 459"/>
            <p:cNvSpPr txBox="1"/>
            <p:nvPr/>
          </p:nvSpPr>
          <p:spPr>
            <a:xfrm>
              <a:off x="595" y="539"/>
              <a:ext cx="1359"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05</a:t>
              </a:r>
              <a:endParaRPr lang="en-US" altLang="zh-CN" sz="3200" dirty="0" smtClean="0">
                <a:solidFill>
                  <a:schemeClr val="bg1"/>
                </a:solidFill>
                <a:latin typeface="Impact" panose="020B0806030902050204" charset="0"/>
              </a:endParaRPr>
            </a:p>
          </p:txBody>
        </p:sp>
      </p:grpSp>
      <p:sp>
        <p:nvSpPr>
          <p:cNvPr id="478"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百艺体系</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3502992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800"/>
                                            <p:tgtEl>
                                              <p:spTgt spid="312"/>
                                            </p:tgtEl>
                                          </p:cBhvr>
                                        </p:animEffect>
                                      </p:childTnLst>
                                    </p:cTn>
                                  </p:par>
                                  <p:par>
                                    <p:cTn id="8" presetID="10" presetClass="entr" presetSubtype="0" fill="hold" nodeType="withEffect">
                                      <p:stCondLst>
                                        <p:cond delay="400"/>
                                      </p:stCondLst>
                                      <p:childTnLst>
                                        <p:set>
                                          <p:cBhvr>
                                            <p:cTn id="9" dur="1" fill="hold">
                                              <p:stCondLst>
                                                <p:cond delay="0"/>
                                              </p:stCondLst>
                                            </p:cTn>
                                            <p:tgtEl>
                                              <p:spTgt spid="235"/>
                                            </p:tgtEl>
                                            <p:attrNameLst>
                                              <p:attrName>style.visibility</p:attrName>
                                            </p:attrNameLst>
                                          </p:cBhvr>
                                          <p:to>
                                            <p:strVal val="visible"/>
                                          </p:to>
                                        </p:set>
                                        <p:animEffect transition="in" filter="fade">
                                          <p:cBhvr>
                                            <p:cTn id="10" dur="800"/>
                                            <p:tgtEl>
                                              <p:spTgt spid="235"/>
                                            </p:tgtEl>
                                          </p:cBhvr>
                                        </p:animEffect>
                                      </p:childTnLst>
                                    </p:cTn>
                                  </p:par>
                                </p:childTnLst>
                              </p:cTn>
                            </p:par>
                            <p:par>
                              <p:cTn id="11" fill="hold">
                                <p:stCondLst>
                                  <p:cond delay="1200"/>
                                </p:stCondLst>
                                <p:childTnLst>
                                  <p:par>
                                    <p:cTn id="12" presetID="10" presetClass="entr" presetSubtype="0" fill="hold" grpId="0" nodeType="afterEffect">
                                      <p:stCondLst>
                                        <p:cond delay="0"/>
                                      </p:stCondLst>
                                      <p:childTnLst>
                                        <p:set>
                                          <p:cBhvr>
                                            <p:cTn id="13" dur="1" fill="hold">
                                              <p:stCondLst>
                                                <p:cond delay="0"/>
                                              </p:stCondLst>
                                            </p:cTn>
                                            <p:tgtEl>
                                              <p:spTgt spid="369"/>
                                            </p:tgtEl>
                                            <p:attrNameLst>
                                              <p:attrName>style.visibility</p:attrName>
                                            </p:attrNameLst>
                                          </p:cBhvr>
                                          <p:to>
                                            <p:strVal val="visible"/>
                                          </p:to>
                                        </p:set>
                                        <p:animEffect transition="in" filter="fade">
                                          <p:cBhvr>
                                            <p:cTn id="14" dur="70"/>
                                            <p:tgtEl>
                                              <p:spTgt spid="369"/>
                                            </p:tgtEl>
                                          </p:cBhvr>
                                        </p:animEffect>
                                      </p:childTnLst>
                                    </p:cTn>
                                  </p:par>
                                </p:childTnLst>
                              </p:cTn>
                            </p:par>
                            <p:par>
                              <p:cTn id="15" fill="hold">
                                <p:stCondLst>
                                  <p:cond delay="1270"/>
                                </p:stCondLst>
                                <p:childTnLst>
                                  <p:par>
                                    <p:cTn id="16" presetID="10" presetClass="entr" presetSubtype="0" fill="hold" grpId="0" nodeType="afterEffect">
                                      <p:stCondLst>
                                        <p:cond delay="0"/>
                                      </p:stCondLst>
                                      <p:childTnLst>
                                        <p:set>
                                          <p:cBhvr>
                                            <p:cTn id="17" dur="1" fill="hold">
                                              <p:stCondLst>
                                                <p:cond delay="0"/>
                                              </p:stCondLst>
                                            </p:cTn>
                                            <p:tgtEl>
                                              <p:spTgt spid="375"/>
                                            </p:tgtEl>
                                            <p:attrNameLst>
                                              <p:attrName>style.visibility</p:attrName>
                                            </p:attrNameLst>
                                          </p:cBhvr>
                                          <p:to>
                                            <p:strVal val="visible"/>
                                          </p:to>
                                        </p:set>
                                        <p:animEffect transition="in" filter="fade">
                                          <p:cBhvr>
                                            <p:cTn id="18" dur="70"/>
                                            <p:tgtEl>
                                              <p:spTgt spid="375"/>
                                            </p:tgtEl>
                                          </p:cBhvr>
                                        </p:animEffect>
                                      </p:childTnLst>
                                    </p:cTn>
                                  </p:par>
                                </p:childTnLst>
                              </p:cTn>
                            </p:par>
                            <p:par>
                              <p:cTn id="19" fill="hold">
                                <p:stCondLst>
                                  <p:cond delay="1340"/>
                                </p:stCondLst>
                                <p:childTnLst>
                                  <p:par>
                                    <p:cTn id="20" presetID="10" presetClass="entr" presetSubtype="0" fill="hold" grpId="0" nodeType="afterEffect">
                                      <p:stCondLst>
                                        <p:cond delay="0"/>
                                      </p:stCondLst>
                                      <p:childTnLst>
                                        <p:set>
                                          <p:cBhvr>
                                            <p:cTn id="21" dur="1" fill="hold">
                                              <p:stCondLst>
                                                <p:cond delay="0"/>
                                              </p:stCondLst>
                                            </p:cTn>
                                            <p:tgtEl>
                                              <p:spTgt spid="374"/>
                                            </p:tgtEl>
                                            <p:attrNameLst>
                                              <p:attrName>style.visibility</p:attrName>
                                            </p:attrNameLst>
                                          </p:cBhvr>
                                          <p:to>
                                            <p:strVal val="visible"/>
                                          </p:to>
                                        </p:set>
                                        <p:animEffect transition="in" filter="fade">
                                          <p:cBhvr>
                                            <p:cTn id="22" dur="70"/>
                                            <p:tgtEl>
                                              <p:spTgt spid="374"/>
                                            </p:tgtEl>
                                          </p:cBhvr>
                                        </p:animEffect>
                                      </p:childTnLst>
                                    </p:cTn>
                                  </p:par>
                                </p:childTnLst>
                              </p:cTn>
                            </p:par>
                            <p:par>
                              <p:cTn id="23" fill="hold">
                                <p:stCondLst>
                                  <p:cond delay="1410"/>
                                </p:stCondLst>
                                <p:childTnLst>
                                  <p:par>
                                    <p:cTn id="24" presetID="10" presetClass="entr" presetSubtype="0" fill="hold" grpId="0" nodeType="afterEffect">
                                      <p:stCondLst>
                                        <p:cond delay="0"/>
                                      </p:stCondLst>
                                      <p:childTnLst>
                                        <p:set>
                                          <p:cBhvr>
                                            <p:cTn id="25" dur="1" fill="hold">
                                              <p:stCondLst>
                                                <p:cond delay="0"/>
                                              </p:stCondLst>
                                            </p:cTn>
                                            <p:tgtEl>
                                              <p:spTgt spid="370"/>
                                            </p:tgtEl>
                                            <p:attrNameLst>
                                              <p:attrName>style.visibility</p:attrName>
                                            </p:attrNameLst>
                                          </p:cBhvr>
                                          <p:to>
                                            <p:strVal val="visible"/>
                                          </p:to>
                                        </p:set>
                                        <p:animEffect transition="in" filter="fade">
                                          <p:cBhvr>
                                            <p:cTn id="26" dur="70"/>
                                            <p:tgtEl>
                                              <p:spTgt spid="370"/>
                                            </p:tgtEl>
                                          </p:cBhvr>
                                        </p:animEffect>
                                      </p:childTnLst>
                                    </p:cTn>
                                  </p:par>
                                </p:childTnLst>
                              </p:cTn>
                            </p:par>
                            <p:par>
                              <p:cTn id="27" fill="hold">
                                <p:stCondLst>
                                  <p:cond delay="1480"/>
                                </p:stCondLst>
                                <p:childTnLst>
                                  <p:par>
                                    <p:cTn id="28" presetID="10" presetClass="entr" presetSubtype="0" fill="hold" grpId="0" nodeType="afterEffect">
                                      <p:stCondLst>
                                        <p:cond delay="0"/>
                                      </p:stCondLst>
                                      <p:childTnLst>
                                        <p:set>
                                          <p:cBhvr>
                                            <p:cTn id="29" dur="1" fill="hold">
                                              <p:stCondLst>
                                                <p:cond delay="0"/>
                                              </p:stCondLst>
                                            </p:cTn>
                                            <p:tgtEl>
                                              <p:spTgt spid="371"/>
                                            </p:tgtEl>
                                            <p:attrNameLst>
                                              <p:attrName>style.visibility</p:attrName>
                                            </p:attrNameLst>
                                          </p:cBhvr>
                                          <p:to>
                                            <p:strVal val="visible"/>
                                          </p:to>
                                        </p:set>
                                        <p:animEffect transition="in" filter="fade">
                                          <p:cBhvr>
                                            <p:cTn id="30" dur="70"/>
                                            <p:tgtEl>
                                              <p:spTgt spid="371"/>
                                            </p:tgtEl>
                                          </p:cBhvr>
                                        </p:animEffect>
                                      </p:childTnLst>
                                    </p:cTn>
                                  </p:par>
                                </p:childTnLst>
                              </p:cTn>
                            </p:par>
                            <p:par>
                              <p:cTn id="31" fill="hold">
                                <p:stCondLst>
                                  <p:cond delay="1550"/>
                                </p:stCondLst>
                                <p:childTnLst>
                                  <p:par>
                                    <p:cTn id="32" presetID="10" presetClass="entr" presetSubtype="0" fill="hold" grpId="0" nodeType="afterEffect">
                                      <p:stCondLst>
                                        <p:cond delay="0"/>
                                      </p:stCondLst>
                                      <p:childTnLst>
                                        <p:set>
                                          <p:cBhvr>
                                            <p:cTn id="33" dur="1" fill="hold">
                                              <p:stCondLst>
                                                <p:cond delay="0"/>
                                              </p:stCondLst>
                                            </p:cTn>
                                            <p:tgtEl>
                                              <p:spTgt spid="372"/>
                                            </p:tgtEl>
                                            <p:attrNameLst>
                                              <p:attrName>style.visibility</p:attrName>
                                            </p:attrNameLst>
                                          </p:cBhvr>
                                          <p:to>
                                            <p:strVal val="visible"/>
                                          </p:to>
                                        </p:set>
                                        <p:animEffect transition="in" filter="fade">
                                          <p:cBhvr>
                                            <p:cTn id="34" dur="70"/>
                                            <p:tgtEl>
                                              <p:spTgt spid="372"/>
                                            </p:tgtEl>
                                          </p:cBhvr>
                                        </p:animEffect>
                                      </p:childTnLst>
                                    </p:cTn>
                                  </p:par>
                                </p:childTnLst>
                              </p:cTn>
                            </p:par>
                            <p:par>
                              <p:cTn id="35" fill="hold">
                                <p:stCondLst>
                                  <p:cond delay="1620"/>
                                </p:stCondLst>
                                <p:childTnLst>
                                  <p:par>
                                    <p:cTn id="36" presetID="10" presetClass="entr" presetSubtype="0" fill="hold" grpId="0" nodeType="afterEffect">
                                      <p:stCondLst>
                                        <p:cond delay="0"/>
                                      </p:stCondLst>
                                      <p:childTnLst>
                                        <p:set>
                                          <p:cBhvr>
                                            <p:cTn id="37" dur="1" fill="hold">
                                              <p:stCondLst>
                                                <p:cond delay="0"/>
                                              </p:stCondLst>
                                            </p:cTn>
                                            <p:tgtEl>
                                              <p:spTgt spid="373"/>
                                            </p:tgtEl>
                                            <p:attrNameLst>
                                              <p:attrName>style.visibility</p:attrName>
                                            </p:attrNameLst>
                                          </p:cBhvr>
                                          <p:to>
                                            <p:strVal val="visible"/>
                                          </p:to>
                                        </p:set>
                                        <p:animEffect transition="in" filter="fade">
                                          <p:cBhvr>
                                            <p:cTn id="38" dur="70"/>
                                            <p:tgtEl>
                                              <p:spTgt spid="373"/>
                                            </p:tgtEl>
                                          </p:cBhvr>
                                        </p:animEffect>
                                      </p:childTnLst>
                                    </p:cTn>
                                  </p:par>
                                </p:childTnLst>
                              </p:cTn>
                            </p:par>
                            <p:par>
                              <p:cTn id="39" fill="hold">
                                <p:stCondLst>
                                  <p:cond delay="1690"/>
                                </p:stCondLst>
                                <p:childTnLst>
                                  <p:par>
                                    <p:cTn id="40" presetID="10" presetClass="entr" presetSubtype="0" fill="hold" grpId="0" nodeType="afterEffect">
                                      <p:stCondLst>
                                        <p:cond delay="0"/>
                                      </p:stCondLst>
                                      <p:childTnLst>
                                        <p:set>
                                          <p:cBhvr>
                                            <p:cTn id="41" dur="1" fill="hold">
                                              <p:stCondLst>
                                                <p:cond delay="0"/>
                                              </p:stCondLst>
                                            </p:cTn>
                                            <p:tgtEl>
                                              <p:spTgt spid="354"/>
                                            </p:tgtEl>
                                            <p:attrNameLst>
                                              <p:attrName>style.visibility</p:attrName>
                                            </p:attrNameLst>
                                          </p:cBhvr>
                                          <p:to>
                                            <p:strVal val="visible"/>
                                          </p:to>
                                        </p:set>
                                        <p:animEffect transition="in" filter="fade">
                                          <p:cBhvr>
                                            <p:cTn id="42" dur="70"/>
                                            <p:tgtEl>
                                              <p:spTgt spid="354"/>
                                            </p:tgtEl>
                                          </p:cBhvr>
                                        </p:animEffect>
                                      </p:childTnLst>
                                    </p:cTn>
                                  </p:par>
                                </p:childTnLst>
                              </p:cTn>
                            </p:par>
                            <p:par>
                              <p:cTn id="43" fill="hold">
                                <p:stCondLst>
                                  <p:cond delay="1760"/>
                                </p:stCondLst>
                                <p:childTnLst>
                                  <p:par>
                                    <p:cTn id="44" presetID="10" presetClass="entr" presetSubtype="0" fill="hold" grpId="0" nodeType="afterEffect">
                                      <p:stCondLst>
                                        <p:cond delay="0"/>
                                      </p:stCondLst>
                                      <p:childTnLst>
                                        <p:set>
                                          <p:cBhvr>
                                            <p:cTn id="45" dur="1" fill="hold">
                                              <p:stCondLst>
                                                <p:cond delay="0"/>
                                              </p:stCondLst>
                                            </p:cTn>
                                            <p:tgtEl>
                                              <p:spTgt spid="353"/>
                                            </p:tgtEl>
                                            <p:attrNameLst>
                                              <p:attrName>style.visibility</p:attrName>
                                            </p:attrNameLst>
                                          </p:cBhvr>
                                          <p:to>
                                            <p:strVal val="visible"/>
                                          </p:to>
                                        </p:set>
                                        <p:animEffect transition="in" filter="fade">
                                          <p:cBhvr>
                                            <p:cTn id="46" dur="70"/>
                                            <p:tgtEl>
                                              <p:spTgt spid="353"/>
                                            </p:tgtEl>
                                          </p:cBhvr>
                                        </p:animEffect>
                                      </p:childTnLst>
                                    </p:cTn>
                                  </p:par>
                                </p:childTnLst>
                              </p:cTn>
                            </p:par>
                            <p:par>
                              <p:cTn id="47" fill="hold">
                                <p:stCondLst>
                                  <p:cond delay="1830"/>
                                </p:stCondLst>
                                <p:childTnLst>
                                  <p:par>
                                    <p:cTn id="48" presetID="10" presetClass="entr" presetSubtype="0" fill="hold" grpId="0" nodeType="afterEffect">
                                      <p:stCondLst>
                                        <p:cond delay="0"/>
                                      </p:stCondLst>
                                      <p:childTnLst>
                                        <p:set>
                                          <p:cBhvr>
                                            <p:cTn id="49" dur="1" fill="hold">
                                              <p:stCondLst>
                                                <p:cond delay="0"/>
                                              </p:stCondLst>
                                            </p:cTn>
                                            <p:tgtEl>
                                              <p:spTgt spid="368"/>
                                            </p:tgtEl>
                                            <p:attrNameLst>
                                              <p:attrName>style.visibility</p:attrName>
                                            </p:attrNameLst>
                                          </p:cBhvr>
                                          <p:to>
                                            <p:strVal val="visible"/>
                                          </p:to>
                                        </p:set>
                                        <p:animEffect transition="in" filter="fade">
                                          <p:cBhvr>
                                            <p:cTn id="50" dur="70"/>
                                            <p:tgtEl>
                                              <p:spTgt spid="368"/>
                                            </p:tgtEl>
                                          </p:cBhvr>
                                        </p:animEffect>
                                      </p:childTnLst>
                                    </p:cTn>
                                  </p:par>
                                </p:childTnLst>
                              </p:cTn>
                            </p:par>
                            <p:par>
                              <p:cTn id="51" fill="hold">
                                <p:stCondLst>
                                  <p:cond delay="1900"/>
                                </p:stCondLst>
                                <p:childTnLst>
                                  <p:par>
                                    <p:cTn id="52" presetID="10" presetClass="entr" presetSubtype="0" fill="hold" grpId="0" nodeType="afterEffect">
                                      <p:stCondLst>
                                        <p:cond delay="0"/>
                                      </p:stCondLst>
                                      <p:childTnLst>
                                        <p:set>
                                          <p:cBhvr>
                                            <p:cTn id="53" dur="1" fill="hold">
                                              <p:stCondLst>
                                                <p:cond delay="0"/>
                                              </p:stCondLst>
                                            </p:cTn>
                                            <p:tgtEl>
                                              <p:spTgt spid="352"/>
                                            </p:tgtEl>
                                            <p:attrNameLst>
                                              <p:attrName>style.visibility</p:attrName>
                                            </p:attrNameLst>
                                          </p:cBhvr>
                                          <p:to>
                                            <p:strVal val="visible"/>
                                          </p:to>
                                        </p:set>
                                        <p:animEffect transition="in" filter="fade">
                                          <p:cBhvr>
                                            <p:cTn id="54" dur="70"/>
                                            <p:tgtEl>
                                              <p:spTgt spid="352"/>
                                            </p:tgtEl>
                                          </p:cBhvr>
                                        </p:animEffect>
                                      </p:childTnLst>
                                    </p:cTn>
                                  </p:par>
                                </p:childTnLst>
                              </p:cTn>
                            </p:par>
                            <p:par>
                              <p:cTn id="55" fill="hold">
                                <p:stCondLst>
                                  <p:cond delay="1970"/>
                                </p:stCondLst>
                                <p:childTnLst>
                                  <p:par>
                                    <p:cTn id="56" presetID="10" presetClass="entr" presetSubtype="0" fill="hold" grpId="0" nodeType="afterEffect">
                                      <p:stCondLst>
                                        <p:cond delay="0"/>
                                      </p:stCondLst>
                                      <p:childTnLst>
                                        <p:set>
                                          <p:cBhvr>
                                            <p:cTn id="57" dur="1" fill="hold">
                                              <p:stCondLst>
                                                <p:cond delay="0"/>
                                              </p:stCondLst>
                                            </p:cTn>
                                            <p:tgtEl>
                                              <p:spTgt spid="362"/>
                                            </p:tgtEl>
                                            <p:attrNameLst>
                                              <p:attrName>style.visibility</p:attrName>
                                            </p:attrNameLst>
                                          </p:cBhvr>
                                          <p:to>
                                            <p:strVal val="visible"/>
                                          </p:to>
                                        </p:set>
                                        <p:animEffect transition="in" filter="fade">
                                          <p:cBhvr>
                                            <p:cTn id="58" dur="70"/>
                                            <p:tgtEl>
                                              <p:spTgt spid="362"/>
                                            </p:tgtEl>
                                          </p:cBhvr>
                                        </p:animEffect>
                                      </p:childTnLst>
                                    </p:cTn>
                                  </p:par>
                                </p:childTnLst>
                              </p:cTn>
                            </p:par>
                            <p:par>
                              <p:cTn id="59" fill="hold">
                                <p:stCondLst>
                                  <p:cond delay="2040"/>
                                </p:stCondLst>
                                <p:childTnLst>
                                  <p:par>
                                    <p:cTn id="60" presetID="10" presetClass="entr" presetSubtype="0" fill="hold" grpId="0" nodeType="afterEffect">
                                      <p:stCondLst>
                                        <p:cond delay="0"/>
                                      </p:stCondLst>
                                      <p:childTnLst>
                                        <p:set>
                                          <p:cBhvr>
                                            <p:cTn id="61" dur="1" fill="hold">
                                              <p:stCondLst>
                                                <p:cond delay="0"/>
                                              </p:stCondLst>
                                            </p:cTn>
                                            <p:tgtEl>
                                              <p:spTgt spid="361"/>
                                            </p:tgtEl>
                                            <p:attrNameLst>
                                              <p:attrName>style.visibility</p:attrName>
                                            </p:attrNameLst>
                                          </p:cBhvr>
                                          <p:to>
                                            <p:strVal val="visible"/>
                                          </p:to>
                                        </p:set>
                                        <p:animEffect transition="in" filter="fade">
                                          <p:cBhvr>
                                            <p:cTn id="62" dur="70"/>
                                            <p:tgtEl>
                                              <p:spTgt spid="361"/>
                                            </p:tgtEl>
                                          </p:cBhvr>
                                        </p:animEffect>
                                      </p:childTnLst>
                                    </p:cTn>
                                  </p:par>
                                </p:childTnLst>
                              </p:cTn>
                            </p:par>
                            <p:par>
                              <p:cTn id="63" fill="hold">
                                <p:stCondLst>
                                  <p:cond delay="2110"/>
                                </p:stCondLst>
                                <p:childTnLst>
                                  <p:par>
                                    <p:cTn id="64" presetID="10" presetClass="entr" presetSubtype="0" fill="hold" grpId="0" nodeType="afterEffect">
                                      <p:stCondLst>
                                        <p:cond delay="0"/>
                                      </p:stCondLst>
                                      <p:childTnLst>
                                        <p:set>
                                          <p:cBhvr>
                                            <p:cTn id="65" dur="1" fill="hold">
                                              <p:stCondLst>
                                                <p:cond delay="0"/>
                                              </p:stCondLst>
                                            </p:cTn>
                                            <p:tgtEl>
                                              <p:spTgt spid="365"/>
                                            </p:tgtEl>
                                            <p:attrNameLst>
                                              <p:attrName>style.visibility</p:attrName>
                                            </p:attrNameLst>
                                          </p:cBhvr>
                                          <p:to>
                                            <p:strVal val="visible"/>
                                          </p:to>
                                        </p:set>
                                        <p:animEffect transition="in" filter="fade">
                                          <p:cBhvr>
                                            <p:cTn id="66" dur="70"/>
                                            <p:tgtEl>
                                              <p:spTgt spid="365"/>
                                            </p:tgtEl>
                                          </p:cBhvr>
                                        </p:animEffect>
                                      </p:childTnLst>
                                    </p:cTn>
                                  </p:par>
                                </p:childTnLst>
                              </p:cTn>
                            </p:par>
                            <p:par>
                              <p:cTn id="67" fill="hold">
                                <p:stCondLst>
                                  <p:cond delay="2180"/>
                                </p:stCondLst>
                                <p:childTnLst>
                                  <p:par>
                                    <p:cTn id="68" presetID="10" presetClass="entr" presetSubtype="0" fill="hold" grpId="0" nodeType="afterEffect">
                                      <p:stCondLst>
                                        <p:cond delay="0"/>
                                      </p:stCondLst>
                                      <p:childTnLst>
                                        <p:set>
                                          <p:cBhvr>
                                            <p:cTn id="69" dur="1" fill="hold">
                                              <p:stCondLst>
                                                <p:cond delay="0"/>
                                              </p:stCondLst>
                                            </p:cTn>
                                            <p:tgtEl>
                                              <p:spTgt spid="364"/>
                                            </p:tgtEl>
                                            <p:attrNameLst>
                                              <p:attrName>style.visibility</p:attrName>
                                            </p:attrNameLst>
                                          </p:cBhvr>
                                          <p:to>
                                            <p:strVal val="visible"/>
                                          </p:to>
                                        </p:set>
                                        <p:animEffect transition="in" filter="fade">
                                          <p:cBhvr>
                                            <p:cTn id="70" dur="70"/>
                                            <p:tgtEl>
                                              <p:spTgt spid="364"/>
                                            </p:tgtEl>
                                          </p:cBhvr>
                                        </p:animEffect>
                                      </p:childTnLst>
                                    </p:cTn>
                                  </p:par>
                                </p:childTnLst>
                              </p:cTn>
                            </p:par>
                            <p:par>
                              <p:cTn id="71" fill="hold">
                                <p:stCondLst>
                                  <p:cond delay="2250"/>
                                </p:stCondLst>
                                <p:childTnLst>
                                  <p:par>
                                    <p:cTn id="72" presetID="10" presetClass="entr" presetSubtype="0" fill="hold" grpId="0" nodeType="afterEffect">
                                      <p:stCondLst>
                                        <p:cond delay="0"/>
                                      </p:stCondLst>
                                      <p:childTnLst>
                                        <p:set>
                                          <p:cBhvr>
                                            <p:cTn id="73" dur="1" fill="hold">
                                              <p:stCondLst>
                                                <p:cond delay="0"/>
                                              </p:stCondLst>
                                            </p:cTn>
                                            <p:tgtEl>
                                              <p:spTgt spid="363"/>
                                            </p:tgtEl>
                                            <p:attrNameLst>
                                              <p:attrName>style.visibility</p:attrName>
                                            </p:attrNameLst>
                                          </p:cBhvr>
                                          <p:to>
                                            <p:strVal val="visible"/>
                                          </p:to>
                                        </p:set>
                                        <p:animEffect transition="in" filter="fade">
                                          <p:cBhvr>
                                            <p:cTn id="74" dur="70"/>
                                            <p:tgtEl>
                                              <p:spTgt spid="363"/>
                                            </p:tgtEl>
                                          </p:cBhvr>
                                        </p:animEffect>
                                      </p:childTnLst>
                                    </p:cTn>
                                  </p:par>
                                </p:childTnLst>
                              </p:cTn>
                            </p:par>
                            <p:par>
                              <p:cTn id="75" fill="hold">
                                <p:stCondLst>
                                  <p:cond delay="2320"/>
                                </p:stCondLst>
                                <p:childTnLst>
                                  <p:par>
                                    <p:cTn id="76" presetID="10" presetClass="entr" presetSubtype="0" fill="hold" grpId="0" nodeType="afterEffect">
                                      <p:stCondLst>
                                        <p:cond delay="0"/>
                                      </p:stCondLst>
                                      <p:childTnLst>
                                        <p:set>
                                          <p:cBhvr>
                                            <p:cTn id="77" dur="1" fill="hold">
                                              <p:stCondLst>
                                                <p:cond delay="0"/>
                                              </p:stCondLst>
                                            </p:cTn>
                                            <p:tgtEl>
                                              <p:spTgt spid="358"/>
                                            </p:tgtEl>
                                            <p:attrNameLst>
                                              <p:attrName>style.visibility</p:attrName>
                                            </p:attrNameLst>
                                          </p:cBhvr>
                                          <p:to>
                                            <p:strVal val="visible"/>
                                          </p:to>
                                        </p:set>
                                        <p:animEffect transition="in" filter="fade">
                                          <p:cBhvr>
                                            <p:cTn id="78" dur="70"/>
                                            <p:tgtEl>
                                              <p:spTgt spid="358"/>
                                            </p:tgtEl>
                                          </p:cBhvr>
                                        </p:animEffect>
                                      </p:childTnLst>
                                    </p:cTn>
                                  </p:par>
                                </p:childTnLst>
                              </p:cTn>
                            </p:par>
                            <p:par>
                              <p:cTn id="79" fill="hold">
                                <p:stCondLst>
                                  <p:cond delay="2390"/>
                                </p:stCondLst>
                                <p:childTnLst>
                                  <p:par>
                                    <p:cTn id="80" presetID="10" presetClass="entr" presetSubtype="0" fill="hold" grpId="0" nodeType="afterEffect">
                                      <p:stCondLst>
                                        <p:cond delay="0"/>
                                      </p:stCondLst>
                                      <p:childTnLst>
                                        <p:set>
                                          <p:cBhvr>
                                            <p:cTn id="81" dur="1" fill="hold">
                                              <p:stCondLst>
                                                <p:cond delay="0"/>
                                              </p:stCondLst>
                                            </p:cTn>
                                            <p:tgtEl>
                                              <p:spTgt spid="360"/>
                                            </p:tgtEl>
                                            <p:attrNameLst>
                                              <p:attrName>style.visibility</p:attrName>
                                            </p:attrNameLst>
                                          </p:cBhvr>
                                          <p:to>
                                            <p:strVal val="visible"/>
                                          </p:to>
                                        </p:set>
                                        <p:animEffect transition="in" filter="fade">
                                          <p:cBhvr>
                                            <p:cTn id="82" dur="70"/>
                                            <p:tgtEl>
                                              <p:spTgt spid="360"/>
                                            </p:tgtEl>
                                          </p:cBhvr>
                                        </p:animEffect>
                                      </p:childTnLst>
                                    </p:cTn>
                                  </p:par>
                                </p:childTnLst>
                              </p:cTn>
                            </p:par>
                            <p:par>
                              <p:cTn id="83" fill="hold">
                                <p:stCondLst>
                                  <p:cond delay="2460"/>
                                </p:stCondLst>
                                <p:childTnLst>
                                  <p:par>
                                    <p:cTn id="84" presetID="10" presetClass="entr" presetSubtype="0" fill="hold" grpId="0" nodeType="afterEffect">
                                      <p:stCondLst>
                                        <p:cond delay="0"/>
                                      </p:stCondLst>
                                      <p:childTnLst>
                                        <p:set>
                                          <p:cBhvr>
                                            <p:cTn id="85" dur="1" fill="hold">
                                              <p:stCondLst>
                                                <p:cond delay="0"/>
                                              </p:stCondLst>
                                            </p:cTn>
                                            <p:tgtEl>
                                              <p:spTgt spid="359"/>
                                            </p:tgtEl>
                                            <p:attrNameLst>
                                              <p:attrName>style.visibility</p:attrName>
                                            </p:attrNameLst>
                                          </p:cBhvr>
                                          <p:to>
                                            <p:strVal val="visible"/>
                                          </p:to>
                                        </p:set>
                                        <p:animEffect transition="in" filter="fade">
                                          <p:cBhvr>
                                            <p:cTn id="86" dur="70"/>
                                            <p:tgtEl>
                                              <p:spTgt spid="359"/>
                                            </p:tgtEl>
                                          </p:cBhvr>
                                        </p:animEffect>
                                      </p:childTnLst>
                                    </p:cTn>
                                  </p:par>
                                </p:childTnLst>
                              </p:cTn>
                            </p:par>
                            <p:par>
                              <p:cTn id="87" fill="hold">
                                <p:stCondLst>
                                  <p:cond delay="2530"/>
                                </p:stCondLst>
                                <p:childTnLst>
                                  <p:par>
                                    <p:cTn id="88" presetID="10" presetClass="entr" presetSubtype="0" fill="hold" grpId="0" nodeType="afterEffect">
                                      <p:stCondLst>
                                        <p:cond delay="0"/>
                                      </p:stCondLst>
                                      <p:childTnLst>
                                        <p:set>
                                          <p:cBhvr>
                                            <p:cTn id="89" dur="1" fill="hold">
                                              <p:stCondLst>
                                                <p:cond delay="0"/>
                                              </p:stCondLst>
                                            </p:cTn>
                                            <p:tgtEl>
                                              <p:spTgt spid="355"/>
                                            </p:tgtEl>
                                            <p:attrNameLst>
                                              <p:attrName>style.visibility</p:attrName>
                                            </p:attrNameLst>
                                          </p:cBhvr>
                                          <p:to>
                                            <p:strVal val="visible"/>
                                          </p:to>
                                        </p:set>
                                        <p:animEffect transition="in" filter="fade">
                                          <p:cBhvr>
                                            <p:cTn id="90" dur="70"/>
                                            <p:tgtEl>
                                              <p:spTgt spid="355"/>
                                            </p:tgtEl>
                                          </p:cBhvr>
                                        </p:animEffect>
                                      </p:childTnLst>
                                    </p:cTn>
                                  </p:par>
                                </p:childTnLst>
                              </p:cTn>
                            </p:par>
                            <p:par>
                              <p:cTn id="91" fill="hold">
                                <p:stCondLst>
                                  <p:cond delay="2600"/>
                                </p:stCondLst>
                                <p:childTnLst>
                                  <p:par>
                                    <p:cTn id="92" presetID="10" presetClass="entr" presetSubtype="0" fill="hold" grpId="0" nodeType="afterEffect">
                                      <p:stCondLst>
                                        <p:cond delay="0"/>
                                      </p:stCondLst>
                                      <p:childTnLst>
                                        <p:set>
                                          <p:cBhvr>
                                            <p:cTn id="93" dur="1" fill="hold">
                                              <p:stCondLst>
                                                <p:cond delay="0"/>
                                              </p:stCondLst>
                                            </p:cTn>
                                            <p:tgtEl>
                                              <p:spTgt spid="356"/>
                                            </p:tgtEl>
                                            <p:attrNameLst>
                                              <p:attrName>style.visibility</p:attrName>
                                            </p:attrNameLst>
                                          </p:cBhvr>
                                          <p:to>
                                            <p:strVal val="visible"/>
                                          </p:to>
                                        </p:set>
                                        <p:animEffect transition="in" filter="fade">
                                          <p:cBhvr>
                                            <p:cTn id="94" dur="70"/>
                                            <p:tgtEl>
                                              <p:spTgt spid="356"/>
                                            </p:tgtEl>
                                          </p:cBhvr>
                                        </p:animEffect>
                                      </p:childTnLst>
                                    </p:cTn>
                                  </p:par>
                                </p:childTnLst>
                              </p:cTn>
                            </p:par>
                            <p:par>
                              <p:cTn id="95" fill="hold">
                                <p:stCondLst>
                                  <p:cond delay="2670"/>
                                </p:stCondLst>
                                <p:childTnLst>
                                  <p:par>
                                    <p:cTn id="96" presetID="10" presetClass="entr" presetSubtype="0" fill="hold" grpId="0" nodeType="afterEffect">
                                      <p:stCondLst>
                                        <p:cond delay="0"/>
                                      </p:stCondLst>
                                      <p:childTnLst>
                                        <p:set>
                                          <p:cBhvr>
                                            <p:cTn id="97" dur="1" fill="hold">
                                              <p:stCondLst>
                                                <p:cond delay="0"/>
                                              </p:stCondLst>
                                            </p:cTn>
                                            <p:tgtEl>
                                              <p:spTgt spid="357"/>
                                            </p:tgtEl>
                                            <p:attrNameLst>
                                              <p:attrName>style.visibility</p:attrName>
                                            </p:attrNameLst>
                                          </p:cBhvr>
                                          <p:to>
                                            <p:strVal val="visible"/>
                                          </p:to>
                                        </p:set>
                                        <p:animEffect transition="in" filter="fade">
                                          <p:cBhvr>
                                            <p:cTn id="98" dur="70"/>
                                            <p:tgtEl>
                                              <p:spTgt spid="357"/>
                                            </p:tgtEl>
                                          </p:cBhvr>
                                        </p:animEffect>
                                      </p:childTnLst>
                                    </p:cTn>
                                  </p:par>
                                </p:childTnLst>
                              </p:cTn>
                            </p:par>
                            <p:par>
                              <p:cTn id="99" fill="hold">
                                <p:stCondLst>
                                  <p:cond delay="2740"/>
                                </p:stCondLst>
                                <p:childTnLst>
                                  <p:par>
                                    <p:cTn id="100" presetID="10" presetClass="entr" presetSubtype="0" fill="hold" grpId="0" nodeType="afterEffect">
                                      <p:stCondLst>
                                        <p:cond delay="0"/>
                                      </p:stCondLst>
                                      <p:childTnLst>
                                        <p:set>
                                          <p:cBhvr>
                                            <p:cTn id="101" dur="1" fill="hold">
                                              <p:stCondLst>
                                                <p:cond delay="0"/>
                                              </p:stCondLst>
                                            </p:cTn>
                                            <p:tgtEl>
                                              <p:spTgt spid="366"/>
                                            </p:tgtEl>
                                            <p:attrNameLst>
                                              <p:attrName>style.visibility</p:attrName>
                                            </p:attrNameLst>
                                          </p:cBhvr>
                                          <p:to>
                                            <p:strVal val="visible"/>
                                          </p:to>
                                        </p:set>
                                        <p:animEffect transition="in" filter="fade">
                                          <p:cBhvr>
                                            <p:cTn id="102" dur="70"/>
                                            <p:tgtEl>
                                              <p:spTgt spid="366"/>
                                            </p:tgtEl>
                                          </p:cBhvr>
                                        </p:animEffect>
                                      </p:childTnLst>
                                    </p:cTn>
                                  </p:par>
                                </p:childTnLst>
                              </p:cTn>
                            </p:par>
                            <p:par>
                              <p:cTn id="103" fill="hold">
                                <p:stCondLst>
                                  <p:cond delay="2810"/>
                                </p:stCondLst>
                                <p:childTnLst>
                                  <p:par>
                                    <p:cTn id="104" presetID="10" presetClass="entr" presetSubtype="0" fill="hold" grpId="0" nodeType="afterEffect">
                                      <p:stCondLst>
                                        <p:cond delay="0"/>
                                      </p:stCondLst>
                                      <p:childTnLst>
                                        <p:set>
                                          <p:cBhvr>
                                            <p:cTn id="105" dur="1" fill="hold">
                                              <p:stCondLst>
                                                <p:cond delay="0"/>
                                              </p:stCondLst>
                                            </p:cTn>
                                            <p:tgtEl>
                                              <p:spTgt spid="350"/>
                                            </p:tgtEl>
                                            <p:attrNameLst>
                                              <p:attrName>style.visibility</p:attrName>
                                            </p:attrNameLst>
                                          </p:cBhvr>
                                          <p:to>
                                            <p:strVal val="visible"/>
                                          </p:to>
                                        </p:set>
                                        <p:animEffect transition="in" filter="fade">
                                          <p:cBhvr>
                                            <p:cTn id="106" dur="70"/>
                                            <p:tgtEl>
                                              <p:spTgt spid="350"/>
                                            </p:tgtEl>
                                          </p:cBhvr>
                                        </p:animEffect>
                                      </p:childTnLst>
                                    </p:cTn>
                                  </p:par>
                                </p:childTnLst>
                              </p:cTn>
                            </p:par>
                            <p:par>
                              <p:cTn id="107" fill="hold">
                                <p:stCondLst>
                                  <p:cond delay="2880"/>
                                </p:stCondLst>
                                <p:childTnLst>
                                  <p:par>
                                    <p:cTn id="108" presetID="10" presetClass="entr" presetSubtype="0" fill="hold" grpId="0" nodeType="afterEffect">
                                      <p:stCondLst>
                                        <p:cond delay="0"/>
                                      </p:stCondLst>
                                      <p:childTnLst>
                                        <p:set>
                                          <p:cBhvr>
                                            <p:cTn id="109" dur="1" fill="hold">
                                              <p:stCondLst>
                                                <p:cond delay="0"/>
                                              </p:stCondLst>
                                            </p:cTn>
                                            <p:tgtEl>
                                              <p:spTgt spid="351"/>
                                            </p:tgtEl>
                                            <p:attrNameLst>
                                              <p:attrName>style.visibility</p:attrName>
                                            </p:attrNameLst>
                                          </p:cBhvr>
                                          <p:to>
                                            <p:strVal val="visible"/>
                                          </p:to>
                                        </p:set>
                                        <p:animEffect transition="in" filter="fade">
                                          <p:cBhvr>
                                            <p:cTn id="110" dur="70"/>
                                            <p:tgtEl>
                                              <p:spTgt spid="351"/>
                                            </p:tgtEl>
                                          </p:cBhvr>
                                        </p:animEffect>
                                      </p:childTnLst>
                                    </p:cTn>
                                  </p:par>
                                </p:childTnLst>
                              </p:cTn>
                            </p:par>
                            <p:par>
                              <p:cTn id="111" fill="hold">
                                <p:stCondLst>
                                  <p:cond delay="2950"/>
                                </p:stCondLst>
                                <p:childTnLst>
                                  <p:par>
                                    <p:cTn id="112" presetID="10" presetClass="entr" presetSubtype="0" fill="hold" grpId="0" nodeType="afterEffect">
                                      <p:stCondLst>
                                        <p:cond delay="0"/>
                                      </p:stCondLst>
                                      <p:childTnLst>
                                        <p:set>
                                          <p:cBhvr>
                                            <p:cTn id="113" dur="1" fill="hold">
                                              <p:stCondLst>
                                                <p:cond delay="0"/>
                                              </p:stCondLst>
                                            </p:cTn>
                                            <p:tgtEl>
                                              <p:spTgt spid="367"/>
                                            </p:tgtEl>
                                            <p:attrNameLst>
                                              <p:attrName>style.visibility</p:attrName>
                                            </p:attrNameLst>
                                          </p:cBhvr>
                                          <p:to>
                                            <p:strVal val="visible"/>
                                          </p:to>
                                        </p:set>
                                        <p:animEffect transition="in" filter="fade">
                                          <p:cBhvr>
                                            <p:cTn id="114" dur="70"/>
                                            <p:tgtEl>
                                              <p:spTgt spid="367"/>
                                            </p:tgtEl>
                                          </p:cBhvr>
                                        </p:animEffect>
                                      </p:childTnLst>
                                    </p:cTn>
                                  </p:par>
                                </p:childTnLst>
                              </p:cTn>
                            </p:par>
                            <p:par>
                              <p:cTn id="115" fill="hold">
                                <p:stCondLst>
                                  <p:cond delay="3020"/>
                                </p:stCondLst>
                                <p:childTnLst>
                                  <p:par>
                                    <p:cTn id="116" presetID="2" presetClass="entr" presetSubtype="4" fill="hold" nodeType="afterEffect">
                                      <p:stCondLst>
                                        <p:cond delay="0"/>
                                      </p:stCondLst>
                                      <p:childTnLst>
                                        <p:set>
                                          <p:cBhvr>
                                            <p:cTn id="117" dur="1" fill="hold">
                                              <p:stCondLst>
                                                <p:cond delay="0"/>
                                              </p:stCondLst>
                                            </p:cTn>
                                            <p:tgtEl>
                                              <p:spTgt spid="456"/>
                                            </p:tgtEl>
                                            <p:attrNameLst>
                                              <p:attrName>style.visibility</p:attrName>
                                            </p:attrNameLst>
                                          </p:cBhvr>
                                          <p:to>
                                            <p:strVal val="visible"/>
                                          </p:to>
                                        </p:set>
                                        <p:anim calcmode="lin" valueType="num">
                                          <p:cBhvr additive="base">
                                            <p:cTn id="118" dur="500" fill="hold"/>
                                            <p:tgtEl>
                                              <p:spTgt spid="456"/>
                                            </p:tgtEl>
                                            <p:attrNameLst>
                                              <p:attrName>ppt_x</p:attrName>
                                            </p:attrNameLst>
                                          </p:cBhvr>
                                          <p:tavLst>
                                            <p:tav tm="0">
                                              <p:val>
                                                <p:strVal val="#ppt_x"/>
                                              </p:val>
                                            </p:tav>
                                            <p:tav tm="100000">
                                              <p:val>
                                                <p:strVal val="#ppt_x"/>
                                              </p:val>
                                            </p:tav>
                                          </p:tavLst>
                                        </p:anim>
                                        <p:anim calcmode="lin" valueType="num">
                                          <p:cBhvr additive="base">
                                            <p:cTn id="119" dur="500" fill="hold"/>
                                            <p:tgtEl>
                                              <p:spTgt spid="456"/>
                                            </p:tgtEl>
                                            <p:attrNameLst>
                                              <p:attrName>ppt_y</p:attrName>
                                            </p:attrNameLst>
                                          </p:cBhvr>
                                          <p:tavLst>
                                            <p:tav tm="0">
                                              <p:val>
                                                <p:strVal val="1+#ppt_h/2"/>
                                              </p:val>
                                            </p:tav>
                                            <p:tav tm="100000">
                                              <p:val>
                                                <p:strVal val="#ppt_y"/>
                                              </p:val>
                                            </p:tav>
                                          </p:tavLst>
                                        </p:anim>
                                      </p:childTnLst>
                                    </p:cTn>
                                  </p:par>
                                  <p:par>
                                    <p:cTn id="120" presetID="42" presetClass="path" presetSubtype="0" accel="50000" fill="hold" nodeType="withEffect" p14:presetBounceEnd="20000">
                                      <p:stCondLst>
                                        <p:cond delay="0"/>
                                      </p:stCondLst>
                                      <p:childTnLst>
                                        <p:animMotion origin="layout" path="M -4.72222E-6 1.35315E-6 L 0.50053 0.21172 " pathEditMode="relative" rAng="0" ptsTypes="AA" p14:bounceEnd="20000">
                                          <p:cBhvr>
                                            <p:cTn id="121" dur="500" spd="-100000" fill="hold"/>
                                            <p:tgtEl>
                                              <p:spTgt spid="456"/>
                                            </p:tgtEl>
                                            <p:attrNameLst>
                                              <p:attrName>ppt_x</p:attrName>
                                              <p:attrName>ppt_y</p:attrName>
                                            </p:attrNameLst>
                                          </p:cBhvr>
                                          <p:rCtr x="25017" y="10586"/>
                                        </p:animMotion>
                                      </p:childTnLst>
                                    </p:cTn>
                                  </p:par>
                                </p:childTnLst>
                              </p:cTn>
                            </p:par>
                            <p:par>
                              <p:cTn id="122" fill="hold">
                                <p:stCondLst>
                                  <p:cond delay="3520"/>
                                </p:stCondLst>
                                <p:childTnLst>
                                  <p:par>
                                    <p:cTn id="123" presetID="22" presetClass="entr" presetSubtype="8" fill="hold" grpId="0" nodeType="afterEffect">
                                      <p:stCondLst>
                                        <p:cond delay="0"/>
                                      </p:stCondLst>
                                      <p:childTnLst>
                                        <p:set>
                                          <p:cBhvr>
                                            <p:cTn id="124" dur="1" fill="hold">
                                              <p:stCondLst>
                                                <p:cond delay="0"/>
                                              </p:stCondLst>
                                            </p:cTn>
                                            <p:tgtEl>
                                              <p:spTgt spid="452"/>
                                            </p:tgtEl>
                                            <p:attrNameLst>
                                              <p:attrName>style.visibility</p:attrName>
                                            </p:attrNameLst>
                                          </p:cBhvr>
                                          <p:to>
                                            <p:strVal val="visible"/>
                                          </p:to>
                                        </p:set>
                                        <p:animEffect transition="in" filter="wipe(left)">
                                          <p:cBhvr>
                                            <p:cTn id="125" dur="500"/>
                                            <p:tgtEl>
                                              <p:spTgt spid="452"/>
                                            </p:tgtEl>
                                          </p:cBhvr>
                                        </p:animEffect>
                                      </p:childTnLst>
                                    </p:cTn>
                                  </p:par>
                                </p:childTnLst>
                              </p:cTn>
                            </p:par>
                            <p:par>
                              <p:cTn id="126" fill="hold">
                                <p:stCondLst>
                                  <p:cond delay="4020"/>
                                </p:stCondLst>
                                <p:childTnLst>
                                  <p:par>
                                    <p:cTn id="127" presetID="22" presetClass="entr" presetSubtype="8" fill="hold" nodeType="afterEffect">
                                      <p:stCondLst>
                                        <p:cond delay="0"/>
                                      </p:stCondLst>
                                      <p:childTnLst>
                                        <p:set>
                                          <p:cBhvr>
                                            <p:cTn id="128" dur="1" fill="hold">
                                              <p:stCondLst>
                                                <p:cond delay="0"/>
                                              </p:stCondLst>
                                            </p:cTn>
                                            <p:tgtEl>
                                              <p:spTgt spid="453"/>
                                            </p:tgtEl>
                                            <p:attrNameLst>
                                              <p:attrName>style.visibility</p:attrName>
                                            </p:attrNameLst>
                                          </p:cBhvr>
                                          <p:to>
                                            <p:strVal val="visible"/>
                                          </p:to>
                                        </p:set>
                                        <p:animEffect transition="in" filter="wipe(left)">
                                          <p:cBhvr>
                                            <p:cTn id="129" dur="500"/>
                                            <p:tgtEl>
                                              <p:spTgt spid="453"/>
                                            </p:tgtEl>
                                          </p:cBhvr>
                                        </p:animEffect>
                                      </p:childTnLst>
                                    </p:cTn>
                                  </p:par>
                                </p:childTnLst>
                              </p:cTn>
                            </p:par>
                            <p:par>
                              <p:cTn id="130" fill="hold">
                                <p:stCondLst>
                                  <p:cond delay="4520"/>
                                </p:stCondLst>
                                <p:childTnLst>
                                  <p:par>
                                    <p:cTn id="131" presetID="10" presetClass="entr" presetSubtype="0" fill="hold" grpId="0" nodeType="afterEffect">
                                      <p:stCondLst>
                                        <p:cond delay="0"/>
                                      </p:stCondLst>
                                      <p:childTnLst>
                                        <p:set>
                                          <p:cBhvr>
                                            <p:cTn id="132" dur="1" fill="hold">
                                              <p:stCondLst>
                                                <p:cond delay="0"/>
                                              </p:stCondLst>
                                            </p:cTn>
                                            <p:tgtEl>
                                              <p:spTgt spid="403"/>
                                            </p:tgtEl>
                                            <p:attrNameLst>
                                              <p:attrName>style.visibility</p:attrName>
                                            </p:attrNameLst>
                                          </p:cBhvr>
                                          <p:to>
                                            <p:strVal val="visible"/>
                                          </p:to>
                                        </p:set>
                                        <p:animEffect transition="in" filter="fade">
                                          <p:cBhvr>
                                            <p:cTn id="133" dur="70"/>
                                            <p:tgtEl>
                                              <p:spTgt spid="403"/>
                                            </p:tgtEl>
                                          </p:cBhvr>
                                        </p:animEffect>
                                      </p:childTnLst>
                                    </p:cTn>
                                  </p:par>
                                </p:childTnLst>
                              </p:cTn>
                            </p:par>
                            <p:par>
                              <p:cTn id="134" fill="hold">
                                <p:stCondLst>
                                  <p:cond delay="4590"/>
                                </p:stCondLst>
                                <p:childTnLst>
                                  <p:par>
                                    <p:cTn id="135" presetID="10" presetClass="entr" presetSubtype="0" fill="hold" grpId="0" nodeType="afterEffect">
                                      <p:stCondLst>
                                        <p:cond delay="0"/>
                                      </p:stCondLst>
                                      <p:childTnLst>
                                        <p:set>
                                          <p:cBhvr>
                                            <p:cTn id="136" dur="1" fill="hold">
                                              <p:stCondLst>
                                                <p:cond delay="0"/>
                                              </p:stCondLst>
                                            </p:cTn>
                                            <p:tgtEl>
                                              <p:spTgt spid="423"/>
                                            </p:tgtEl>
                                            <p:attrNameLst>
                                              <p:attrName>style.visibility</p:attrName>
                                            </p:attrNameLst>
                                          </p:cBhvr>
                                          <p:to>
                                            <p:strVal val="visible"/>
                                          </p:to>
                                        </p:set>
                                        <p:animEffect transition="in" filter="fade">
                                          <p:cBhvr>
                                            <p:cTn id="137" dur="70"/>
                                            <p:tgtEl>
                                              <p:spTgt spid="423"/>
                                            </p:tgtEl>
                                          </p:cBhvr>
                                        </p:animEffect>
                                      </p:childTnLst>
                                    </p:cTn>
                                  </p:par>
                                </p:childTnLst>
                              </p:cTn>
                            </p:par>
                            <p:par>
                              <p:cTn id="138" fill="hold">
                                <p:stCondLst>
                                  <p:cond delay="4660"/>
                                </p:stCondLst>
                                <p:childTnLst>
                                  <p:par>
                                    <p:cTn id="139" presetID="10" presetClass="entr" presetSubtype="0" fill="hold" grpId="0" nodeType="afterEffect">
                                      <p:stCondLst>
                                        <p:cond delay="0"/>
                                      </p:stCondLst>
                                      <p:childTnLst>
                                        <p:set>
                                          <p:cBhvr>
                                            <p:cTn id="140" dur="1" fill="hold">
                                              <p:stCondLst>
                                                <p:cond delay="0"/>
                                              </p:stCondLst>
                                            </p:cTn>
                                            <p:tgtEl>
                                              <p:spTgt spid="421"/>
                                            </p:tgtEl>
                                            <p:attrNameLst>
                                              <p:attrName>style.visibility</p:attrName>
                                            </p:attrNameLst>
                                          </p:cBhvr>
                                          <p:to>
                                            <p:strVal val="visible"/>
                                          </p:to>
                                        </p:set>
                                        <p:animEffect transition="in" filter="fade">
                                          <p:cBhvr>
                                            <p:cTn id="141" dur="70"/>
                                            <p:tgtEl>
                                              <p:spTgt spid="421"/>
                                            </p:tgtEl>
                                          </p:cBhvr>
                                        </p:animEffect>
                                      </p:childTnLst>
                                    </p:cTn>
                                  </p:par>
                                </p:childTnLst>
                              </p:cTn>
                            </p:par>
                            <p:par>
                              <p:cTn id="142" fill="hold">
                                <p:stCondLst>
                                  <p:cond delay="4730"/>
                                </p:stCondLst>
                                <p:childTnLst>
                                  <p:par>
                                    <p:cTn id="143" presetID="10" presetClass="entr" presetSubtype="0" fill="hold" grpId="0" nodeType="afterEffect">
                                      <p:stCondLst>
                                        <p:cond delay="0"/>
                                      </p:stCondLst>
                                      <p:childTnLst>
                                        <p:set>
                                          <p:cBhvr>
                                            <p:cTn id="144" dur="1" fill="hold">
                                              <p:stCondLst>
                                                <p:cond delay="0"/>
                                              </p:stCondLst>
                                            </p:cTn>
                                            <p:tgtEl>
                                              <p:spTgt spid="404"/>
                                            </p:tgtEl>
                                            <p:attrNameLst>
                                              <p:attrName>style.visibility</p:attrName>
                                            </p:attrNameLst>
                                          </p:cBhvr>
                                          <p:to>
                                            <p:strVal val="visible"/>
                                          </p:to>
                                        </p:set>
                                        <p:animEffect transition="in" filter="fade">
                                          <p:cBhvr>
                                            <p:cTn id="145" dur="70"/>
                                            <p:tgtEl>
                                              <p:spTgt spid="404"/>
                                            </p:tgtEl>
                                          </p:cBhvr>
                                        </p:animEffect>
                                      </p:childTnLst>
                                    </p:cTn>
                                  </p:par>
                                </p:childTnLst>
                              </p:cTn>
                            </p:par>
                            <p:par>
                              <p:cTn id="146" fill="hold">
                                <p:stCondLst>
                                  <p:cond delay="4800"/>
                                </p:stCondLst>
                                <p:childTnLst>
                                  <p:par>
                                    <p:cTn id="147" presetID="10" presetClass="entr" presetSubtype="0" fill="hold" grpId="0" nodeType="afterEffect">
                                      <p:stCondLst>
                                        <p:cond delay="0"/>
                                      </p:stCondLst>
                                      <p:childTnLst>
                                        <p:set>
                                          <p:cBhvr>
                                            <p:cTn id="148" dur="1" fill="hold">
                                              <p:stCondLst>
                                                <p:cond delay="0"/>
                                              </p:stCondLst>
                                            </p:cTn>
                                            <p:tgtEl>
                                              <p:spTgt spid="418"/>
                                            </p:tgtEl>
                                            <p:attrNameLst>
                                              <p:attrName>style.visibility</p:attrName>
                                            </p:attrNameLst>
                                          </p:cBhvr>
                                          <p:to>
                                            <p:strVal val="visible"/>
                                          </p:to>
                                        </p:set>
                                        <p:animEffect transition="in" filter="fade">
                                          <p:cBhvr>
                                            <p:cTn id="149" dur="70"/>
                                            <p:tgtEl>
                                              <p:spTgt spid="418"/>
                                            </p:tgtEl>
                                          </p:cBhvr>
                                        </p:animEffect>
                                      </p:childTnLst>
                                    </p:cTn>
                                  </p:par>
                                </p:childTnLst>
                              </p:cTn>
                            </p:par>
                            <p:par>
                              <p:cTn id="150" fill="hold">
                                <p:stCondLst>
                                  <p:cond delay="4870"/>
                                </p:stCondLst>
                                <p:childTnLst>
                                  <p:par>
                                    <p:cTn id="151" presetID="10" presetClass="entr" presetSubtype="0" fill="hold" grpId="0" nodeType="afterEffect">
                                      <p:stCondLst>
                                        <p:cond delay="0"/>
                                      </p:stCondLst>
                                      <p:childTnLst>
                                        <p:set>
                                          <p:cBhvr>
                                            <p:cTn id="152" dur="1" fill="hold">
                                              <p:stCondLst>
                                                <p:cond delay="0"/>
                                              </p:stCondLst>
                                            </p:cTn>
                                            <p:tgtEl>
                                              <p:spTgt spid="419"/>
                                            </p:tgtEl>
                                            <p:attrNameLst>
                                              <p:attrName>style.visibility</p:attrName>
                                            </p:attrNameLst>
                                          </p:cBhvr>
                                          <p:to>
                                            <p:strVal val="visible"/>
                                          </p:to>
                                        </p:set>
                                        <p:animEffect transition="in" filter="fade">
                                          <p:cBhvr>
                                            <p:cTn id="153" dur="70"/>
                                            <p:tgtEl>
                                              <p:spTgt spid="419"/>
                                            </p:tgtEl>
                                          </p:cBhvr>
                                        </p:animEffect>
                                      </p:childTnLst>
                                    </p:cTn>
                                  </p:par>
                                </p:childTnLst>
                              </p:cTn>
                            </p:par>
                            <p:par>
                              <p:cTn id="154" fill="hold">
                                <p:stCondLst>
                                  <p:cond delay="4940"/>
                                </p:stCondLst>
                                <p:childTnLst>
                                  <p:par>
                                    <p:cTn id="155" presetID="10" presetClass="entr" presetSubtype="0" fill="hold" grpId="0" nodeType="afterEffect">
                                      <p:stCondLst>
                                        <p:cond delay="0"/>
                                      </p:stCondLst>
                                      <p:childTnLst>
                                        <p:set>
                                          <p:cBhvr>
                                            <p:cTn id="156" dur="1" fill="hold">
                                              <p:stCondLst>
                                                <p:cond delay="0"/>
                                              </p:stCondLst>
                                            </p:cTn>
                                            <p:tgtEl>
                                              <p:spTgt spid="420"/>
                                            </p:tgtEl>
                                            <p:attrNameLst>
                                              <p:attrName>style.visibility</p:attrName>
                                            </p:attrNameLst>
                                          </p:cBhvr>
                                          <p:to>
                                            <p:strVal val="visible"/>
                                          </p:to>
                                        </p:set>
                                        <p:animEffect transition="in" filter="fade">
                                          <p:cBhvr>
                                            <p:cTn id="157" dur="70"/>
                                            <p:tgtEl>
                                              <p:spTgt spid="420"/>
                                            </p:tgtEl>
                                          </p:cBhvr>
                                        </p:animEffect>
                                      </p:childTnLst>
                                    </p:cTn>
                                  </p:par>
                                </p:childTnLst>
                              </p:cTn>
                            </p:par>
                            <p:par>
                              <p:cTn id="158" fill="hold">
                                <p:stCondLst>
                                  <p:cond delay="5010"/>
                                </p:stCondLst>
                                <p:childTnLst>
                                  <p:par>
                                    <p:cTn id="159" presetID="10" presetClass="entr" presetSubtype="0" fill="hold" grpId="0" nodeType="afterEffect">
                                      <p:stCondLst>
                                        <p:cond delay="0"/>
                                      </p:stCondLst>
                                      <p:childTnLst>
                                        <p:set>
                                          <p:cBhvr>
                                            <p:cTn id="160" dur="1" fill="hold">
                                              <p:stCondLst>
                                                <p:cond delay="0"/>
                                              </p:stCondLst>
                                            </p:cTn>
                                            <p:tgtEl>
                                              <p:spTgt spid="417"/>
                                            </p:tgtEl>
                                            <p:attrNameLst>
                                              <p:attrName>style.visibility</p:attrName>
                                            </p:attrNameLst>
                                          </p:cBhvr>
                                          <p:to>
                                            <p:strVal val="visible"/>
                                          </p:to>
                                        </p:set>
                                        <p:animEffect transition="in" filter="fade">
                                          <p:cBhvr>
                                            <p:cTn id="161" dur="70"/>
                                            <p:tgtEl>
                                              <p:spTgt spid="417"/>
                                            </p:tgtEl>
                                          </p:cBhvr>
                                        </p:animEffect>
                                      </p:childTnLst>
                                    </p:cTn>
                                  </p:par>
                                </p:childTnLst>
                              </p:cTn>
                            </p:par>
                            <p:par>
                              <p:cTn id="162" fill="hold">
                                <p:stCondLst>
                                  <p:cond delay="5080"/>
                                </p:stCondLst>
                                <p:childTnLst>
                                  <p:par>
                                    <p:cTn id="163" presetID="10" presetClass="entr" presetSubtype="0" fill="hold" grpId="0" nodeType="afterEffect">
                                      <p:stCondLst>
                                        <p:cond delay="0"/>
                                      </p:stCondLst>
                                      <p:childTnLst>
                                        <p:set>
                                          <p:cBhvr>
                                            <p:cTn id="164" dur="1" fill="hold">
                                              <p:stCondLst>
                                                <p:cond delay="0"/>
                                              </p:stCondLst>
                                            </p:cTn>
                                            <p:tgtEl>
                                              <p:spTgt spid="412"/>
                                            </p:tgtEl>
                                            <p:attrNameLst>
                                              <p:attrName>style.visibility</p:attrName>
                                            </p:attrNameLst>
                                          </p:cBhvr>
                                          <p:to>
                                            <p:strVal val="visible"/>
                                          </p:to>
                                        </p:set>
                                        <p:animEffect transition="in" filter="fade">
                                          <p:cBhvr>
                                            <p:cTn id="165" dur="70"/>
                                            <p:tgtEl>
                                              <p:spTgt spid="412"/>
                                            </p:tgtEl>
                                          </p:cBhvr>
                                        </p:animEffect>
                                      </p:childTnLst>
                                    </p:cTn>
                                  </p:par>
                                </p:childTnLst>
                              </p:cTn>
                            </p:par>
                            <p:par>
                              <p:cTn id="166" fill="hold">
                                <p:stCondLst>
                                  <p:cond delay="5150"/>
                                </p:stCondLst>
                                <p:childTnLst>
                                  <p:par>
                                    <p:cTn id="167" presetID="10" presetClass="entr" presetSubtype="0" fill="hold" grpId="0" nodeType="afterEffect">
                                      <p:stCondLst>
                                        <p:cond delay="0"/>
                                      </p:stCondLst>
                                      <p:childTnLst>
                                        <p:set>
                                          <p:cBhvr>
                                            <p:cTn id="168" dur="1" fill="hold">
                                              <p:stCondLst>
                                                <p:cond delay="0"/>
                                              </p:stCondLst>
                                            </p:cTn>
                                            <p:tgtEl>
                                              <p:spTgt spid="413"/>
                                            </p:tgtEl>
                                            <p:attrNameLst>
                                              <p:attrName>style.visibility</p:attrName>
                                            </p:attrNameLst>
                                          </p:cBhvr>
                                          <p:to>
                                            <p:strVal val="visible"/>
                                          </p:to>
                                        </p:set>
                                        <p:animEffect transition="in" filter="fade">
                                          <p:cBhvr>
                                            <p:cTn id="169" dur="70"/>
                                            <p:tgtEl>
                                              <p:spTgt spid="413"/>
                                            </p:tgtEl>
                                          </p:cBhvr>
                                        </p:animEffect>
                                      </p:childTnLst>
                                    </p:cTn>
                                  </p:par>
                                </p:childTnLst>
                              </p:cTn>
                            </p:par>
                            <p:par>
                              <p:cTn id="170" fill="hold">
                                <p:stCondLst>
                                  <p:cond delay="5220"/>
                                </p:stCondLst>
                                <p:childTnLst>
                                  <p:par>
                                    <p:cTn id="171" presetID="10" presetClass="entr" presetSubtype="0" fill="hold" grpId="0" nodeType="afterEffect">
                                      <p:stCondLst>
                                        <p:cond delay="0"/>
                                      </p:stCondLst>
                                      <p:childTnLst>
                                        <p:set>
                                          <p:cBhvr>
                                            <p:cTn id="172" dur="1" fill="hold">
                                              <p:stCondLst>
                                                <p:cond delay="0"/>
                                              </p:stCondLst>
                                            </p:cTn>
                                            <p:tgtEl>
                                              <p:spTgt spid="414"/>
                                            </p:tgtEl>
                                            <p:attrNameLst>
                                              <p:attrName>style.visibility</p:attrName>
                                            </p:attrNameLst>
                                          </p:cBhvr>
                                          <p:to>
                                            <p:strVal val="visible"/>
                                          </p:to>
                                        </p:set>
                                        <p:animEffect transition="in" filter="fade">
                                          <p:cBhvr>
                                            <p:cTn id="173" dur="70"/>
                                            <p:tgtEl>
                                              <p:spTgt spid="414"/>
                                            </p:tgtEl>
                                          </p:cBhvr>
                                        </p:animEffect>
                                      </p:childTnLst>
                                    </p:cTn>
                                  </p:par>
                                </p:childTnLst>
                              </p:cTn>
                            </p:par>
                            <p:par>
                              <p:cTn id="174" fill="hold">
                                <p:stCondLst>
                                  <p:cond delay="5290"/>
                                </p:stCondLst>
                                <p:childTnLst>
                                  <p:par>
                                    <p:cTn id="175" presetID="10" presetClass="entr" presetSubtype="0" fill="hold" grpId="0" nodeType="afterEffect">
                                      <p:stCondLst>
                                        <p:cond delay="0"/>
                                      </p:stCondLst>
                                      <p:childTnLst>
                                        <p:set>
                                          <p:cBhvr>
                                            <p:cTn id="176" dur="1" fill="hold">
                                              <p:stCondLst>
                                                <p:cond delay="0"/>
                                              </p:stCondLst>
                                            </p:cTn>
                                            <p:tgtEl>
                                              <p:spTgt spid="416"/>
                                            </p:tgtEl>
                                            <p:attrNameLst>
                                              <p:attrName>style.visibility</p:attrName>
                                            </p:attrNameLst>
                                          </p:cBhvr>
                                          <p:to>
                                            <p:strVal val="visible"/>
                                          </p:to>
                                        </p:set>
                                        <p:animEffect transition="in" filter="fade">
                                          <p:cBhvr>
                                            <p:cTn id="177" dur="70"/>
                                            <p:tgtEl>
                                              <p:spTgt spid="416"/>
                                            </p:tgtEl>
                                          </p:cBhvr>
                                        </p:animEffect>
                                      </p:childTnLst>
                                    </p:cTn>
                                  </p:par>
                                </p:childTnLst>
                              </p:cTn>
                            </p:par>
                            <p:par>
                              <p:cTn id="178" fill="hold">
                                <p:stCondLst>
                                  <p:cond delay="5360"/>
                                </p:stCondLst>
                                <p:childTnLst>
                                  <p:par>
                                    <p:cTn id="179" presetID="10" presetClass="entr" presetSubtype="0" fill="hold" grpId="0" nodeType="afterEffect">
                                      <p:stCondLst>
                                        <p:cond delay="0"/>
                                      </p:stCondLst>
                                      <p:childTnLst>
                                        <p:set>
                                          <p:cBhvr>
                                            <p:cTn id="180" dur="1" fill="hold">
                                              <p:stCondLst>
                                                <p:cond delay="0"/>
                                              </p:stCondLst>
                                            </p:cTn>
                                            <p:tgtEl>
                                              <p:spTgt spid="415"/>
                                            </p:tgtEl>
                                            <p:attrNameLst>
                                              <p:attrName>style.visibility</p:attrName>
                                            </p:attrNameLst>
                                          </p:cBhvr>
                                          <p:to>
                                            <p:strVal val="visible"/>
                                          </p:to>
                                        </p:set>
                                        <p:animEffect transition="in" filter="fade">
                                          <p:cBhvr>
                                            <p:cTn id="181" dur="70"/>
                                            <p:tgtEl>
                                              <p:spTgt spid="415"/>
                                            </p:tgtEl>
                                          </p:cBhvr>
                                        </p:animEffect>
                                      </p:childTnLst>
                                    </p:cTn>
                                  </p:par>
                                </p:childTnLst>
                              </p:cTn>
                            </p:par>
                            <p:par>
                              <p:cTn id="182" fill="hold">
                                <p:stCondLst>
                                  <p:cond delay="5430"/>
                                </p:stCondLst>
                                <p:childTnLst>
                                  <p:par>
                                    <p:cTn id="183" presetID="10" presetClass="entr" presetSubtype="0" fill="hold" grpId="0" nodeType="afterEffect">
                                      <p:stCondLst>
                                        <p:cond delay="0"/>
                                      </p:stCondLst>
                                      <p:childTnLst>
                                        <p:set>
                                          <p:cBhvr>
                                            <p:cTn id="184" dur="1" fill="hold">
                                              <p:stCondLst>
                                                <p:cond delay="0"/>
                                              </p:stCondLst>
                                            </p:cTn>
                                            <p:tgtEl>
                                              <p:spTgt spid="422"/>
                                            </p:tgtEl>
                                            <p:attrNameLst>
                                              <p:attrName>style.visibility</p:attrName>
                                            </p:attrNameLst>
                                          </p:cBhvr>
                                          <p:to>
                                            <p:strVal val="visible"/>
                                          </p:to>
                                        </p:set>
                                        <p:animEffect transition="in" filter="fade">
                                          <p:cBhvr>
                                            <p:cTn id="185" dur="70"/>
                                            <p:tgtEl>
                                              <p:spTgt spid="422"/>
                                            </p:tgtEl>
                                          </p:cBhvr>
                                        </p:animEffect>
                                      </p:childTnLst>
                                    </p:cTn>
                                  </p:par>
                                </p:childTnLst>
                              </p:cTn>
                            </p:par>
                            <p:par>
                              <p:cTn id="186" fill="hold">
                                <p:stCondLst>
                                  <p:cond delay="5500"/>
                                </p:stCondLst>
                                <p:childTnLst>
                                  <p:par>
                                    <p:cTn id="187" presetID="10" presetClass="entr" presetSubtype="0" fill="hold" grpId="0" nodeType="afterEffect">
                                      <p:stCondLst>
                                        <p:cond delay="0"/>
                                      </p:stCondLst>
                                      <p:childTnLst>
                                        <p:set>
                                          <p:cBhvr>
                                            <p:cTn id="188" dur="1" fill="hold">
                                              <p:stCondLst>
                                                <p:cond delay="0"/>
                                              </p:stCondLst>
                                            </p:cTn>
                                            <p:tgtEl>
                                              <p:spTgt spid="410"/>
                                            </p:tgtEl>
                                            <p:attrNameLst>
                                              <p:attrName>style.visibility</p:attrName>
                                            </p:attrNameLst>
                                          </p:cBhvr>
                                          <p:to>
                                            <p:strVal val="visible"/>
                                          </p:to>
                                        </p:set>
                                        <p:animEffect transition="in" filter="fade">
                                          <p:cBhvr>
                                            <p:cTn id="189" dur="70"/>
                                            <p:tgtEl>
                                              <p:spTgt spid="410"/>
                                            </p:tgtEl>
                                          </p:cBhvr>
                                        </p:animEffect>
                                      </p:childTnLst>
                                    </p:cTn>
                                  </p:par>
                                </p:childTnLst>
                              </p:cTn>
                            </p:par>
                            <p:par>
                              <p:cTn id="190" fill="hold">
                                <p:stCondLst>
                                  <p:cond delay="5570"/>
                                </p:stCondLst>
                                <p:childTnLst>
                                  <p:par>
                                    <p:cTn id="191" presetID="10" presetClass="entr" presetSubtype="0" fill="hold" grpId="0" nodeType="afterEffect">
                                      <p:stCondLst>
                                        <p:cond delay="0"/>
                                      </p:stCondLst>
                                      <p:childTnLst>
                                        <p:set>
                                          <p:cBhvr>
                                            <p:cTn id="192" dur="1" fill="hold">
                                              <p:stCondLst>
                                                <p:cond delay="0"/>
                                              </p:stCondLst>
                                            </p:cTn>
                                            <p:tgtEl>
                                              <p:spTgt spid="409"/>
                                            </p:tgtEl>
                                            <p:attrNameLst>
                                              <p:attrName>style.visibility</p:attrName>
                                            </p:attrNameLst>
                                          </p:cBhvr>
                                          <p:to>
                                            <p:strVal val="visible"/>
                                          </p:to>
                                        </p:set>
                                        <p:animEffect transition="in" filter="fade">
                                          <p:cBhvr>
                                            <p:cTn id="193" dur="70"/>
                                            <p:tgtEl>
                                              <p:spTgt spid="409"/>
                                            </p:tgtEl>
                                          </p:cBhvr>
                                        </p:animEffect>
                                      </p:childTnLst>
                                    </p:cTn>
                                  </p:par>
                                </p:childTnLst>
                              </p:cTn>
                            </p:par>
                            <p:par>
                              <p:cTn id="194" fill="hold">
                                <p:stCondLst>
                                  <p:cond delay="5640"/>
                                </p:stCondLst>
                                <p:childTnLst>
                                  <p:par>
                                    <p:cTn id="195" presetID="10" presetClass="entr" presetSubtype="0" fill="hold" grpId="0" nodeType="afterEffect">
                                      <p:stCondLst>
                                        <p:cond delay="0"/>
                                      </p:stCondLst>
                                      <p:childTnLst>
                                        <p:set>
                                          <p:cBhvr>
                                            <p:cTn id="196" dur="1" fill="hold">
                                              <p:stCondLst>
                                                <p:cond delay="0"/>
                                              </p:stCondLst>
                                            </p:cTn>
                                            <p:tgtEl>
                                              <p:spTgt spid="401"/>
                                            </p:tgtEl>
                                            <p:attrNameLst>
                                              <p:attrName>style.visibility</p:attrName>
                                            </p:attrNameLst>
                                          </p:cBhvr>
                                          <p:to>
                                            <p:strVal val="visible"/>
                                          </p:to>
                                        </p:set>
                                        <p:animEffect transition="in" filter="fade">
                                          <p:cBhvr>
                                            <p:cTn id="197" dur="70"/>
                                            <p:tgtEl>
                                              <p:spTgt spid="401"/>
                                            </p:tgtEl>
                                          </p:cBhvr>
                                        </p:animEffect>
                                      </p:childTnLst>
                                    </p:cTn>
                                  </p:par>
                                </p:childTnLst>
                              </p:cTn>
                            </p:par>
                            <p:par>
                              <p:cTn id="198" fill="hold">
                                <p:stCondLst>
                                  <p:cond delay="5710"/>
                                </p:stCondLst>
                                <p:childTnLst>
                                  <p:par>
                                    <p:cTn id="199" presetID="10" presetClass="entr" presetSubtype="0" fill="hold" grpId="0" nodeType="afterEffect">
                                      <p:stCondLst>
                                        <p:cond delay="0"/>
                                      </p:stCondLst>
                                      <p:childTnLst>
                                        <p:set>
                                          <p:cBhvr>
                                            <p:cTn id="200" dur="1" fill="hold">
                                              <p:stCondLst>
                                                <p:cond delay="0"/>
                                              </p:stCondLst>
                                            </p:cTn>
                                            <p:tgtEl>
                                              <p:spTgt spid="411"/>
                                            </p:tgtEl>
                                            <p:attrNameLst>
                                              <p:attrName>style.visibility</p:attrName>
                                            </p:attrNameLst>
                                          </p:cBhvr>
                                          <p:to>
                                            <p:strVal val="visible"/>
                                          </p:to>
                                        </p:set>
                                        <p:animEffect transition="in" filter="fade">
                                          <p:cBhvr>
                                            <p:cTn id="201" dur="70"/>
                                            <p:tgtEl>
                                              <p:spTgt spid="411"/>
                                            </p:tgtEl>
                                          </p:cBhvr>
                                        </p:animEffect>
                                      </p:childTnLst>
                                    </p:cTn>
                                  </p:par>
                                </p:childTnLst>
                              </p:cTn>
                            </p:par>
                            <p:par>
                              <p:cTn id="202" fill="hold">
                                <p:stCondLst>
                                  <p:cond delay="5780"/>
                                </p:stCondLst>
                                <p:childTnLst>
                                  <p:par>
                                    <p:cTn id="203" presetID="10" presetClass="entr" presetSubtype="0" fill="hold" grpId="0" nodeType="afterEffect">
                                      <p:stCondLst>
                                        <p:cond delay="0"/>
                                      </p:stCondLst>
                                      <p:childTnLst>
                                        <p:set>
                                          <p:cBhvr>
                                            <p:cTn id="204" dur="1" fill="hold">
                                              <p:stCondLst>
                                                <p:cond delay="0"/>
                                              </p:stCondLst>
                                            </p:cTn>
                                            <p:tgtEl>
                                              <p:spTgt spid="402"/>
                                            </p:tgtEl>
                                            <p:attrNameLst>
                                              <p:attrName>style.visibility</p:attrName>
                                            </p:attrNameLst>
                                          </p:cBhvr>
                                          <p:to>
                                            <p:strVal val="visible"/>
                                          </p:to>
                                        </p:set>
                                        <p:animEffect transition="in" filter="fade">
                                          <p:cBhvr>
                                            <p:cTn id="205" dur="70"/>
                                            <p:tgtEl>
                                              <p:spTgt spid="402"/>
                                            </p:tgtEl>
                                          </p:cBhvr>
                                        </p:animEffect>
                                      </p:childTnLst>
                                    </p:cTn>
                                  </p:par>
                                </p:childTnLst>
                              </p:cTn>
                            </p:par>
                            <p:par>
                              <p:cTn id="206" fill="hold">
                                <p:stCondLst>
                                  <p:cond delay="5850"/>
                                </p:stCondLst>
                                <p:childTnLst>
                                  <p:par>
                                    <p:cTn id="207" presetID="10" presetClass="entr" presetSubtype="0" fill="hold" grpId="0" nodeType="afterEffect">
                                      <p:stCondLst>
                                        <p:cond delay="0"/>
                                      </p:stCondLst>
                                      <p:childTnLst>
                                        <p:set>
                                          <p:cBhvr>
                                            <p:cTn id="208" dur="1" fill="hold">
                                              <p:stCondLst>
                                                <p:cond delay="0"/>
                                              </p:stCondLst>
                                            </p:cTn>
                                            <p:tgtEl>
                                              <p:spTgt spid="400"/>
                                            </p:tgtEl>
                                            <p:attrNameLst>
                                              <p:attrName>style.visibility</p:attrName>
                                            </p:attrNameLst>
                                          </p:cBhvr>
                                          <p:to>
                                            <p:strVal val="visible"/>
                                          </p:to>
                                        </p:set>
                                        <p:animEffect transition="in" filter="fade">
                                          <p:cBhvr>
                                            <p:cTn id="209" dur="70"/>
                                            <p:tgtEl>
                                              <p:spTgt spid="400"/>
                                            </p:tgtEl>
                                          </p:cBhvr>
                                        </p:animEffect>
                                      </p:childTnLst>
                                    </p:cTn>
                                  </p:par>
                                </p:childTnLst>
                              </p:cTn>
                            </p:par>
                            <p:par>
                              <p:cTn id="210" fill="hold">
                                <p:stCondLst>
                                  <p:cond delay="5920"/>
                                </p:stCondLst>
                                <p:childTnLst>
                                  <p:par>
                                    <p:cTn id="211" presetID="10" presetClass="entr" presetSubtype="0" fill="hold" grpId="0" nodeType="afterEffect">
                                      <p:stCondLst>
                                        <p:cond delay="0"/>
                                      </p:stCondLst>
                                      <p:childTnLst>
                                        <p:set>
                                          <p:cBhvr>
                                            <p:cTn id="212" dur="1" fill="hold">
                                              <p:stCondLst>
                                                <p:cond delay="0"/>
                                              </p:stCondLst>
                                            </p:cTn>
                                            <p:tgtEl>
                                              <p:spTgt spid="399"/>
                                            </p:tgtEl>
                                            <p:attrNameLst>
                                              <p:attrName>style.visibility</p:attrName>
                                            </p:attrNameLst>
                                          </p:cBhvr>
                                          <p:to>
                                            <p:strVal val="visible"/>
                                          </p:to>
                                        </p:set>
                                        <p:animEffect transition="in" filter="fade">
                                          <p:cBhvr>
                                            <p:cTn id="213" dur="70"/>
                                            <p:tgtEl>
                                              <p:spTgt spid="399"/>
                                            </p:tgtEl>
                                          </p:cBhvr>
                                        </p:animEffect>
                                      </p:childTnLst>
                                    </p:cTn>
                                  </p:par>
                                </p:childTnLst>
                              </p:cTn>
                            </p:par>
                            <p:par>
                              <p:cTn id="214" fill="hold">
                                <p:stCondLst>
                                  <p:cond delay="5990"/>
                                </p:stCondLst>
                                <p:childTnLst>
                                  <p:par>
                                    <p:cTn id="215" presetID="10" presetClass="entr" presetSubtype="0" fill="hold" grpId="0" nodeType="afterEffect">
                                      <p:stCondLst>
                                        <p:cond delay="0"/>
                                      </p:stCondLst>
                                      <p:childTnLst>
                                        <p:set>
                                          <p:cBhvr>
                                            <p:cTn id="216" dur="1" fill="hold">
                                              <p:stCondLst>
                                                <p:cond delay="0"/>
                                              </p:stCondLst>
                                            </p:cTn>
                                            <p:tgtEl>
                                              <p:spTgt spid="407"/>
                                            </p:tgtEl>
                                            <p:attrNameLst>
                                              <p:attrName>style.visibility</p:attrName>
                                            </p:attrNameLst>
                                          </p:cBhvr>
                                          <p:to>
                                            <p:strVal val="visible"/>
                                          </p:to>
                                        </p:set>
                                        <p:animEffect transition="in" filter="fade">
                                          <p:cBhvr>
                                            <p:cTn id="217" dur="70"/>
                                            <p:tgtEl>
                                              <p:spTgt spid="407"/>
                                            </p:tgtEl>
                                          </p:cBhvr>
                                        </p:animEffect>
                                      </p:childTnLst>
                                    </p:cTn>
                                  </p:par>
                                </p:childTnLst>
                              </p:cTn>
                            </p:par>
                            <p:par>
                              <p:cTn id="218" fill="hold">
                                <p:stCondLst>
                                  <p:cond delay="6060"/>
                                </p:stCondLst>
                                <p:childTnLst>
                                  <p:par>
                                    <p:cTn id="219" presetID="10" presetClass="entr" presetSubtype="0" fill="hold" grpId="0" nodeType="afterEffect">
                                      <p:stCondLst>
                                        <p:cond delay="0"/>
                                      </p:stCondLst>
                                      <p:childTnLst>
                                        <p:set>
                                          <p:cBhvr>
                                            <p:cTn id="220" dur="1" fill="hold">
                                              <p:stCondLst>
                                                <p:cond delay="0"/>
                                              </p:stCondLst>
                                            </p:cTn>
                                            <p:tgtEl>
                                              <p:spTgt spid="405"/>
                                            </p:tgtEl>
                                            <p:attrNameLst>
                                              <p:attrName>style.visibility</p:attrName>
                                            </p:attrNameLst>
                                          </p:cBhvr>
                                          <p:to>
                                            <p:strVal val="visible"/>
                                          </p:to>
                                        </p:set>
                                        <p:animEffect transition="in" filter="fade">
                                          <p:cBhvr>
                                            <p:cTn id="221" dur="70"/>
                                            <p:tgtEl>
                                              <p:spTgt spid="405"/>
                                            </p:tgtEl>
                                          </p:cBhvr>
                                        </p:animEffect>
                                      </p:childTnLst>
                                    </p:cTn>
                                  </p:par>
                                </p:childTnLst>
                              </p:cTn>
                            </p:par>
                            <p:par>
                              <p:cTn id="222" fill="hold">
                                <p:stCondLst>
                                  <p:cond delay="6130"/>
                                </p:stCondLst>
                                <p:childTnLst>
                                  <p:par>
                                    <p:cTn id="223" presetID="10" presetClass="entr" presetSubtype="0" fill="hold" grpId="0" nodeType="afterEffect">
                                      <p:stCondLst>
                                        <p:cond delay="0"/>
                                      </p:stCondLst>
                                      <p:childTnLst>
                                        <p:set>
                                          <p:cBhvr>
                                            <p:cTn id="224" dur="1" fill="hold">
                                              <p:stCondLst>
                                                <p:cond delay="0"/>
                                              </p:stCondLst>
                                            </p:cTn>
                                            <p:tgtEl>
                                              <p:spTgt spid="406"/>
                                            </p:tgtEl>
                                            <p:attrNameLst>
                                              <p:attrName>style.visibility</p:attrName>
                                            </p:attrNameLst>
                                          </p:cBhvr>
                                          <p:to>
                                            <p:strVal val="visible"/>
                                          </p:to>
                                        </p:set>
                                        <p:animEffect transition="in" filter="fade">
                                          <p:cBhvr>
                                            <p:cTn id="225" dur="70"/>
                                            <p:tgtEl>
                                              <p:spTgt spid="406"/>
                                            </p:tgtEl>
                                          </p:cBhvr>
                                        </p:animEffect>
                                      </p:childTnLst>
                                    </p:cTn>
                                  </p:par>
                                </p:childTnLst>
                              </p:cTn>
                            </p:par>
                            <p:par>
                              <p:cTn id="226" fill="hold">
                                <p:stCondLst>
                                  <p:cond delay="6200"/>
                                </p:stCondLst>
                                <p:childTnLst>
                                  <p:par>
                                    <p:cTn id="227" presetID="10" presetClass="entr" presetSubtype="0" fill="hold" grpId="0" nodeType="afterEffect">
                                      <p:stCondLst>
                                        <p:cond delay="0"/>
                                      </p:stCondLst>
                                      <p:childTnLst>
                                        <p:set>
                                          <p:cBhvr>
                                            <p:cTn id="228" dur="1" fill="hold">
                                              <p:stCondLst>
                                                <p:cond delay="0"/>
                                              </p:stCondLst>
                                            </p:cTn>
                                            <p:tgtEl>
                                              <p:spTgt spid="408"/>
                                            </p:tgtEl>
                                            <p:attrNameLst>
                                              <p:attrName>style.visibility</p:attrName>
                                            </p:attrNameLst>
                                          </p:cBhvr>
                                          <p:to>
                                            <p:strVal val="visible"/>
                                          </p:to>
                                        </p:set>
                                        <p:animEffect transition="in" filter="fade">
                                          <p:cBhvr>
                                            <p:cTn id="229" dur="70"/>
                                            <p:tgtEl>
                                              <p:spTgt spid="408"/>
                                            </p:tgtEl>
                                          </p:cBhvr>
                                        </p:animEffect>
                                      </p:childTnLst>
                                    </p:cTn>
                                  </p:par>
                                </p:childTnLst>
                              </p:cTn>
                            </p:par>
                            <p:par>
                              <p:cTn id="230" fill="hold">
                                <p:stCondLst>
                                  <p:cond delay="6270"/>
                                </p:stCondLst>
                                <p:childTnLst>
                                  <p:par>
                                    <p:cTn id="231" presetID="2" presetClass="entr" presetSubtype="4" fill="hold" nodeType="afterEffect">
                                      <p:stCondLst>
                                        <p:cond delay="0"/>
                                      </p:stCondLst>
                                      <p:childTnLst>
                                        <p:set>
                                          <p:cBhvr>
                                            <p:cTn id="232" dur="1" fill="hold">
                                              <p:stCondLst>
                                                <p:cond delay="0"/>
                                              </p:stCondLst>
                                            </p:cTn>
                                            <p:tgtEl>
                                              <p:spTgt spid="468"/>
                                            </p:tgtEl>
                                            <p:attrNameLst>
                                              <p:attrName>style.visibility</p:attrName>
                                            </p:attrNameLst>
                                          </p:cBhvr>
                                          <p:to>
                                            <p:strVal val="visible"/>
                                          </p:to>
                                        </p:set>
                                        <p:anim calcmode="lin" valueType="num">
                                          <p:cBhvr additive="base">
                                            <p:cTn id="233" dur="500" fill="hold"/>
                                            <p:tgtEl>
                                              <p:spTgt spid="468"/>
                                            </p:tgtEl>
                                            <p:attrNameLst>
                                              <p:attrName>ppt_x</p:attrName>
                                            </p:attrNameLst>
                                          </p:cBhvr>
                                          <p:tavLst>
                                            <p:tav tm="0">
                                              <p:val>
                                                <p:strVal val="#ppt_x"/>
                                              </p:val>
                                            </p:tav>
                                            <p:tav tm="100000">
                                              <p:val>
                                                <p:strVal val="#ppt_x"/>
                                              </p:val>
                                            </p:tav>
                                          </p:tavLst>
                                        </p:anim>
                                        <p:anim calcmode="lin" valueType="num">
                                          <p:cBhvr additive="base">
                                            <p:cTn id="234" dur="500" fill="hold"/>
                                            <p:tgtEl>
                                              <p:spTgt spid="468"/>
                                            </p:tgtEl>
                                            <p:attrNameLst>
                                              <p:attrName>ppt_y</p:attrName>
                                            </p:attrNameLst>
                                          </p:cBhvr>
                                          <p:tavLst>
                                            <p:tav tm="0">
                                              <p:val>
                                                <p:strVal val="1+#ppt_h/2"/>
                                              </p:val>
                                            </p:tav>
                                            <p:tav tm="100000">
                                              <p:val>
                                                <p:strVal val="#ppt_y"/>
                                              </p:val>
                                            </p:tav>
                                          </p:tavLst>
                                        </p:anim>
                                      </p:childTnLst>
                                    </p:cTn>
                                  </p:par>
                                  <p:par>
                                    <p:cTn id="235" presetID="42" presetClass="path" presetSubtype="0" accel="50000" fill="hold" nodeType="withEffect" p14:presetBounceEnd="20000">
                                      <p:stCondLst>
                                        <p:cond delay="0"/>
                                      </p:stCondLst>
                                      <p:childTnLst>
                                        <p:animMotion origin="layout" path="M -4.72222E-6 3.33333E-6 L 0.42969 -0.01167 " pathEditMode="relative" rAng="0" ptsTypes="AA" p14:bounceEnd="20000">
                                          <p:cBhvr>
                                            <p:cTn id="236" dur="500" spd="-100000" fill="hold"/>
                                            <p:tgtEl>
                                              <p:spTgt spid="468"/>
                                            </p:tgtEl>
                                            <p:attrNameLst>
                                              <p:attrName>ppt_x</p:attrName>
                                              <p:attrName>ppt_y</p:attrName>
                                            </p:attrNameLst>
                                          </p:cBhvr>
                                          <p:rCtr x="21476" y="-583"/>
                                        </p:animMotion>
                                      </p:childTnLst>
                                    </p:cTn>
                                  </p:par>
                                </p:childTnLst>
                              </p:cTn>
                            </p:par>
                            <p:par>
                              <p:cTn id="237" fill="hold">
                                <p:stCondLst>
                                  <p:cond delay="6770"/>
                                </p:stCondLst>
                                <p:childTnLst>
                                  <p:par>
                                    <p:cTn id="238" presetID="22" presetClass="entr" presetSubtype="8" fill="hold" grpId="0" nodeType="afterEffect">
                                      <p:stCondLst>
                                        <p:cond delay="0"/>
                                      </p:stCondLst>
                                      <p:childTnLst>
                                        <p:set>
                                          <p:cBhvr>
                                            <p:cTn id="239" dur="1" fill="hold">
                                              <p:stCondLst>
                                                <p:cond delay="0"/>
                                              </p:stCondLst>
                                            </p:cTn>
                                            <p:tgtEl>
                                              <p:spTgt spid="461"/>
                                            </p:tgtEl>
                                            <p:attrNameLst>
                                              <p:attrName>style.visibility</p:attrName>
                                            </p:attrNameLst>
                                          </p:cBhvr>
                                          <p:to>
                                            <p:strVal val="visible"/>
                                          </p:to>
                                        </p:set>
                                        <p:animEffect transition="in" filter="wipe(left)">
                                          <p:cBhvr>
                                            <p:cTn id="240" dur="500"/>
                                            <p:tgtEl>
                                              <p:spTgt spid="461"/>
                                            </p:tgtEl>
                                          </p:cBhvr>
                                        </p:animEffect>
                                      </p:childTnLst>
                                    </p:cTn>
                                  </p:par>
                                </p:childTnLst>
                              </p:cTn>
                            </p:par>
                            <p:par>
                              <p:cTn id="241" fill="hold">
                                <p:stCondLst>
                                  <p:cond delay="7270"/>
                                </p:stCondLst>
                                <p:childTnLst>
                                  <p:par>
                                    <p:cTn id="242" presetID="22" presetClass="entr" presetSubtype="8" fill="hold" nodeType="afterEffect">
                                      <p:stCondLst>
                                        <p:cond delay="0"/>
                                      </p:stCondLst>
                                      <p:childTnLst>
                                        <p:set>
                                          <p:cBhvr>
                                            <p:cTn id="243" dur="1" fill="hold">
                                              <p:stCondLst>
                                                <p:cond delay="0"/>
                                              </p:stCondLst>
                                            </p:cTn>
                                            <p:tgtEl>
                                              <p:spTgt spid="462"/>
                                            </p:tgtEl>
                                            <p:attrNameLst>
                                              <p:attrName>style.visibility</p:attrName>
                                            </p:attrNameLst>
                                          </p:cBhvr>
                                          <p:to>
                                            <p:strVal val="visible"/>
                                          </p:to>
                                        </p:set>
                                        <p:animEffect transition="in" filter="wipe(left)">
                                          <p:cBhvr>
                                            <p:cTn id="244" dur="500"/>
                                            <p:tgtEl>
                                              <p:spTgt spid="462"/>
                                            </p:tgtEl>
                                          </p:cBhvr>
                                        </p:animEffect>
                                      </p:childTnLst>
                                    </p:cTn>
                                  </p:par>
                                </p:childTnLst>
                              </p:cTn>
                            </p:par>
                            <p:par>
                              <p:cTn id="245" fill="hold">
                                <p:stCondLst>
                                  <p:cond delay="7770"/>
                                </p:stCondLst>
                                <p:childTnLst>
                                  <p:par>
                                    <p:cTn id="246" presetID="10" presetClass="entr" presetSubtype="0" fill="hold" grpId="0" nodeType="afterEffect">
                                      <p:stCondLst>
                                        <p:cond delay="0"/>
                                      </p:stCondLst>
                                      <p:childTnLst>
                                        <p:set>
                                          <p:cBhvr>
                                            <p:cTn id="247" dur="1" fill="hold">
                                              <p:stCondLst>
                                                <p:cond delay="0"/>
                                              </p:stCondLst>
                                            </p:cTn>
                                            <p:tgtEl>
                                              <p:spTgt spid="441"/>
                                            </p:tgtEl>
                                            <p:attrNameLst>
                                              <p:attrName>style.visibility</p:attrName>
                                            </p:attrNameLst>
                                          </p:cBhvr>
                                          <p:to>
                                            <p:strVal val="visible"/>
                                          </p:to>
                                        </p:set>
                                        <p:animEffect transition="in" filter="fade">
                                          <p:cBhvr>
                                            <p:cTn id="248" dur="70"/>
                                            <p:tgtEl>
                                              <p:spTgt spid="441"/>
                                            </p:tgtEl>
                                          </p:cBhvr>
                                        </p:animEffect>
                                      </p:childTnLst>
                                    </p:cTn>
                                  </p:par>
                                </p:childTnLst>
                              </p:cTn>
                            </p:par>
                            <p:par>
                              <p:cTn id="249" fill="hold">
                                <p:stCondLst>
                                  <p:cond delay="7840"/>
                                </p:stCondLst>
                                <p:childTnLst>
                                  <p:par>
                                    <p:cTn id="250" presetID="10" presetClass="entr" presetSubtype="0" fill="hold" grpId="0" nodeType="afterEffect">
                                      <p:stCondLst>
                                        <p:cond delay="0"/>
                                      </p:stCondLst>
                                      <p:childTnLst>
                                        <p:set>
                                          <p:cBhvr>
                                            <p:cTn id="251" dur="1" fill="hold">
                                              <p:stCondLst>
                                                <p:cond delay="0"/>
                                              </p:stCondLst>
                                            </p:cTn>
                                            <p:tgtEl>
                                              <p:spTgt spid="450"/>
                                            </p:tgtEl>
                                            <p:attrNameLst>
                                              <p:attrName>style.visibility</p:attrName>
                                            </p:attrNameLst>
                                          </p:cBhvr>
                                          <p:to>
                                            <p:strVal val="visible"/>
                                          </p:to>
                                        </p:set>
                                        <p:animEffect transition="in" filter="fade">
                                          <p:cBhvr>
                                            <p:cTn id="252" dur="70"/>
                                            <p:tgtEl>
                                              <p:spTgt spid="450"/>
                                            </p:tgtEl>
                                          </p:cBhvr>
                                        </p:animEffect>
                                      </p:childTnLst>
                                    </p:cTn>
                                  </p:par>
                                </p:childTnLst>
                              </p:cTn>
                            </p:par>
                            <p:par>
                              <p:cTn id="253" fill="hold">
                                <p:stCondLst>
                                  <p:cond delay="7910"/>
                                </p:stCondLst>
                                <p:childTnLst>
                                  <p:par>
                                    <p:cTn id="254" presetID="10" presetClass="entr" presetSubtype="0" fill="hold" grpId="0" nodeType="afterEffect">
                                      <p:stCondLst>
                                        <p:cond delay="0"/>
                                      </p:stCondLst>
                                      <p:childTnLst>
                                        <p:set>
                                          <p:cBhvr>
                                            <p:cTn id="255" dur="1" fill="hold">
                                              <p:stCondLst>
                                                <p:cond delay="0"/>
                                              </p:stCondLst>
                                            </p:cTn>
                                            <p:tgtEl>
                                              <p:spTgt spid="447"/>
                                            </p:tgtEl>
                                            <p:attrNameLst>
                                              <p:attrName>style.visibility</p:attrName>
                                            </p:attrNameLst>
                                          </p:cBhvr>
                                          <p:to>
                                            <p:strVal val="visible"/>
                                          </p:to>
                                        </p:set>
                                        <p:animEffect transition="in" filter="fade">
                                          <p:cBhvr>
                                            <p:cTn id="256" dur="70"/>
                                            <p:tgtEl>
                                              <p:spTgt spid="447"/>
                                            </p:tgtEl>
                                          </p:cBhvr>
                                        </p:animEffect>
                                      </p:childTnLst>
                                    </p:cTn>
                                  </p:par>
                                </p:childTnLst>
                              </p:cTn>
                            </p:par>
                            <p:par>
                              <p:cTn id="257" fill="hold">
                                <p:stCondLst>
                                  <p:cond delay="7980"/>
                                </p:stCondLst>
                                <p:childTnLst>
                                  <p:par>
                                    <p:cTn id="258" presetID="10" presetClass="entr" presetSubtype="0" fill="hold" grpId="0" nodeType="afterEffect">
                                      <p:stCondLst>
                                        <p:cond delay="0"/>
                                      </p:stCondLst>
                                      <p:childTnLst>
                                        <p:set>
                                          <p:cBhvr>
                                            <p:cTn id="259" dur="1" fill="hold">
                                              <p:stCondLst>
                                                <p:cond delay="0"/>
                                              </p:stCondLst>
                                            </p:cTn>
                                            <p:tgtEl>
                                              <p:spTgt spid="443"/>
                                            </p:tgtEl>
                                            <p:attrNameLst>
                                              <p:attrName>style.visibility</p:attrName>
                                            </p:attrNameLst>
                                          </p:cBhvr>
                                          <p:to>
                                            <p:strVal val="visible"/>
                                          </p:to>
                                        </p:set>
                                        <p:animEffect transition="in" filter="fade">
                                          <p:cBhvr>
                                            <p:cTn id="260" dur="70"/>
                                            <p:tgtEl>
                                              <p:spTgt spid="443"/>
                                            </p:tgtEl>
                                          </p:cBhvr>
                                        </p:animEffect>
                                      </p:childTnLst>
                                    </p:cTn>
                                  </p:par>
                                </p:childTnLst>
                              </p:cTn>
                            </p:par>
                            <p:par>
                              <p:cTn id="261" fill="hold">
                                <p:stCondLst>
                                  <p:cond delay="8050"/>
                                </p:stCondLst>
                                <p:childTnLst>
                                  <p:par>
                                    <p:cTn id="262" presetID="10" presetClass="entr" presetSubtype="0" fill="hold" grpId="0" nodeType="afterEffect">
                                      <p:stCondLst>
                                        <p:cond delay="0"/>
                                      </p:stCondLst>
                                      <p:childTnLst>
                                        <p:set>
                                          <p:cBhvr>
                                            <p:cTn id="263" dur="1" fill="hold">
                                              <p:stCondLst>
                                                <p:cond delay="0"/>
                                              </p:stCondLst>
                                            </p:cTn>
                                            <p:tgtEl>
                                              <p:spTgt spid="444"/>
                                            </p:tgtEl>
                                            <p:attrNameLst>
                                              <p:attrName>style.visibility</p:attrName>
                                            </p:attrNameLst>
                                          </p:cBhvr>
                                          <p:to>
                                            <p:strVal val="visible"/>
                                          </p:to>
                                        </p:set>
                                        <p:animEffect transition="in" filter="fade">
                                          <p:cBhvr>
                                            <p:cTn id="264" dur="70"/>
                                            <p:tgtEl>
                                              <p:spTgt spid="444"/>
                                            </p:tgtEl>
                                          </p:cBhvr>
                                        </p:animEffect>
                                      </p:childTnLst>
                                    </p:cTn>
                                  </p:par>
                                </p:childTnLst>
                              </p:cTn>
                            </p:par>
                            <p:par>
                              <p:cTn id="265" fill="hold">
                                <p:stCondLst>
                                  <p:cond delay="8120"/>
                                </p:stCondLst>
                                <p:childTnLst>
                                  <p:par>
                                    <p:cTn id="266" presetID="10" presetClass="entr" presetSubtype="0" fill="hold" grpId="0" nodeType="afterEffect">
                                      <p:stCondLst>
                                        <p:cond delay="0"/>
                                      </p:stCondLst>
                                      <p:childTnLst>
                                        <p:set>
                                          <p:cBhvr>
                                            <p:cTn id="267" dur="1" fill="hold">
                                              <p:stCondLst>
                                                <p:cond delay="0"/>
                                              </p:stCondLst>
                                            </p:cTn>
                                            <p:tgtEl>
                                              <p:spTgt spid="445"/>
                                            </p:tgtEl>
                                            <p:attrNameLst>
                                              <p:attrName>style.visibility</p:attrName>
                                            </p:attrNameLst>
                                          </p:cBhvr>
                                          <p:to>
                                            <p:strVal val="visible"/>
                                          </p:to>
                                        </p:set>
                                        <p:animEffect transition="in" filter="fade">
                                          <p:cBhvr>
                                            <p:cTn id="268" dur="70"/>
                                            <p:tgtEl>
                                              <p:spTgt spid="445"/>
                                            </p:tgtEl>
                                          </p:cBhvr>
                                        </p:animEffect>
                                      </p:childTnLst>
                                    </p:cTn>
                                  </p:par>
                                </p:childTnLst>
                              </p:cTn>
                            </p:par>
                            <p:par>
                              <p:cTn id="269" fill="hold">
                                <p:stCondLst>
                                  <p:cond delay="8190"/>
                                </p:stCondLst>
                                <p:childTnLst>
                                  <p:par>
                                    <p:cTn id="270" presetID="10" presetClass="entr" presetSubtype="0" fill="hold" grpId="0" nodeType="afterEffect">
                                      <p:stCondLst>
                                        <p:cond delay="0"/>
                                      </p:stCondLst>
                                      <p:childTnLst>
                                        <p:set>
                                          <p:cBhvr>
                                            <p:cTn id="271" dur="1" fill="hold">
                                              <p:stCondLst>
                                                <p:cond delay="0"/>
                                              </p:stCondLst>
                                            </p:cTn>
                                            <p:tgtEl>
                                              <p:spTgt spid="446"/>
                                            </p:tgtEl>
                                            <p:attrNameLst>
                                              <p:attrName>style.visibility</p:attrName>
                                            </p:attrNameLst>
                                          </p:cBhvr>
                                          <p:to>
                                            <p:strVal val="visible"/>
                                          </p:to>
                                        </p:set>
                                        <p:animEffect transition="in" filter="fade">
                                          <p:cBhvr>
                                            <p:cTn id="272" dur="70"/>
                                            <p:tgtEl>
                                              <p:spTgt spid="446"/>
                                            </p:tgtEl>
                                          </p:cBhvr>
                                        </p:animEffect>
                                      </p:childTnLst>
                                    </p:cTn>
                                  </p:par>
                                </p:childTnLst>
                              </p:cTn>
                            </p:par>
                            <p:par>
                              <p:cTn id="273" fill="hold">
                                <p:stCondLst>
                                  <p:cond delay="8260"/>
                                </p:stCondLst>
                                <p:childTnLst>
                                  <p:par>
                                    <p:cTn id="274" presetID="10" presetClass="entr" presetSubtype="0" fill="hold" grpId="0" nodeType="afterEffect">
                                      <p:stCondLst>
                                        <p:cond delay="0"/>
                                      </p:stCondLst>
                                      <p:childTnLst>
                                        <p:set>
                                          <p:cBhvr>
                                            <p:cTn id="275" dur="1" fill="hold">
                                              <p:stCondLst>
                                                <p:cond delay="0"/>
                                              </p:stCondLst>
                                            </p:cTn>
                                            <p:tgtEl>
                                              <p:spTgt spid="442"/>
                                            </p:tgtEl>
                                            <p:attrNameLst>
                                              <p:attrName>style.visibility</p:attrName>
                                            </p:attrNameLst>
                                          </p:cBhvr>
                                          <p:to>
                                            <p:strVal val="visible"/>
                                          </p:to>
                                        </p:set>
                                        <p:animEffect transition="in" filter="fade">
                                          <p:cBhvr>
                                            <p:cTn id="276" dur="70"/>
                                            <p:tgtEl>
                                              <p:spTgt spid="442"/>
                                            </p:tgtEl>
                                          </p:cBhvr>
                                        </p:animEffect>
                                      </p:childTnLst>
                                    </p:cTn>
                                  </p:par>
                                </p:childTnLst>
                              </p:cTn>
                            </p:par>
                            <p:par>
                              <p:cTn id="277" fill="hold">
                                <p:stCondLst>
                                  <p:cond delay="8330"/>
                                </p:stCondLst>
                                <p:childTnLst>
                                  <p:par>
                                    <p:cTn id="278" presetID="10" presetClass="entr" presetSubtype="0" fill="hold" grpId="0" nodeType="afterEffect">
                                      <p:stCondLst>
                                        <p:cond delay="0"/>
                                      </p:stCondLst>
                                      <p:childTnLst>
                                        <p:set>
                                          <p:cBhvr>
                                            <p:cTn id="279" dur="1" fill="hold">
                                              <p:stCondLst>
                                                <p:cond delay="0"/>
                                              </p:stCondLst>
                                            </p:cTn>
                                            <p:tgtEl>
                                              <p:spTgt spid="435"/>
                                            </p:tgtEl>
                                            <p:attrNameLst>
                                              <p:attrName>style.visibility</p:attrName>
                                            </p:attrNameLst>
                                          </p:cBhvr>
                                          <p:to>
                                            <p:strVal val="visible"/>
                                          </p:to>
                                        </p:set>
                                        <p:animEffect transition="in" filter="fade">
                                          <p:cBhvr>
                                            <p:cTn id="280" dur="70"/>
                                            <p:tgtEl>
                                              <p:spTgt spid="435"/>
                                            </p:tgtEl>
                                          </p:cBhvr>
                                        </p:animEffect>
                                      </p:childTnLst>
                                    </p:cTn>
                                  </p:par>
                                </p:childTnLst>
                              </p:cTn>
                            </p:par>
                            <p:par>
                              <p:cTn id="281" fill="hold">
                                <p:stCondLst>
                                  <p:cond delay="8400"/>
                                </p:stCondLst>
                                <p:childTnLst>
                                  <p:par>
                                    <p:cTn id="282" presetID="10" presetClass="entr" presetSubtype="0" fill="hold" grpId="0" nodeType="afterEffect">
                                      <p:stCondLst>
                                        <p:cond delay="0"/>
                                      </p:stCondLst>
                                      <p:childTnLst>
                                        <p:set>
                                          <p:cBhvr>
                                            <p:cTn id="283" dur="1" fill="hold">
                                              <p:stCondLst>
                                                <p:cond delay="0"/>
                                              </p:stCondLst>
                                            </p:cTn>
                                            <p:tgtEl>
                                              <p:spTgt spid="436"/>
                                            </p:tgtEl>
                                            <p:attrNameLst>
                                              <p:attrName>style.visibility</p:attrName>
                                            </p:attrNameLst>
                                          </p:cBhvr>
                                          <p:to>
                                            <p:strVal val="visible"/>
                                          </p:to>
                                        </p:set>
                                        <p:animEffect transition="in" filter="fade">
                                          <p:cBhvr>
                                            <p:cTn id="284" dur="70"/>
                                            <p:tgtEl>
                                              <p:spTgt spid="436"/>
                                            </p:tgtEl>
                                          </p:cBhvr>
                                        </p:animEffect>
                                      </p:childTnLst>
                                    </p:cTn>
                                  </p:par>
                                </p:childTnLst>
                              </p:cTn>
                            </p:par>
                            <p:par>
                              <p:cTn id="285" fill="hold">
                                <p:stCondLst>
                                  <p:cond delay="8470"/>
                                </p:stCondLst>
                                <p:childTnLst>
                                  <p:par>
                                    <p:cTn id="286" presetID="10" presetClass="entr" presetSubtype="0" fill="hold" grpId="0" nodeType="afterEffect">
                                      <p:stCondLst>
                                        <p:cond delay="0"/>
                                      </p:stCondLst>
                                      <p:childTnLst>
                                        <p:set>
                                          <p:cBhvr>
                                            <p:cTn id="287" dur="1" fill="hold">
                                              <p:stCondLst>
                                                <p:cond delay="0"/>
                                              </p:stCondLst>
                                            </p:cTn>
                                            <p:tgtEl>
                                              <p:spTgt spid="437"/>
                                            </p:tgtEl>
                                            <p:attrNameLst>
                                              <p:attrName>style.visibility</p:attrName>
                                            </p:attrNameLst>
                                          </p:cBhvr>
                                          <p:to>
                                            <p:strVal val="visible"/>
                                          </p:to>
                                        </p:set>
                                        <p:animEffect transition="in" filter="fade">
                                          <p:cBhvr>
                                            <p:cTn id="288" dur="70"/>
                                            <p:tgtEl>
                                              <p:spTgt spid="437"/>
                                            </p:tgtEl>
                                          </p:cBhvr>
                                        </p:animEffect>
                                      </p:childTnLst>
                                    </p:cTn>
                                  </p:par>
                                </p:childTnLst>
                              </p:cTn>
                            </p:par>
                            <p:par>
                              <p:cTn id="289" fill="hold">
                                <p:stCondLst>
                                  <p:cond delay="8540"/>
                                </p:stCondLst>
                                <p:childTnLst>
                                  <p:par>
                                    <p:cTn id="290" presetID="10" presetClass="entr" presetSubtype="0" fill="hold" grpId="0" nodeType="afterEffect">
                                      <p:stCondLst>
                                        <p:cond delay="0"/>
                                      </p:stCondLst>
                                      <p:childTnLst>
                                        <p:set>
                                          <p:cBhvr>
                                            <p:cTn id="291" dur="1" fill="hold">
                                              <p:stCondLst>
                                                <p:cond delay="0"/>
                                              </p:stCondLst>
                                            </p:cTn>
                                            <p:tgtEl>
                                              <p:spTgt spid="439"/>
                                            </p:tgtEl>
                                            <p:attrNameLst>
                                              <p:attrName>style.visibility</p:attrName>
                                            </p:attrNameLst>
                                          </p:cBhvr>
                                          <p:to>
                                            <p:strVal val="visible"/>
                                          </p:to>
                                        </p:set>
                                        <p:animEffect transition="in" filter="fade">
                                          <p:cBhvr>
                                            <p:cTn id="292" dur="70"/>
                                            <p:tgtEl>
                                              <p:spTgt spid="439"/>
                                            </p:tgtEl>
                                          </p:cBhvr>
                                        </p:animEffect>
                                      </p:childTnLst>
                                    </p:cTn>
                                  </p:par>
                                </p:childTnLst>
                              </p:cTn>
                            </p:par>
                            <p:par>
                              <p:cTn id="293" fill="hold">
                                <p:stCondLst>
                                  <p:cond delay="8610"/>
                                </p:stCondLst>
                                <p:childTnLst>
                                  <p:par>
                                    <p:cTn id="294" presetID="10" presetClass="entr" presetSubtype="0" fill="hold" grpId="0" nodeType="afterEffect">
                                      <p:stCondLst>
                                        <p:cond delay="0"/>
                                      </p:stCondLst>
                                      <p:childTnLst>
                                        <p:set>
                                          <p:cBhvr>
                                            <p:cTn id="295" dur="1" fill="hold">
                                              <p:stCondLst>
                                                <p:cond delay="0"/>
                                              </p:stCondLst>
                                            </p:cTn>
                                            <p:tgtEl>
                                              <p:spTgt spid="438"/>
                                            </p:tgtEl>
                                            <p:attrNameLst>
                                              <p:attrName>style.visibility</p:attrName>
                                            </p:attrNameLst>
                                          </p:cBhvr>
                                          <p:to>
                                            <p:strVal val="visible"/>
                                          </p:to>
                                        </p:set>
                                        <p:animEffect transition="in" filter="fade">
                                          <p:cBhvr>
                                            <p:cTn id="296" dur="70"/>
                                            <p:tgtEl>
                                              <p:spTgt spid="438"/>
                                            </p:tgtEl>
                                          </p:cBhvr>
                                        </p:animEffect>
                                      </p:childTnLst>
                                    </p:cTn>
                                  </p:par>
                                </p:childTnLst>
                              </p:cTn>
                            </p:par>
                            <p:par>
                              <p:cTn id="297" fill="hold">
                                <p:stCondLst>
                                  <p:cond delay="8680"/>
                                </p:stCondLst>
                                <p:childTnLst>
                                  <p:par>
                                    <p:cTn id="298" presetID="10" presetClass="entr" presetSubtype="0" fill="hold" grpId="0" nodeType="afterEffect">
                                      <p:stCondLst>
                                        <p:cond delay="0"/>
                                      </p:stCondLst>
                                      <p:childTnLst>
                                        <p:set>
                                          <p:cBhvr>
                                            <p:cTn id="299" dur="1" fill="hold">
                                              <p:stCondLst>
                                                <p:cond delay="0"/>
                                              </p:stCondLst>
                                            </p:cTn>
                                            <p:tgtEl>
                                              <p:spTgt spid="449"/>
                                            </p:tgtEl>
                                            <p:attrNameLst>
                                              <p:attrName>style.visibility</p:attrName>
                                            </p:attrNameLst>
                                          </p:cBhvr>
                                          <p:to>
                                            <p:strVal val="visible"/>
                                          </p:to>
                                        </p:set>
                                        <p:animEffect transition="in" filter="fade">
                                          <p:cBhvr>
                                            <p:cTn id="300" dur="70"/>
                                            <p:tgtEl>
                                              <p:spTgt spid="449"/>
                                            </p:tgtEl>
                                          </p:cBhvr>
                                        </p:animEffect>
                                      </p:childTnLst>
                                    </p:cTn>
                                  </p:par>
                                </p:childTnLst>
                              </p:cTn>
                            </p:par>
                            <p:par>
                              <p:cTn id="301" fill="hold">
                                <p:stCondLst>
                                  <p:cond delay="8750"/>
                                </p:stCondLst>
                                <p:childTnLst>
                                  <p:par>
                                    <p:cTn id="302" presetID="10" presetClass="entr" presetSubtype="0" fill="hold" grpId="0" nodeType="afterEffect">
                                      <p:stCondLst>
                                        <p:cond delay="0"/>
                                      </p:stCondLst>
                                      <p:childTnLst>
                                        <p:set>
                                          <p:cBhvr>
                                            <p:cTn id="303" dur="1" fill="hold">
                                              <p:stCondLst>
                                                <p:cond delay="0"/>
                                              </p:stCondLst>
                                            </p:cTn>
                                            <p:tgtEl>
                                              <p:spTgt spid="448"/>
                                            </p:tgtEl>
                                            <p:attrNameLst>
                                              <p:attrName>style.visibility</p:attrName>
                                            </p:attrNameLst>
                                          </p:cBhvr>
                                          <p:to>
                                            <p:strVal val="visible"/>
                                          </p:to>
                                        </p:set>
                                        <p:animEffect transition="in" filter="fade">
                                          <p:cBhvr>
                                            <p:cTn id="304" dur="70"/>
                                            <p:tgtEl>
                                              <p:spTgt spid="448"/>
                                            </p:tgtEl>
                                          </p:cBhvr>
                                        </p:animEffect>
                                      </p:childTnLst>
                                    </p:cTn>
                                  </p:par>
                                </p:childTnLst>
                              </p:cTn>
                            </p:par>
                            <p:par>
                              <p:cTn id="305" fill="hold">
                                <p:stCondLst>
                                  <p:cond delay="8820"/>
                                </p:stCondLst>
                                <p:childTnLst>
                                  <p:par>
                                    <p:cTn id="306" presetID="10" presetClass="entr" presetSubtype="0" fill="hold" grpId="0" nodeType="afterEffect">
                                      <p:stCondLst>
                                        <p:cond delay="0"/>
                                      </p:stCondLst>
                                      <p:childTnLst>
                                        <p:set>
                                          <p:cBhvr>
                                            <p:cTn id="307" dur="1" fill="hold">
                                              <p:stCondLst>
                                                <p:cond delay="0"/>
                                              </p:stCondLst>
                                            </p:cTn>
                                            <p:tgtEl>
                                              <p:spTgt spid="440"/>
                                            </p:tgtEl>
                                            <p:attrNameLst>
                                              <p:attrName>style.visibility</p:attrName>
                                            </p:attrNameLst>
                                          </p:cBhvr>
                                          <p:to>
                                            <p:strVal val="visible"/>
                                          </p:to>
                                        </p:set>
                                        <p:animEffect transition="in" filter="fade">
                                          <p:cBhvr>
                                            <p:cTn id="308" dur="70"/>
                                            <p:tgtEl>
                                              <p:spTgt spid="440"/>
                                            </p:tgtEl>
                                          </p:cBhvr>
                                        </p:animEffect>
                                      </p:childTnLst>
                                    </p:cTn>
                                  </p:par>
                                </p:childTnLst>
                              </p:cTn>
                            </p:par>
                            <p:par>
                              <p:cTn id="309" fill="hold">
                                <p:stCondLst>
                                  <p:cond delay="8890"/>
                                </p:stCondLst>
                                <p:childTnLst>
                                  <p:par>
                                    <p:cTn id="310" presetID="10" presetClass="entr" presetSubtype="0" fill="hold" grpId="0" nodeType="afterEffect">
                                      <p:stCondLst>
                                        <p:cond delay="0"/>
                                      </p:stCondLst>
                                      <p:childTnLst>
                                        <p:set>
                                          <p:cBhvr>
                                            <p:cTn id="311" dur="1" fill="hold">
                                              <p:stCondLst>
                                                <p:cond delay="0"/>
                                              </p:stCondLst>
                                            </p:cTn>
                                            <p:tgtEl>
                                              <p:spTgt spid="428"/>
                                            </p:tgtEl>
                                            <p:attrNameLst>
                                              <p:attrName>style.visibility</p:attrName>
                                            </p:attrNameLst>
                                          </p:cBhvr>
                                          <p:to>
                                            <p:strVal val="visible"/>
                                          </p:to>
                                        </p:set>
                                        <p:animEffect transition="in" filter="fade">
                                          <p:cBhvr>
                                            <p:cTn id="312" dur="70"/>
                                            <p:tgtEl>
                                              <p:spTgt spid="428"/>
                                            </p:tgtEl>
                                          </p:cBhvr>
                                        </p:animEffect>
                                      </p:childTnLst>
                                    </p:cTn>
                                  </p:par>
                                </p:childTnLst>
                              </p:cTn>
                            </p:par>
                            <p:par>
                              <p:cTn id="313" fill="hold">
                                <p:stCondLst>
                                  <p:cond delay="8960"/>
                                </p:stCondLst>
                                <p:childTnLst>
                                  <p:par>
                                    <p:cTn id="314" presetID="10" presetClass="entr" presetSubtype="0" fill="hold" grpId="0" nodeType="afterEffect">
                                      <p:stCondLst>
                                        <p:cond delay="0"/>
                                      </p:stCondLst>
                                      <p:childTnLst>
                                        <p:set>
                                          <p:cBhvr>
                                            <p:cTn id="315" dur="1" fill="hold">
                                              <p:stCondLst>
                                                <p:cond delay="0"/>
                                              </p:stCondLst>
                                            </p:cTn>
                                            <p:tgtEl>
                                              <p:spTgt spid="430"/>
                                            </p:tgtEl>
                                            <p:attrNameLst>
                                              <p:attrName>style.visibility</p:attrName>
                                            </p:attrNameLst>
                                          </p:cBhvr>
                                          <p:to>
                                            <p:strVal val="visible"/>
                                          </p:to>
                                        </p:set>
                                        <p:animEffect transition="in" filter="fade">
                                          <p:cBhvr>
                                            <p:cTn id="316" dur="70"/>
                                            <p:tgtEl>
                                              <p:spTgt spid="430"/>
                                            </p:tgtEl>
                                          </p:cBhvr>
                                        </p:animEffect>
                                      </p:childTnLst>
                                    </p:cTn>
                                  </p:par>
                                </p:childTnLst>
                              </p:cTn>
                            </p:par>
                            <p:par>
                              <p:cTn id="317" fill="hold">
                                <p:stCondLst>
                                  <p:cond delay="9030"/>
                                </p:stCondLst>
                                <p:childTnLst>
                                  <p:par>
                                    <p:cTn id="318" presetID="10" presetClass="entr" presetSubtype="0" fill="hold" grpId="0" nodeType="afterEffect">
                                      <p:stCondLst>
                                        <p:cond delay="0"/>
                                      </p:stCondLst>
                                      <p:childTnLst>
                                        <p:set>
                                          <p:cBhvr>
                                            <p:cTn id="319" dur="1" fill="hold">
                                              <p:stCondLst>
                                                <p:cond delay="0"/>
                                              </p:stCondLst>
                                            </p:cTn>
                                            <p:tgtEl>
                                              <p:spTgt spid="429"/>
                                            </p:tgtEl>
                                            <p:attrNameLst>
                                              <p:attrName>style.visibility</p:attrName>
                                            </p:attrNameLst>
                                          </p:cBhvr>
                                          <p:to>
                                            <p:strVal val="visible"/>
                                          </p:to>
                                        </p:set>
                                        <p:animEffect transition="in" filter="fade">
                                          <p:cBhvr>
                                            <p:cTn id="320" dur="70"/>
                                            <p:tgtEl>
                                              <p:spTgt spid="429"/>
                                            </p:tgtEl>
                                          </p:cBhvr>
                                        </p:animEffect>
                                      </p:childTnLst>
                                    </p:cTn>
                                  </p:par>
                                </p:childTnLst>
                              </p:cTn>
                            </p:par>
                            <p:par>
                              <p:cTn id="321" fill="hold">
                                <p:stCondLst>
                                  <p:cond delay="9100"/>
                                </p:stCondLst>
                                <p:childTnLst>
                                  <p:par>
                                    <p:cTn id="322" presetID="10" presetClass="entr" presetSubtype="0" fill="hold" grpId="0" nodeType="afterEffect">
                                      <p:stCondLst>
                                        <p:cond delay="0"/>
                                      </p:stCondLst>
                                      <p:childTnLst>
                                        <p:set>
                                          <p:cBhvr>
                                            <p:cTn id="323" dur="1" fill="hold">
                                              <p:stCondLst>
                                                <p:cond delay="0"/>
                                              </p:stCondLst>
                                            </p:cTn>
                                            <p:tgtEl>
                                              <p:spTgt spid="425"/>
                                            </p:tgtEl>
                                            <p:attrNameLst>
                                              <p:attrName>style.visibility</p:attrName>
                                            </p:attrNameLst>
                                          </p:cBhvr>
                                          <p:to>
                                            <p:strVal val="visible"/>
                                          </p:to>
                                        </p:set>
                                        <p:animEffect transition="in" filter="fade">
                                          <p:cBhvr>
                                            <p:cTn id="324" dur="70"/>
                                            <p:tgtEl>
                                              <p:spTgt spid="425"/>
                                            </p:tgtEl>
                                          </p:cBhvr>
                                        </p:animEffect>
                                      </p:childTnLst>
                                    </p:cTn>
                                  </p:par>
                                </p:childTnLst>
                              </p:cTn>
                            </p:par>
                            <p:par>
                              <p:cTn id="325" fill="hold">
                                <p:stCondLst>
                                  <p:cond delay="9170"/>
                                </p:stCondLst>
                                <p:childTnLst>
                                  <p:par>
                                    <p:cTn id="326" presetID="10" presetClass="entr" presetSubtype="0" fill="hold" grpId="0" nodeType="afterEffect">
                                      <p:stCondLst>
                                        <p:cond delay="0"/>
                                      </p:stCondLst>
                                      <p:childTnLst>
                                        <p:set>
                                          <p:cBhvr>
                                            <p:cTn id="327" dur="1" fill="hold">
                                              <p:stCondLst>
                                                <p:cond delay="0"/>
                                              </p:stCondLst>
                                            </p:cTn>
                                            <p:tgtEl>
                                              <p:spTgt spid="424"/>
                                            </p:tgtEl>
                                            <p:attrNameLst>
                                              <p:attrName>style.visibility</p:attrName>
                                            </p:attrNameLst>
                                          </p:cBhvr>
                                          <p:to>
                                            <p:strVal val="visible"/>
                                          </p:to>
                                        </p:set>
                                        <p:animEffect transition="in" filter="fade">
                                          <p:cBhvr>
                                            <p:cTn id="328" dur="70"/>
                                            <p:tgtEl>
                                              <p:spTgt spid="424"/>
                                            </p:tgtEl>
                                          </p:cBhvr>
                                        </p:animEffect>
                                      </p:childTnLst>
                                    </p:cTn>
                                  </p:par>
                                </p:childTnLst>
                              </p:cTn>
                            </p:par>
                            <p:par>
                              <p:cTn id="329" fill="hold">
                                <p:stCondLst>
                                  <p:cond delay="9240"/>
                                </p:stCondLst>
                                <p:childTnLst>
                                  <p:par>
                                    <p:cTn id="330" presetID="10" presetClass="entr" presetSubtype="0" fill="hold" grpId="0" nodeType="afterEffect">
                                      <p:stCondLst>
                                        <p:cond delay="0"/>
                                      </p:stCondLst>
                                      <p:childTnLst>
                                        <p:set>
                                          <p:cBhvr>
                                            <p:cTn id="331" dur="1" fill="hold">
                                              <p:stCondLst>
                                                <p:cond delay="0"/>
                                              </p:stCondLst>
                                            </p:cTn>
                                            <p:tgtEl>
                                              <p:spTgt spid="431"/>
                                            </p:tgtEl>
                                            <p:attrNameLst>
                                              <p:attrName>style.visibility</p:attrName>
                                            </p:attrNameLst>
                                          </p:cBhvr>
                                          <p:to>
                                            <p:strVal val="visible"/>
                                          </p:to>
                                        </p:set>
                                        <p:animEffect transition="in" filter="fade">
                                          <p:cBhvr>
                                            <p:cTn id="332" dur="70"/>
                                            <p:tgtEl>
                                              <p:spTgt spid="431"/>
                                            </p:tgtEl>
                                          </p:cBhvr>
                                        </p:animEffect>
                                      </p:childTnLst>
                                    </p:cTn>
                                  </p:par>
                                </p:childTnLst>
                              </p:cTn>
                            </p:par>
                            <p:par>
                              <p:cTn id="333" fill="hold">
                                <p:stCondLst>
                                  <p:cond delay="9310"/>
                                </p:stCondLst>
                                <p:childTnLst>
                                  <p:par>
                                    <p:cTn id="334" presetID="10" presetClass="entr" presetSubtype="0" fill="hold" grpId="0" nodeType="afterEffect">
                                      <p:stCondLst>
                                        <p:cond delay="0"/>
                                      </p:stCondLst>
                                      <p:childTnLst>
                                        <p:set>
                                          <p:cBhvr>
                                            <p:cTn id="335" dur="1" fill="hold">
                                              <p:stCondLst>
                                                <p:cond delay="0"/>
                                              </p:stCondLst>
                                            </p:cTn>
                                            <p:tgtEl>
                                              <p:spTgt spid="426"/>
                                            </p:tgtEl>
                                            <p:attrNameLst>
                                              <p:attrName>style.visibility</p:attrName>
                                            </p:attrNameLst>
                                          </p:cBhvr>
                                          <p:to>
                                            <p:strVal val="visible"/>
                                          </p:to>
                                        </p:set>
                                        <p:animEffect transition="in" filter="fade">
                                          <p:cBhvr>
                                            <p:cTn id="336" dur="70"/>
                                            <p:tgtEl>
                                              <p:spTgt spid="426"/>
                                            </p:tgtEl>
                                          </p:cBhvr>
                                        </p:animEffect>
                                      </p:childTnLst>
                                    </p:cTn>
                                  </p:par>
                                </p:childTnLst>
                              </p:cTn>
                            </p:par>
                            <p:par>
                              <p:cTn id="337" fill="hold">
                                <p:stCondLst>
                                  <p:cond delay="9380"/>
                                </p:stCondLst>
                                <p:childTnLst>
                                  <p:par>
                                    <p:cTn id="338" presetID="10" presetClass="entr" presetSubtype="0" fill="hold" grpId="0" nodeType="afterEffect">
                                      <p:stCondLst>
                                        <p:cond delay="0"/>
                                      </p:stCondLst>
                                      <p:childTnLst>
                                        <p:set>
                                          <p:cBhvr>
                                            <p:cTn id="339" dur="1" fill="hold">
                                              <p:stCondLst>
                                                <p:cond delay="0"/>
                                              </p:stCondLst>
                                            </p:cTn>
                                            <p:tgtEl>
                                              <p:spTgt spid="427"/>
                                            </p:tgtEl>
                                            <p:attrNameLst>
                                              <p:attrName>style.visibility</p:attrName>
                                            </p:attrNameLst>
                                          </p:cBhvr>
                                          <p:to>
                                            <p:strVal val="visible"/>
                                          </p:to>
                                        </p:set>
                                        <p:animEffect transition="in" filter="fade">
                                          <p:cBhvr>
                                            <p:cTn id="340" dur="70"/>
                                            <p:tgtEl>
                                              <p:spTgt spid="427"/>
                                            </p:tgtEl>
                                          </p:cBhvr>
                                        </p:animEffect>
                                      </p:childTnLst>
                                    </p:cTn>
                                  </p:par>
                                </p:childTnLst>
                              </p:cTn>
                            </p:par>
                            <p:par>
                              <p:cTn id="341" fill="hold">
                                <p:stCondLst>
                                  <p:cond delay="9450"/>
                                </p:stCondLst>
                                <p:childTnLst>
                                  <p:par>
                                    <p:cTn id="342" presetID="10" presetClass="entr" presetSubtype="0" fill="hold" grpId="0" nodeType="afterEffect">
                                      <p:stCondLst>
                                        <p:cond delay="0"/>
                                      </p:stCondLst>
                                      <p:childTnLst>
                                        <p:set>
                                          <p:cBhvr>
                                            <p:cTn id="343" dur="1" fill="hold">
                                              <p:stCondLst>
                                                <p:cond delay="0"/>
                                              </p:stCondLst>
                                            </p:cTn>
                                            <p:tgtEl>
                                              <p:spTgt spid="432"/>
                                            </p:tgtEl>
                                            <p:attrNameLst>
                                              <p:attrName>style.visibility</p:attrName>
                                            </p:attrNameLst>
                                          </p:cBhvr>
                                          <p:to>
                                            <p:strVal val="visible"/>
                                          </p:to>
                                        </p:set>
                                        <p:animEffect transition="in" filter="fade">
                                          <p:cBhvr>
                                            <p:cTn id="344" dur="70"/>
                                            <p:tgtEl>
                                              <p:spTgt spid="432"/>
                                            </p:tgtEl>
                                          </p:cBhvr>
                                        </p:animEffect>
                                      </p:childTnLst>
                                    </p:cTn>
                                  </p:par>
                                </p:childTnLst>
                              </p:cTn>
                            </p:par>
                            <p:par>
                              <p:cTn id="345" fill="hold">
                                <p:stCondLst>
                                  <p:cond delay="9520"/>
                                </p:stCondLst>
                                <p:childTnLst>
                                  <p:par>
                                    <p:cTn id="346" presetID="10" presetClass="entr" presetSubtype="0" fill="hold" grpId="0" nodeType="afterEffect">
                                      <p:stCondLst>
                                        <p:cond delay="0"/>
                                      </p:stCondLst>
                                      <p:childTnLst>
                                        <p:set>
                                          <p:cBhvr>
                                            <p:cTn id="347" dur="1" fill="hold">
                                              <p:stCondLst>
                                                <p:cond delay="0"/>
                                              </p:stCondLst>
                                            </p:cTn>
                                            <p:tgtEl>
                                              <p:spTgt spid="433"/>
                                            </p:tgtEl>
                                            <p:attrNameLst>
                                              <p:attrName>style.visibility</p:attrName>
                                            </p:attrNameLst>
                                          </p:cBhvr>
                                          <p:to>
                                            <p:strVal val="visible"/>
                                          </p:to>
                                        </p:set>
                                        <p:animEffect transition="in" filter="fade">
                                          <p:cBhvr>
                                            <p:cTn id="348" dur="70"/>
                                            <p:tgtEl>
                                              <p:spTgt spid="433"/>
                                            </p:tgtEl>
                                          </p:cBhvr>
                                        </p:animEffect>
                                      </p:childTnLst>
                                    </p:cTn>
                                  </p:par>
                                </p:childTnLst>
                              </p:cTn>
                            </p:par>
                            <p:par>
                              <p:cTn id="349" fill="hold">
                                <p:stCondLst>
                                  <p:cond delay="9590"/>
                                </p:stCondLst>
                                <p:childTnLst>
                                  <p:par>
                                    <p:cTn id="350" presetID="10" presetClass="entr" presetSubtype="0" fill="hold" grpId="0" nodeType="afterEffect">
                                      <p:stCondLst>
                                        <p:cond delay="0"/>
                                      </p:stCondLst>
                                      <p:childTnLst>
                                        <p:set>
                                          <p:cBhvr>
                                            <p:cTn id="351" dur="1" fill="hold">
                                              <p:stCondLst>
                                                <p:cond delay="0"/>
                                              </p:stCondLst>
                                            </p:cTn>
                                            <p:tgtEl>
                                              <p:spTgt spid="434"/>
                                            </p:tgtEl>
                                            <p:attrNameLst>
                                              <p:attrName>style.visibility</p:attrName>
                                            </p:attrNameLst>
                                          </p:cBhvr>
                                          <p:to>
                                            <p:strVal val="visible"/>
                                          </p:to>
                                        </p:set>
                                        <p:animEffect transition="in" filter="fade">
                                          <p:cBhvr>
                                            <p:cTn id="352" dur="70"/>
                                            <p:tgtEl>
                                              <p:spTgt spid="434"/>
                                            </p:tgtEl>
                                          </p:cBhvr>
                                        </p:animEffect>
                                      </p:childTnLst>
                                    </p:cTn>
                                  </p:par>
                                </p:childTnLst>
                              </p:cTn>
                            </p:par>
                            <p:par>
                              <p:cTn id="353" fill="hold">
                                <p:stCondLst>
                                  <p:cond delay="9660"/>
                                </p:stCondLst>
                                <p:childTnLst>
                                  <p:par>
                                    <p:cTn id="354" presetID="2" presetClass="entr" presetSubtype="4" fill="hold" nodeType="afterEffect">
                                      <p:stCondLst>
                                        <p:cond delay="0"/>
                                      </p:stCondLst>
                                      <p:childTnLst>
                                        <p:set>
                                          <p:cBhvr>
                                            <p:cTn id="355" dur="1" fill="hold">
                                              <p:stCondLst>
                                                <p:cond delay="0"/>
                                              </p:stCondLst>
                                            </p:cTn>
                                            <p:tgtEl>
                                              <p:spTgt spid="471"/>
                                            </p:tgtEl>
                                            <p:attrNameLst>
                                              <p:attrName>style.visibility</p:attrName>
                                            </p:attrNameLst>
                                          </p:cBhvr>
                                          <p:to>
                                            <p:strVal val="visible"/>
                                          </p:to>
                                        </p:set>
                                        <p:anim calcmode="lin" valueType="num">
                                          <p:cBhvr additive="base">
                                            <p:cTn id="356" dur="500" fill="hold"/>
                                            <p:tgtEl>
                                              <p:spTgt spid="471"/>
                                            </p:tgtEl>
                                            <p:attrNameLst>
                                              <p:attrName>ppt_x</p:attrName>
                                            </p:attrNameLst>
                                          </p:cBhvr>
                                          <p:tavLst>
                                            <p:tav tm="0">
                                              <p:val>
                                                <p:strVal val="#ppt_x"/>
                                              </p:val>
                                            </p:tav>
                                            <p:tav tm="100000">
                                              <p:val>
                                                <p:strVal val="#ppt_x"/>
                                              </p:val>
                                            </p:tav>
                                          </p:tavLst>
                                        </p:anim>
                                        <p:anim calcmode="lin" valueType="num">
                                          <p:cBhvr additive="base">
                                            <p:cTn id="357" dur="500" fill="hold"/>
                                            <p:tgtEl>
                                              <p:spTgt spid="471"/>
                                            </p:tgtEl>
                                            <p:attrNameLst>
                                              <p:attrName>ppt_y</p:attrName>
                                            </p:attrNameLst>
                                          </p:cBhvr>
                                          <p:tavLst>
                                            <p:tav tm="0">
                                              <p:val>
                                                <p:strVal val="1+#ppt_h/2"/>
                                              </p:val>
                                            </p:tav>
                                            <p:tav tm="100000">
                                              <p:val>
                                                <p:strVal val="#ppt_y"/>
                                              </p:val>
                                            </p:tav>
                                          </p:tavLst>
                                        </p:anim>
                                      </p:childTnLst>
                                    </p:cTn>
                                  </p:par>
                                  <p:par>
                                    <p:cTn id="358" presetID="42" presetClass="path" presetSubtype="0" accel="50000" decel="50000" fill="hold" nodeType="withEffect">
                                      <p:stCondLst>
                                        <p:cond delay="0"/>
                                      </p:stCondLst>
                                      <p:childTnLst>
                                        <p:animMotion origin="layout" path="M -4.72222E-6 -3.33333E-6 L 0.39827 -0.25944 " pathEditMode="relative" rAng="0" ptsTypes="AA">
                                          <p:cBhvr>
                                            <p:cTn id="359" dur="500" spd="-100000" fill="hold"/>
                                            <p:tgtEl>
                                              <p:spTgt spid="471"/>
                                            </p:tgtEl>
                                            <p:attrNameLst>
                                              <p:attrName>ppt_x</p:attrName>
                                              <p:attrName>ppt_y</p:attrName>
                                            </p:attrNameLst>
                                          </p:cBhvr>
                                          <p:rCtr x="19913" y="-12972"/>
                                        </p:animMotion>
                                      </p:childTnLst>
                                    </p:cTn>
                                  </p:par>
                                </p:childTnLst>
                              </p:cTn>
                            </p:par>
                            <p:par>
                              <p:cTn id="360" fill="hold">
                                <p:stCondLst>
                                  <p:cond delay="10160"/>
                                </p:stCondLst>
                                <p:childTnLst>
                                  <p:par>
                                    <p:cTn id="361" presetID="22" presetClass="entr" presetSubtype="8" fill="hold" grpId="0" nodeType="afterEffect">
                                      <p:stCondLst>
                                        <p:cond delay="0"/>
                                      </p:stCondLst>
                                      <p:childTnLst>
                                        <p:set>
                                          <p:cBhvr>
                                            <p:cTn id="362" dur="1" fill="hold">
                                              <p:stCondLst>
                                                <p:cond delay="0"/>
                                              </p:stCondLst>
                                            </p:cTn>
                                            <p:tgtEl>
                                              <p:spTgt spid="464"/>
                                            </p:tgtEl>
                                            <p:attrNameLst>
                                              <p:attrName>style.visibility</p:attrName>
                                            </p:attrNameLst>
                                          </p:cBhvr>
                                          <p:to>
                                            <p:strVal val="visible"/>
                                          </p:to>
                                        </p:set>
                                        <p:animEffect transition="in" filter="wipe(left)">
                                          <p:cBhvr>
                                            <p:cTn id="363" dur="800"/>
                                            <p:tgtEl>
                                              <p:spTgt spid="464"/>
                                            </p:tgtEl>
                                          </p:cBhvr>
                                        </p:animEffect>
                                      </p:childTnLst>
                                    </p:cTn>
                                  </p:par>
                                  <p:par>
                                    <p:cTn id="364" presetID="2" presetClass="entr" presetSubtype="8" fill="hold" grpId="0" nodeType="withEffect">
                                      <p:stCondLst>
                                        <p:cond delay="500"/>
                                      </p:stCondLst>
                                      <p:childTnLst>
                                        <p:set>
                                          <p:cBhvr>
                                            <p:cTn id="365" dur="1" fill="hold">
                                              <p:stCondLst>
                                                <p:cond delay="0"/>
                                              </p:stCondLst>
                                            </p:cTn>
                                            <p:tgtEl>
                                              <p:spTgt spid="474"/>
                                            </p:tgtEl>
                                            <p:attrNameLst>
                                              <p:attrName>style.visibility</p:attrName>
                                            </p:attrNameLst>
                                          </p:cBhvr>
                                          <p:to>
                                            <p:strVal val="visible"/>
                                          </p:to>
                                        </p:set>
                                        <p:anim calcmode="lin" valueType="num">
                                          <p:cBhvr additive="base">
                                            <p:cTn id="366" dur="500" fill="hold"/>
                                            <p:tgtEl>
                                              <p:spTgt spid="474"/>
                                            </p:tgtEl>
                                            <p:attrNameLst>
                                              <p:attrName>ppt_x</p:attrName>
                                            </p:attrNameLst>
                                          </p:cBhvr>
                                          <p:tavLst>
                                            <p:tav tm="0">
                                              <p:val>
                                                <p:strVal val="0-#ppt_w/2"/>
                                              </p:val>
                                            </p:tav>
                                            <p:tav tm="100000">
                                              <p:val>
                                                <p:strVal val="#ppt_x"/>
                                              </p:val>
                                            </p:tav>
                                          </p:tavLst>
                                        </p:anim>
                                        <p:anim calcmode="lin" valueType="num">
                                          <p:cBhvr additive="base">
                                            <p:cTn id="367" dur="500" fill="hold"/>
                                            <p:tgtEl>
                                              <p:spTgt spid="474"/>
                                            </p:tgtEl>
                                            <p:attrNameLst>
                                              <p:attrName>ppt_y</p:attrName>
                                            </p:attrNameLst>
                                          </p:cBhvr>
                                          <p:tavLst>
                                            <p:tav tm="0">
                                              <p:val>
                                                <p:strVal val="#ppt_y"/>
                                              </p:val>
                                            </p:tav>
                                            <p:tav tm="100000">
                                              <p:val>
                                                <p:strVal val="#ppt_y"/>
                                              </p:val>
                                            </p:tav>
                                          </p:tavLst>
                                        </p:anim>
                                      </p:childTnLst>
                                    </p:cTn>
                                  </p:par>
                                  <p:par>
                                    <p:cTn id="368" presetID="2" presetClass="entr" presetSubtype="8" fill="hold" grpId="0" nodeType="withEffect">
                                      <p:stCondLst>
                                        <p:cond delay="500"/>
                                      </p:stCondLst>
                                      <p:childTnLst>
                                        <p:set>
                                          <p:cBhvr>
                                            <p:cTn id="369" dur="1" fill="hold">
                                              <p:stCondLst>
                                                <p:cond delay="0"/>
                                              </p:stCondLst>
                                            </p:cTn>
                                            <p:tgtEl>
                                              <p:spTgt spid="476"/>
                                            </p:tgtEl>
                                            <p:attrNameLst>
                                              <p:attrName>style.visibility</p:attrName>
                                            </p:attrNameLst>
                                          </p:cBhvr>
                                          <p:to>
                                            <p:strVal val="visible"/>
                                          </p:to>
                                        </p:set>
                                        <p:anim calcmode="lin" valueType="num">
                                          <p:cBhvr additive="base">
                                            <p:cTn id="370" dur="500" fill="hold"/>
                                            <p:tgtEl>
                                              <p:spTgt spid="476"/>
                                            </p:tgtEl>
                                            <p:attrNameLst>
                                              <p:attrName>ppt_x</p:attrName>
                                            </p:attrNameLst>
                                          </p:cBhvr>
                                          <p:tavLst>
                                            <p:tav tm="0">
                                              <p:val>
                                                <p:strVal val="0-#ppt_w/2"/>
                                              </p:val>
                                            </p:tav>
                                            <p:tav tm="100000">
                                              <p:val>
                                                <p:strVal val="#ppt_x"/>
                                              </p:val>
                                            </p:tav>
                                          </p:tavLst>
                                        </p:anim>
                                        <p:anim calcmode="lin" valueType="num">
                                          <p:cBhvr additive="base">
                                            <p:cTn id="371" dur="500" fill="hold"/>
                                            <p:tgtEl>
                                              <p:spTgt spid="4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2" grpId="0"/>
          <p:bldP spid="461" grpId="0"/>
          <p:bldP spid="464" grpId="0"/>
          <p:bldP spid="474" grpId="0" bldLvl="0" animBg="1"/>
          <p:bldP spid="4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800"/>
                                            <p:tgtEl>
                                              <p:spTgt spid="312"/>
                                            </p:tgtEl>
                                          </p:cBhvr>
                                        </p:animEffect>
                                      </p:childTnLst>
                                    </p:cTn>
                                  </p:par>
                                  <p:par>
                                    <p:cTn id="8" presetID="10" presetClass="entr" presetSubtype="0" fill="hold" nodeType="withEffect">
                                      <p:stCondLst>
                                        <p:cond delay="400"/>
                                      </p:stCondLst>
                                      <p:childTnLst>
                                        <p:set>
                                          <p:cBhvr>
                                            <p:cTn id="9" dur="1" fill="hold">
                                              <p:stCondLst>
                                                <p:cond delay="0"/>
                                              </p:stCondLst>
                                            </p:cTn>
                                            <p:tgtEl>
                                              <p:spTgt spid="235"/>
                                            </p:tgtEl>
                                            <p:attrNameLst>
                                              <p:attrName>style.visibility</p:attrName>
                                            </p:attrNameLst>
                                          </p:cBhvr>
                                          <p:to>
                                            <p:strVal val="visible"/>
                                          </p:to>
                                        </p:set>
                                        <p:animEffect transition="in" filter="fade">
                                          <p:cBhvr>
                                            <p:cTn id="10" dur="800"/>
                                            <p:tgtEl>
                                              <p:spTgt spid="235"/>
                                            </p:tgtEl>
                                          </p:cBhvr>
                                        </p:animEffect>
                                      </p:childTnLst>
                                    </p:cTn>
                                  </p:par>
                                </p:childTnLst>
                              </p:cTn>
                            </p:par>
                            <p:par>
                              <p:cTn id="11" fill="hold">
                                <p:stCondLst>
                                  <p:cond delay="1200"/>
                                </p:stCondLst>
                                <p:childTnLst>
                                  <p:par>
                                    <p:cTn id="12" presetID="10" presetClass="entr" presetSubtype="0" fill="hold" grpId="0" nodeType="afterEffect">
                                      <p:stCondLst>
                                        <p:cond delay="0"/>
                                      </p:stCondLst>
                                      <p:childTnLst>
                                        <p:set>
                                          <p:cBhvr>
                                            <p:cTn id="13" dur="1" fill="hold">
                                              <p:stCondLst>
                                                <p:cond delay="0"/>
                                              </p:stCondLst>
                                            </p:cTn>
                                            <p:tgtEl>
                                              <p:spTgt spid="369"/>
                                            </p:tgtEl>
                                            <p:attrNameLst>
                                              <p:attrName>style.visibility</p:attrName>
                                            </p:attrNameLst>
                                          </p:cBhvr>
                                          <p:to>
                                            <p:strVal val="visible"/>
                                          </p:to>
                                        </p:set>
                                        <p:animEffect transition="in" filter="fade">
                                          <p:cBhvr>
                                            <p:cTn id="14" dur="70"/>
                                            <p:tgtEl>
                                              <p:spTgt spid="369"/>
                                            </p:tgtEl>
                                          </p:cBhvr>
                                        </p:animEffect>
                                      </p:childTnLst>
                                    </p:cTn>
                                  </p:par>
                                </p:childTnLst>
                              </p:cTn>
                            </p:par>
                            <p:par>
                              <p:cTn id="15" fill="hold">
                                <p:stCondLst>
                                  <p:cond delay="1270"/>
                                </p:stCondLst>
                                <p:childTnLst>
                                  <p:par>
                                    <p:cTn id="16" presetID="10" presetClass="entr" presetSubtype="0" fill="hold" grpId="0" nodeType="afterEffect">
                                      <p:stCondLst>
                                        <p:cond delay="0"/>
                                      </p:stCondLst>
                                      <p:childTnLst>
                                        <p:set>
                                          <p:cBhvr>
                                            <p:cTn id="17" dur="1" fill="hold">
                                              <p:stCondLst>
                                                <p:cond delay="0"/>
                                              </p:stCondLst>
                                            </p:cTn>
                                            <p:tgtEl>
                                              <p:spTgt spid="375"/>
                                            </p:tgtEl>
                                            <p:attrNameLst>
                                              <p:attrName>style.visibility</p:attrName>
                                            </p:attrNameLst>
                                          </p:cBhvr>
                                          <p:to>
                                            <p:strVal val="visible"/>
                                          </p:to>
                                        </p:set>
                                        <p:animEffect transition="in" filter="fade">
                                          <p:cBhvr>
                                            <p:cTn id="18" dur="70"/>
                                            <p:tgtEl>
                                              <p:spTgt spid="375"/>
                                            </p:tgtEl>
                                          </p:cBhvr>
                                        </p:animEffect>
                                      </p:childTnLst>
                                    </p:cTn>
                                  </p:par>
                                </p:childTnLst>
                              </p:cTn>
                            </p:par>
                            <p:par>
                              <p:cTn id="19" fill="hold">
                                <p:stCondLst>
                                  <p:cond delay="1340"/>
                                </p:stCondLst>
                                <p:childTnLst>
                                  <p:par>
                                    <p:cTn id="20" presetID="10" presetClass="entr" presetSubtype="0" fill="hold" grpId="0" nodeType="afterEffect">
                                      <p:stCondLst>
                                        <p:cond delay="0"/>
                                      </p:stCondLst>
                                      <p:childTnLst>
                                        <p:set>
                                          <p:cBhvr>
                                            <p:cTn id="21" dur="1" fill="hold">
                                              <p:stCondLst>
                                                <p:cond delay="0"/>
                                              </p:stCondLst>
                                            </p:cTn>
                                            <p:tgtEl>
                                              <p:spTgt spid="374"/>
                                            </p:tgtEl>
                                            <p:attrNameLst>
                                              <p:attrName>style.visibility</p:attrName>
                                            </p:attrNameLst>
                                          </p:cBhvr>
                                          <p:to>
                                            <p:strVal val="visible"/>
                                          </p:to>
                                        </p:set>
                                        <p:animEffect transition="in" filter="fade">
                                          <p:cBhvr>
                                            <p:cTn id="22" dur="70"/>
                                            <p:tgtEl>
                                              <p:spTgt spid="374"/>
                                            </p:tgtEl>
                                          </p:cBhvr>
                                        </p:animEffect>
                                      </p:childTnLst>
                                    </p:cTn>
                                  </p:par>
                                </p:childTnLst>
                              </p:cTn>
                            </p:par>
                            <p:par>
                              <p:cTn id="23" fill="hold">
                                <p:stCondLst>
                                  <p:cond delay="1410"/>
                                </p:stCondLst>
                                <p:childTnLst>
                                  <p:par>
                                    <p:cTn id="24" presetID="10" presetClass="entr" presetSubtype="0" fill="hold" grpId="0" nodeType="afterEffect">
                                      <p:stCondLst>
                                        <p:cond delay="0"/>
                                      </p:stCondLst>
                                      <p:childTnLst>
                                        <p:set>
                                          <p:cBhvr>
                                            <p:cTn id="25" dur="1" fill="hold">
                                              <p:stCondLst>
                                                <p:cond delay="0"/>
                                              </p:stCondLst>
                                            </p:cTn>
                                            <p:tgtEl>
                                              <p:spTgt spid="370"/>
                                            </p:tgtEl>
                                            <p:attrNameLst>
                                              <p:attrName>style.visibility</p:attrName>
                                            </p:attrNameLst>
                                          </p:cBhvr>
                                          <p:to>
                                            <p:strVal val="visible"/>
                                          </p:to>
                                        </p:set>
                                        <p:animEffect transition="in" filter="fade">
                                          <p:cBhvr>
                                            <p:cTn id="26" dur="70"/>
                                            <p:tgtEl>
                                              <p:spTgt spid="370"/>
                                            </p:tgtEl>
                                          </p:cBhvr>
                                        </p:animEffect>
                                      </p:childTnLst>
                                    </p:cTn>
                                  </p:par>
                                </p:childTnLst>
                              </p:cTn>
                            </p:par>
                            <p:par>
                              <p:cTn id="27" fill="hold">
                                <p:stCondLst>
                                  <p:cond delay="1480"/>
                                </p:stCondLst>
                                <p:childTnLst>
                                  <p:par>
                                    <p:cTn id="28" presetID="10" presetClass="entr" presetSubtype="0" fill="hold" grpId="0" nodeType="afterEffect">
                                      <p:stCondLst>
                                        <p:cond delay="0"/>
                                      </p:stCondLst>
                                      <p:childTnLst>
                                        <p:set>
                                          <p:cBhvr>
                                            <p:cTn id="29" dur="1" fill="hold">
                                              <p:stCondLst>
                                                <p:cond delay="0"/>
                                              </p:stCondLst>
                                            </p:cTn>
                                            <p:tgtEl>
                                              <p:spTgt spid="371"/>
                                            </p:tgtEl>
                                            <p:attrNameLst>
                                              <p:attrName>style.visibility</p:attrName>
                                            </p:attrNameLst>
                                          </p:cBhvr>
                                          <p:to>
                                            <p:strVal val="visible"/>
                                          </p:to>
                                        </p:set>
                                        <p:animEffect transition="in" filter="fade">
                                          <p:cBhvr>
                                            <p:cTn id="30" dur="70"/>
                                            <p:tgtEl>
                                              <p:spTgt spid="371"/>
                                            </p:tgtEl>
                                          </p:cBhvr>
                                        </p:animEffect>
                                      </p:childTnLst>
                                    </p:cTn>
                                  </p:par>
                                </p:childTnLst>
                              </p:cTn>
                            </p:par>
                            <p:par>
                              <p:cTn id="31" fill="hold">
                                <p:stCondLst>
                                  <p:cond delay="1550"/>
                                </p:stCondLst>
                                <p:childTnLst>
                                  <p:par>
                                    <p:cTn id="32" presetID="10" presetClass="entr" presetSubtype="0" fill="hold" grpId="0" nodeType="afterEffect">
                                      <p:stCondLst>
                                        <p:cond delay="0"/>
                                      </p:stCondLst>
                                      <p:childTnLst>
                                        <p:set>
                                          <p:cBhvr>
                                            <p:cTn id="33" dur="1" fill="hold">
                                              <p:stCondLst>
                                                <p:cond delay="0"/>
                                              </p:stCondLst>
                                            </p:cTn>
                                            <p:tgtEl>
                                              <p:spTgt spid="372"/>
                                            </p:tgtEl>
                                            <p:attrNameLst>
                                              <p:attrName>style.visibility</p:attrName>
                                            </p:attrNameLst>
                                          </p:cBhvr>
                                          <p:to>
                                            <p:strVal val="visible"/>
                                          </p:to>
                                        </p:set>
                                        <p:animEffect transition="in" filter="fade">
                                          <p:cBhvr>
                                            <p:cTn id="34" dur="70"/>
                                            <p:tgtEl>
                                              <p:spTgt spid="372"/>
                                            </p:tgtEl>
                                          </p:cBhvr>
                                        </p:animEffect>
                                      </p:childTnLst>
                                    </p:cTn>
                                  </p:par>
                                </p:childTnLst>
                              </p:cTn>
                            </p:par>
                            <p:par>
                              <p:cTn id="35" fill="hold">
                                <p:stCondLst>
                                  <p:cond delay="1620"/>
                                </p:stCondLst>
                                <p:childTnLst>
                                  <p:par>
                                    <p:cTn id="36" presetID="10" presetClass="entr" presetSubtype="0" fill="hold" grpId="0" nodeType="afterEffect">
                                      <p:stCondLst>
                                        <p:cond delay="0"/>
                                      </p:stCondLst>
                                      <p:childTnLst>
                                        <p:set>
                                          <p:cBhvr>
                                            <p:cTn id="37" dur="1" fill="hold">
                                              <p:stCondLst>
                                                <p:cond delay="0"/>
                                              </p:stCondLst>
                                            </p:cTn>
                                            <p:tgtEl>
                                              <p:spTgt spid="373"/>
                                            </p:tgtEl>
                                            <p:attrNameLst>
                                              <p:attrName>style.visibility</p:attrName>
                                            </p:attrNameLst>
                                          </p:cBhvr>
                                          <p:to>
                                            <p:strVal val="visible"/>
                                          </p:to>
                                        </p:set>
                                        <p:animEffect transition="in" filter="fade">
                                          <p:cBhvr>
                                            <p:cTn id="38" dur="70"/>
                                            <p:tgtEl>
                                              <p:spTgt spid="373"/>
                                            </p:tgtEl>
                                          </p:cBhvr>
                                        </p:animEffect>
                                      </p:childTnLst>
                                    </p:cTn>
                                  </p:par>
                                </p:childTnLst>
                              </p:cTn>
                            </p:par>
                            <p:par>
                              <p:cTn id="39" fill="hold">
                                <p:stCondLst>
                                  <p:cond delay="1690"/>
                                </p:stCondLst>
                                <p:childTnLst>
                                  <p:par>
                                    <p:cTn id="40" presetID="10" presetClass="entr" presetSubtype="0" fill="hold" grpId="0" nodeType="afterEffect">
                                      <p:stCondLst>
                                        <p:cond delay="0"/>
                                      </p:stCondLst>
                                      <p:childTnLst>
                                        <p:set>
                                          <p:cBhvr>
                                            <p:cTn id="41" dur="1" fill="hold">
                                              <p:stCondLst>
                                                <p:cond delay="0"/>
                                              </p:stCondLst>
                                            </p:cTn>
                                            <p:tgtEl>
                                              <p:spTgt spid="354"/>
                                            </p:tgtEl>
                                            <p:attrNameLst>
                                              <p:attrName>style.visibility</p:attrName>
                                            </p:attrNameLst>
                                          </p:cBhvr>
                                          <p:to>
                                            <p:strVal val="visible"/>
                                          </p:to>
                                        </p:set>
                                        <p:animEffect transition="in" filter="fade">
                                          <p:cBhvr>
                                            <p:cTn id="42" dur="70"/>
                                            <p:tgtEl>
                                              <p:spTgt spid="354"/>
                                            </p:tgtEl>
                                          </p:cBhvr>
                                        </p:animEffect>
                                      </p:childTnLst>
                                    </p:cTn>
                                  </p:par>
                                </p:childTnLst>
                              </p:cTn>
                            </p:par>
                            <p:par>
                              <p:cTn id="43" fill="hold">
                                <p:stCondLst>
                                  <p:cond delay="1760"/>
                                </p:stCondLst>
                                <p:childTnLst>
                                  <p:par>
                                    <p:cTn id="44" presetID="10" presetClass="entr" presetSubtype="0" fill="hold" grpId="0" nodeType="afterEffect">
                                      <p:stCondLst>
                                        <p:cond delay="0"/>
                                      </p:stCondLst>
                                      <p:childTnLst>
                                        <p:set>
                                          <p:cBhvr>
                                            <p:cTn id="45" dur="1" fill="hold">
                                              <p:stCondLst>
                                                <p:cond delay="0"/>
                                              </p:stCondLst>
                                            </p:cTn>
                                            <p:tgtEl>
                                              <p:spTgt spid="353"/>
                                            </p:tgtEl>
                                            <p:attrNameLst>
                                              <p:attrName>style.visibility</p:attrName>
                                            </p:attrNameLst>
                                          </p:cBhvr>
                                          <p:to>
                                            <p:strVal val="visible"/>
                                          </p:to>
                                        </p:set>
                                        <p:animEffect transition="in" filter="fade">
                                          <p:cBhvr>
                                            <p:cTn id="46" dur="70"/>
                                            <p:tgtEl>
                                              <p:spTgt spid="353"/>
                                            </p:tgtEl>
                                          </p:cBhvr>
                                        </p:animEffect>
                                      </p:childTnLst>
                                    </p:cTn>
                                  </p:par>
                                </p:childTnLst>
                              </p:cTn>
                            </p:par>
                            <p:par>
                              <p:cTn id="47" fill="hold">
                                <p:stCondLst>
                                  <p:cond delay="1830"/>
                                </p:stCondLst>
                                <p:childTnLst>
                                  <p:par>
                                    <p:cTn id="48" presetID="10" presetClass="entr" presetSubtype="0" fill="hold" grpId="0" nodeType="afterEffect">
                                      <p:stCondLst>
                                        <p:cond delay="0"/>
                                      </p:stCondLst>
                                      <p:childTnLst>
                                        <p:set>
                                          <p:cBhvr>
                                            <p:cTn id="49" dur="1" fill="hold">
                                              <p:stCondLst>
                                                <p:cond delay="0"/>
                                              </p:stCondLst>
                                            </p:cTn>
                                            <p:tgtEl>
                                              <p:spTgt spid="368"/>
                                            </p:tgtEl>
                                            <p:attrNameLst>
                                              <p:attrName>style.visibility</p:attrName>
                                            </p:attrNameLst>
                                          </p:cBhvr>
                                          <p:to>
                                            <p:strVal val="visible"/>
                                          </p:to>
                                        </p:set>
                                        <p:animEffect transition="in" filter="fade">
                                          <p:cBhvr>
                                            <p:cTn id="50" dur="70"/>
                                            <p:tgtEl>
                                              <p:spTgt spid="368"/>
                                            </p:tgtEl>
                                          </p:cBhvr>
                                        </p:animEffect>
                                      </p:childTnLst>
                                    </p:cTn>
                                  </p:par>
                                </p:childTnLst>
                              </p:cTn>
                            </p:par>
                            <p:par>
                              <p:cTn id="51" fill="hold">
                                <p:stCondLst>
                                  <p:cond delay="1900"/>
                                </p:stCondLst>
                                <p:childTnLst>
                                  <p:par>
                                    <p:cTn id="52" presetID="10" presetClass="entr" presetSubtype="0" fill="hold" grpId="0" nodeType="afterEffect">
                                      <p:stCondLst>
                                        <p:cond delay="0"/>
                                      </p:stCondLst>
                                      <p:childTnLst>
                                        <p:set>
                                          <p:cBhvr>
                                            <p:cTn id="53" dur="1" fill="hold">
                                              <p:stCondLst>
                                                <p:cond delay="0"/>
                                              </p:stCondLst>
                                            </p:cTn>
                                            <p:tgtEl>
                                              <p:spTgt spid="352"/>
                                            </p:tgtEl>
                                            <p:attrNameLst>
                                              <p:attrName>style.visibility</p:attrName>
                                            </p:attrNameLst>
                                          </p:cBhvr>
                                          <p:to>
                                            <p:strVal val="visible"/>
                                          </p:to>
                                        </p:set>
                                        <p:animEffect transition="in" filter="fade">
                                          <p:cBhvr>
                                            <p:cTn id="54" dur="70"/>
                                            <p:tgtEl>
                                              <p:spTgt spid="352"/>
                                            </p:tgtEl>
                                          </p:cBhvr>
                                        </p:animEffect>
                                      </p:childTnLst>
                                    </p:cTn>
                                  </p:par>
                                </p:childTnLst>
                              </p:cTn>
                            </p:par>
                            <p:par>
                              <p:cTn id="55" fill="hold">
                                <p:stCondLst>
                                  <p:cond delay="1970"/>
                                </p:stCondLst>
                                <p:childTnLst>
                                  <p:par>
                                    <p:cTn id="56" presetID="10" presetClass="entr" presetSubtype="0" fill="hold" grpId="0" nodeType="afterEffect">
                                      <p:stCondLst>
                                        <p:cond delay="0"/>
                                      </p:stCondLst>
                                      <p:childTnLst>
                                        <p:set>
                                          <p:cBhvr>
                                            <p:cTn id="57" dur="1" fill="hold">
                                              <p:stCondLst>
                                                <p:cond delay="0"/>
                                              </p:stCondLst>
                                            </p:cTn>
                                            <p:tgtEl>
                                              <p:spTgt spid="362"/>
                                            </p:tgtEl>
                                            <p:attrNameLst>
                                              <p:attrName>style.visibility</p:attrName>
                                            </p:attrNameLst>
                                          </p:cBhvr>
                                          <p:to>
                                            <p:strVal val="visible"/>
                                          </p:to>
                                        </p:set>
                                        <p:animEffect transition="in" filter="fade">
                                          <p:cBhvr>
                                            <p:cTn id="58" dur="70"/>
                                            <p:tgtEl>
                                              <p:spTgt spid="362"/>
                                            </p:tgtEl>
                                          </p:cBhvr>
                                        </p:animEffect>
                                      </p:childTnLst>
                                    </p:cTn>
                                  </p:par>
                                </p:childTnLst>
                              </p:cTn>
                            </p:par>
                            <p:par>
                              <p:cTn id="59" fill="hold">
                                <p:stCondLst>
                                  <p:cond delay="2040"/>
                                </p:stCondLst>
                                <p:childTnLst>
                                  <p:par>
                                    <p:cTn id="60" presetID="10" presetClass="entr" presetSubtype="0" fill="hold" grpId="0" nodeType="afterEffect">
                                      <p:stCondLst>
                                        <p:cond delay="0"/>
                                      </p:stCondLst>
                                      <p:childTnLst>
                                        <p:set>
                                          <p:cBhvr>
                                            <p:cTn id="61" dur="1" fill="hold">
                                              <p:stCondLst>
                                                <p:cond delay="0"/>
                                              </p:stCondLst>
                                            </p:cTn>
                                            <p:tgtEl>
                                              <p:spTgt spid="361"/>
                                            </p:tgtEl>
                                            <p:attrNameLst>
                                              <p:attrName>style.visibility</p:attrName>
                                            </p:attrNameLst>
                                          </p:cBhvr>
                                          <p:to>
                                            <p:strVal val="visible"/>
                                          </p:to>
                                        </p:set>
                                        <p:animEffect transition="in" filter="fade">
                                          <p:cBhvr>
                                            <p:cTn id="62" dur="70"/>
                                            <p:tgtEl>
                                              <p:spTgt spid="361"/>
                                            </p:tgtEl>
                                          </p:cBhvr>
                                        </p:animEffect>
                                      </p:childTnLst>
                                    </p:cTn>
                                  </p:par>
                                </p:childTnLst>
                              </p:cTn>
                            </p:par>
                            <p:par>
                              <p:cTn id="63" fill="hold">
                                <p:stCondLst>
                                  <p:cond delay="2110"/>
                                </p:stCondLst>
                                <p:childTnLst>
                                  <p:par>
                                    <p:cTn id="64" presetID="10" presetClass="entr" presetSubtype="0" fill="hold" grpId="0" nodeType="afterEffect">
                                      <p:stCondLst>
                                        <p:cond delay="0"/>
                                      </p:stCondLst>
                                      <p:childTnLst>
                                        <p:set>
                                          <p:cBhvr>
                                            <p:cTn id="65" dur="1" fill="hold">
                                              <p:stCondLst>
                                                <p:cond delay="0"/>
                                              </p:stCondLst>
                                            </p:cTn>
                                            <p:tgtEl>
                                              <p:spTgt spid="365"/>
                                            </p:tgtEl>
                                            <p:attrNameLst>
                                              <p:attrName>style.visibility</p:attrName>
                                            </p:attrNameLst>
                                          </p:cBhvr>
                                          <p:to>
                                            <p:strVal val="visible"/>
                                          </p:to>
                                        </p:set>
                                        <p:animEffect transition="in" filter="fade">
                                          <p:cBhvr>
                                            <p:cTn id="66" dur="70"/>
                                            <p:tgtEl>
                                              <p:spTgt spid="365"/>
                                            </p:tgtEl>
                                          </p:cBhvr>
                                        </p:animEffect>
                                      </p:childTnLst>
                                    </p:cTn>
                                  </p:par>
                                </p:childTnLst>
                              </p:cTn>
                            </p:par>
                            <p:par>
                              <p:cTn id="67" fill="hold">
                                <p:stCondLst>
                                  <p:cond delay="2180"/>
                                </p:stCondLst>
                                <p:childTnLst>
                                  <p:par>
                                    <p:cTn id="68" presetID="10" presetClass="entr" presetSubtype="0" fill="hold" grpId="0" nodeType="afterEffect">
                                      <p:stCondLst>
                                        <p:cond delay="0"/>
                                      </p:stCondLst>
                                      <p:childTnLst>
                                        <p:set>
                                          <p:cBhvr>
                                            <p:cTn id="69" dur="1" fill="hold">
                                              <p:stCondLst>
                                                <p:cond delay="0"/>
                                              </p:stCondLst>
                                            </p:cTn>
                                            <p:tgtEl>
                                              <p:spTgt spid="364"/>
                                            </p:tgtEl>
                                            <p:attrNameLst>
                                              <p:attrName>style.visibility</p:attrName>
                                            </p:attrNameLst>
                                          </p:cBhvr>
                                          <p:to>
                                            <p:strVal val="visible"/>
                                          </p:to>
                                        </p:set>
                                        <p:animEffect transition="in" filter="fade">
                                          <p:cBhvr>
                                            <p:cTn id="70" dur="70"/>
                                            <p:tgtEl>
                                              <p:spTgt spid="364"/>
                                            </p:tgtEl>
                                          </p:cBhvr>
                                        </p:animEffect>
                                      </p:childTnLst>
                                    </p:cTn>
                                  </p:par>
                                </p:childTnLst>
                              </p:cTn>
                            </p:par>
                            <p:par>
                              <p:cTn id="71" fill="hold">
                                <p:stCondLst>
                                  <p:cond delay="2250"/>
                                </p:stCondLst>
                                <p:childTnLst>
                                  <p:par>
                                    <p:cTn id="72" presetID="10" presetClass="entr" presetSubtype="0" fill="hold" grpId="0" nodeType="afterEffect">
                                      <p:stCondLst>
                                        <p:cond delay="0"/>
                                      </p:stCondLst>
                                      <p:childTnLst>
                                        <p:set>
                                          <p:cBhvr>
                                            <p:cTn id="73" dur="1" fill="hold">
                                              <p:stCondLst>
                                                <p:cond delay="0"/>
                                              </p:stCondLst>
                                            </p:cTn>
                                            <p:tgtEl>
                                              <p:spTgt spid="363"/>
                                            </p:tgtEl>
                                            <p:attrNameLst>
                                              <p:attrName>style.visibility</p:attrName>
                                            </p:attrNameLst>
                                          </p:cBhvr>
                                          <p:to>
                                            <p:strVal val="visible"/>
                                          </p:to>
                                        </p:set>
                                        <p:animEffect transition="in" filter="fade">
                                          <p:cBhvr>
                                            <p:cTn id="74" dur="70"/>
                                            <p:tgtEl>
                                              <p:spTgt spid="363"/>
                                            </p:tgtEl>
                                          </p:cBhvr>
                                        </p:animEffect>
                                      </p:childTnLst>
                                    </p:cTn>
                                  </p:par>
                                </p:childTnLst>
                              </p:cTn>
                            </p:par>
                            <p:par>
                              <p:cTn id="75" fill="hold">
                                <p:stCondLst>
                                  <p:cond delay="2320"/>
                                </p:stCondLst>
                                <p:childTnLst>
                                  <p:par>
                                    <p:cTn id="76" presetID="10" presetClass="entr" presetSubtype="0" fill="hold" grpId="0" nodeType="afterEffect">
                                      <p:stCondLst>
                                        <p:cond delay="0"/>
                                      </p:stCondLst>
                                      <p:childTnLst>
                                        <p:set>
                                          <p:cBhvr>
                                            <p:cTn id="77" dur="1" fill="hold">
                                              <p:stCondLst>
                                                <p:cond delay="0"/>
                                              </p:stCondLst>
                                            </p:cTn>
                                            <p:tgtEl>
                                              <p:spTgt spid="358"/>
                                            </p:tgtEl>
                                            <p:attrNameLst>
                                              <p:attrName>style.visibility</p:attrName>
                                            </p:attrNameLst>
                                          </p:cBhvr>
                                          <p:to>
                                            <p:strVal val="visible"/>
                                          </p:to>
                                        </p:set>
                                        <p:animEffect transition="in" filter="fade">
                                          <p:cBhvr>
                                            <p:cTn id="78" dur="70"/>
                                            <p:tgtEl>
                                              <p:spTgt spid="358"/>
                                            </p:tgtEl>
                                          </p:cBhvr>
                                        </p:animEffect>
                                      </p:childTnLst>
                                    </p:cTn>
                                  </p:par>
                                </p:childTnLst>
                              </p:cTn>
                            </p:par>
                            <p:par>
                              <p:cTn id="79" fill="hold">
                                <p:stCondLst>
                                  <p:cond delay="2390"/>
                                </p:stCondLst>
                                <p:childTnLst>
                                  <p:par>
                                    <p:cTn id="80" presetID="10" presetClass="entr" presetSubtype="0" fill="hold" grpId="0" nodeType="afterEffect">
                                      <p:stCondLst>
                                        <p:cond delay="0"/>
                                      </p:stCondLst>
                                      <p:childTnLst>
                                        <p:set>
                                          <p:cBhvr>
                                            <p:cTn id="81" dur="1" fill="hold">
                                              <p:stCondLst>
                                                <p:cond delay="0"/>
                                              </p:stCondLst>
                                            </p:cTn>
                                            <p:tgtEl>
                                              <p:spTgt spid="360"/>
                                            </p:tgtEl>
                                            <p:attrNameLst>
                                              <p:attrName>style.visibility</p:attrName>
                                            </p:attrNameLst>
                                          </p:cBhvr>
                                          <p:to>
                                            <p:strVal val="visible"/>
                                          </p:to>
                                        </p:set>
                                        <p:animEffect transition="in" filter="fade">
                                          <p:cBhvr>
                                            <p:cTn id="82" dur="70"/>
                                            <p:tgtEl>
                                              <p:spTgt spid="360"/>
                                            </p:tgtEl>
                                          </p:cBhvr>
                                        </p:animEffect>
                                      </p:childTnLst>
                                    </p:cTn>
                                  </p:par>
                                </p:childTnLst>
                              </p:cTn>
                            </p:par>
                            <p:par>
                              <p:cTn id="83" fill="hold">
                                <p:stCondLst>
                                  <p:cond delay="2460"/>
                                </p:stCondLst>
                                <p:childTnLst>
                                  <p:par>
                                    <p:cTn id="84" presetID="10" presetClass="entr" presetSubtype="0" fill="hold" grpId="0" nodeType="afterEffect">
                                      <p:stCondLst>
                                        <p:cond delay="0"/>
                                      </p:stCondLst>
                                      <p:childTnLst>
                                        <p:set>
                                          <p:cBhvr>
                                            <p:cTn id="85" dur="1" fill="hold">
                                              <p:stCondLst>
                                                <p:cond delay="0"/>
                                              </p:stCondLst>
                                            </p:cTn>
                                            <p:tgtEl>
                                              <p:spTgt spid="359"/>
                                            </p:tgtEl>
                                            <p:attrNameLst>
                                              <p:attrName>style.visibility</p:attrName>
                                            </p:attrNameLst>
                                          </p:cBhvr>
                                          <p:to>
                                            <p:strVal val="visible"/>
                                          </p:to>
                                        </p:set>
                                        <p:animEffect transition="in" filter="fade">
                                          <p:cBhvr>
                                            <p:cTn id="86" dur="70"/>
                                            <p:tgtEl>
                                              <p:spTgt spid="359"/>
                                            </p:tgtEl>
                                          </p:cBhvr>
                                        </p:animEffect>
                                      </p:childTnLst>
                                    </p:cTn>
                                  </p:par>
                                </p:childTnLst>
                              </p:cTn>
                            </p:par>
                            <p:par>
                              <p:cTn id="87" fill="hold">
                                <p:stCondLst>
                                  <p:cond delay="2530"/>
                                </p:stCondLst>
                                <p:childTnLst>
                                  <p:par>
                                    <p:cTn id="88" presetID="10" presetClass="entr" presetSubtype="0" fill="hold" grpId="0" nodeType="afterEffect">
                                      <p:stCondLst>
                                        <p:cond delay="0"/>
                                      </p:stCondLst>
                                      <p:childTnLst>
                                        <p:set>
                                          <p:cBhvr>
                                            <p:cTn id="89" dur="1" fill="hold">
                                              <p:stCondLst>
                                                <p:cond delay="0"/>
                                              </p:stCondLst>
                                            </p:cTn>
                                            <p:tgtEl>
                                              <p:spTgt spid="355"/>
                                            </p:tgtEl>
                                            <p:attrNameLst>
                                              <p:attrName>style.visibility</p:attrName>
                                            </p:attrNameLst>
                                          </p:cBhvr>
                                          <p:to>
                                            <p:strVal val="visible"/>
                                          </p:to>
                                        </p:set>
                                        <p:animEffect transition="in" filter="fade">
                                          <p:cBhvr>
                                            <p:cTn id="90" dur="70"/>
                                            <p:tgtEl>
                                              <p:spTgt spid="355"/>
                                            </p:tgtEl>
                                          </p:cBhvr>
                                        </p:animEffect>
                                      </p:childTnLst>
                                    </p:cTn>
                                  </p:par>
                                </p:childTnLst>
                              </p:cTn>
                            </p:par>
                            <p:par>
                              <p:cTn id="91" fill="hold">
                                <p:stCondLst>
                                  <p:cond delay="2600"/>
                                </p:stCondLst>
                                <p:childTnLst>
                                  <p:par>
                                    <p:cTn id="92" presetID="10" presetClass="entr" presetSubtype="0" fill="hold" grpId="0" nodeType="afterEffect">
                                      <p:stCondLst>
                                        <p:cond delay="0"/>
                                      </p:stCondLst>
                                      <p:childTnLst>
                                        <p:set>
                                          <p:cBhvr>
                                            <p:cTn id="93" dur="1" fill="hold">
                                              <p:stCondLst>
                                                <p:cond delay="0"/>
                                              </p:stCondLst>
                                            </p:cTn>
                                            <p:tgtEl>
                                              <p:spTgt spid="356"/>
                                            </p:tgtEl>
                                            <p:attrNameLst>
                                              <p:attrName>style.visibility</p:attrName>
                                            </p:attrNameLst>
                                          </p:cBhvr>
                                          <p:to>
                                            <p:strVal val="visible"/>
                                          </p:to>
                                        </p:set>
                                        <p:animEffect transition="in" filter="fade">
                                          <p:cBhvr>
                                            <p:cTn id="94" dur="70"/>
                                            <p:tgtEl>
                                              <p:spTgt spid="356"/>
                                            </p:tgtEl>
                                          </p:cBhvr>
                                        </p:animEffect>
                                      </p:childTnLst>
                                    </p:cTn>
                                  </p:par>
                                </p:childTnLst>
                              </p:cTn>
                            </p:par>
                            <p:par>
                              <p:cTn id="95" fill="hold">
                                <p:stCondLst>
                                  <p:cond delay="2670"/>
                                </p:stCondLst>
                                <p:childTnLst>
                                  <p:par>
                                    <p:cTn id="96" presetID="10" presetClass="entr" presetSubtype="0" fill="hold" grpId="0" nodeType="afterEffect">
                                      <p:stCondLst>
                                        <p:cond delay="0"/>
                                      </p:stCondLst>
                                      <p:childTnLst>
                                        <p:set>
                                          <p:cBhvr>
                                            <p:cTn id="97" dur="1" fill="hold">
                                              <p:stCondLst>
                                                <p:cond delay="0"/>
                                              </p:stCondLst>
                                            </p:cTn>
                                            <p:tgtEl>
                                              <p:spTgt spid="357"/>
                                            </p:tgtEl>
                                            <p:attrNameLst>
                                              <p:attrName>style.visibility</p:attrName>
                                            </p:attrNameLst>
                                          </p:cBhvr>
                                          <p:to>
                                            <p:strVal val="visible"/>
                                          </p:to>
                                        </p:set>
                                        <p:animEffect transition="in" filter="fade">
                                          <p:cBhvr>
                                            <p:cTn id="98" dur="70"/>
                                            <p:tgtEl>
                                              <p:spTgt spid="357"/>
                                            </p:tgtEl>
                                          </p:cBhvr>
                                        </p:animEffect>
                                      </p:childTnLst>
                                    </p:cTn>
                                  </p:par>
                                </p:childTnLst>
                              </p:cTn>
                            </p:par>
                            <p:par>
                              <p:cTn id="99" fill="hold">
                                <p:stCondLst>
                                  <p:cond delay="2740"/>
                                </p:stCondLst>
                                <p:childTnLst>
                                  <p:par>
                                    <p:cTn id="100" presetID="10" presetClass="entr" presetSubtype="0" fill="hold" grpId="0" nodeType="afterEffect">
                                      <p:stCondLst>
                                        <p:cond delay="0"/>
                                      </p:stCondLst>
                                      <p:childTnLst>
                                        <p:set>
                                          <p:cBhvr>
                                            <p:cTn id="101" dur="1" fill="hold">
                                              <p:stCondLst>
                                                <p:cond delay="0"/>
                                              </p:stCondLst>
                                            </p:cTn>
                                            <p:tgtEl>
                                              <p:spTgt spid="366"/>
                                            </p:tgtEl>
                                            <p:attrNameLst>
                                              <p:attrName>style.visibility</p:attrName>
                                            </p:attrNameLst>
                                          </p:cBhvr>
                                          <p:to>
                                            <p:strVal val="visible"/>
                                          </p:to>
                                        </p:set>
                                        <p:animEffect transition="in" filter="fade">
                                          <p:cBhvr>
                                            <p:cTn id="102" dur="70"/>
                                            <p:tgtEl>
                                              <p:spTgt spid="366"/>
                                            </p:tgtEl>
                                          </p:cBhvr>
                                        </p:animEffect>
                                      </p:childTnLst>
                                    </p:cTn>
                                  </p:par>
                                </p:childTnLst>
                              </p:cTn>
                            </p:par>
                            <p:par>
                              <p:cTn id="103" fill="hold">
                                <p:stCondLst>
                                  <p:cond delay="2810"/>
                                </p:stCondLst>
                                <p:childTnLst>
                                  <p:par>
                                    <p:cTn id="104" presetID="10" presetClass="entr" presetSubtype="0" fill="hold" grpId="0" nodeType="afterEffect">
                                      <p:stCondLst>
                                        <p:cond delay="0"/>
                                      </p:stCondLst>
                                      <p:childTnLst>
                                        <p:set>
                                          <p:cBhvr>
                                            <p:cTn id="105" dur="1" fill="hold">
                                              <p:stCondLst>
                                                <p:cond delay="0"/>
                                              </p:stCondLst>
                                            </p:cTn>
                                            <p:tgtEl>
                                              <p:spTgt spid="350"/>
                                            </p:tgtEl>
                                            <p:attrNameLst>
                                              <p:attrName>style.visibility</p:attrName>
                                            </p:attrNameLst>
                                          </p:cBhvr>
                                          <p:to>
                                            <p:strVal val="visible"/>
                                          </p:to>
                                        </p:set>
                                        <p:animEffect transition="in" filter="fade">
                                          <p:cBhvr>
                                            <p:cTn id="106" dur="70"/>
                                            <p:tgtEl>
                                              <p:spTgt spid="350"/>
                                            </p:tgtEl>
                                          </p:cBhvr>
                                        </p:animEffect>
                                      </p:childTnLst>
                                    </p:cTn>
                                  </p:par>
                                </p:childTnLst>
                              </p:cTn>
                            </p:par>
                            <p:par>
                              <p:cTn id="107" fill="hold">
                                <p:stCondLst>
                                  <p:cond delay="2880"/>
                                </p:stCondLst>
                                <p:childTnLst>
                                  <p:par>
                                    <p:cTn id="108" presetID="10" presetClass="entr" presetSubtype="0" fill="hold" grpId="0" nodeType="afterEffect">
                                      <p:stCondLst>
                                        <p:cond delay="0"/>
                                      </p:stCondLst>
                                      <p:childTnLst>
                                        <p:set>
                                          <p:cBhvr>
                                            <p:cTn id="109" dur="1" fill="hold">
                                              <p:stCondLst>
                                                <p:cond delay="0"/>
                                              </p:stCondLst>
                                            </p:cTn>
                                            <p:tgtEl>
                                              <p:spTgt spid="351"/>
                                            </p:tgtEl>
                                            <p:attrNameLst>
                                              <p:attrName>style.visibility</p:attrName>
                                            </p:attrNameLst>
                                          </p:cBhvr>
                                          <p:to>
                                            <p:strVal val="visible"/>
                                          </p:to>
                                        </p:set>
                                        <p:animEffect transition="in" filter="fade">
                                          <p:cBhvr>
                                            <p:cTn id="110" dur="70"/>
                                            <p:tgtEl>
                                              <p:spTgt spid="351"/>
                                            </p:tgtEl>
                                          </p:cBhvr>
                                        </p:animEffect>
                                      </p:childTnLst>
                                    </p:cTn>
                                  </p:par>
                                </p:childTnLst>
                              </p:cTn>
                            </p:par>
                            <p:par>
                              <p:cTn id="111" fill="hold">
                                <p:stCondLst>
                                  <p:cond delay="2950"/>
                                </p:stCondLst>
                                <p:childTnLst>
                                  <p:par>
                                    <p:cTn id="112" presetID="10" presetClass="entr" presetSubtype="0" fill="hold" grpId="0" nodeType="afterEffect">
                                      <p:stCondLst>
                                        <p:cond delay="0"/>
                                      </p:stCondLst>
                                      <p:childTnLst>
                                        <p:set>
                                          <p:cBhvr>
                                            <p:cTn id="113" dur="1" fill="hold">
                                              <p:stCondLst>
                                                <p:cond delay="0"/>
                                              </p:stCondLst>
                                            </p:cTn>
                                            <p:tgtEl>
                                              <p:spTgt spid="367"/>
                                            </p:tgtEl>
                                            <p:attrNameLst>
                                              <p:attrName>style.visibility</p:attrName>
                                            </p:attrNameLst>
                                          </p:cBhvr>
                                          <p:to>
                                            <p:strVal val="visible"/>
                                          </p:to>
                                        </p:set>
                                        <p:animEffect transition="in" filter="fade">
                                          <p:cBhvr>
                                            <p:cTn id="114" dur="70"/>
                                            <p:tgtEl>
                                              <p:spTgt spid="367"/>
                                            </p:tgtEl>
                                          </p:cBhvr>
                                        </p:animEffect>
                                      </p:childTnLst>
                                    </p:cTn>
                                  </p:par>
                                </p:childTnLst>
                              </p:cTn>
                            </p:par>
                            <p:par>
                              <p:cTn id="115" fill="hold">
                                <p:stCondLst>
                                  <p:cond delay="3020"/>
                                </p:stCondLst>
                                <p:childTnLst>
                                  <p:par>
                                    <p:cTn id="116" presetID="2" presetClass="entr" presetSubtype="4" fill="hold" nodeType="afterEffect">
                                      <p:stCondLst>
                                        <p:cond delay="0"/>
                                      </p:stCondLst>
                                      <p:childTnLst>
                                        <p:set>
                                          <p:cBhvr>
                                            <p:cTn id="117" dur="1" fill="hold">
                                              <p:stCondLst>
                                                <p:cond delay="0"/>
                                              </p:stCondLst>
                                            </p:cTn>
                                            <p:tgtEl>
                                              <p:spTgt spid="456"/>
                                            </p:tgtEl>
                                            <p:attrNameLst>
                                              <p:attrName>style.visibility</p:attrName>
                                            </p:attrNameLst>
                                          </p:cBhvr>
                                          <p:to>
                                            <p:strVal val="visible"/>
                                          </p:to>
                                        </p:set>
                                        <p:anim calcmode="lin" valueType="num">
                                          <p:cBhvr additive="base">
                                            <p:cTn id="118" dur="500" fill="hold"/>
                                            <p:tgtEl>
                                              <p:spTgt spid="456"/>
                                            </p:tgtEl>
                                            <p:attrNameLst>
                                              <p:attrName>ppt_x</p:attrName>
                                            </p:attrNameLst>
                                          </p:cBhvr>
                                          <p:tavLst>
                                            <p:tav tm="0">
                                              <p:val>
                                                <p:strVal val="#ppt_x"/>
                                              </p:val>
                                            </p:tav>
                                            <p:tav tm="100000">
                                              <p:val>
                                                <p:strVal val="#ppt_x"/>
                                              </p:val>
                                            </p:tav>
                                          </p:tavLst>
                                        </p:anim>
                                        <p:anim calcmode="lin" valueType="num">
                                          <p:cBhvr additive="base">
                                            <p:cTn id="119" dur="500" fill="hold"/>
                                            <p:tgtEl>
                                              <p:spTgt spid="456"/>
                                            </p:tgtEl>
                                            <p:attrNameLst>
                                              <p:attrName>ppt_y</p:attrName>
                                            </p:attrNameLst>
                                          </p:cBhvr>
                                          <p:tavLst>
                                            <p:tav tm="0">
                                              <p:val>
                                                <p:strVal val="1+#ppt_h/2"/>
                                              </p:val>
                                            </p:tav>
                                            <p:tav tm="100000">
                                              <p:val>
                                                <p:strVal val="#ppt_y"/>
                                              </p:val>
                                            </p:tav>
                                          </p:tavLst>
                                        </p:anim>
                                      </p:childTnLst>
                                    </p:cTn>
                                  </p:par>
                                  <p:par>
                                    <p:cTn id="120" presetID="42" presetClass="path" presetSubtype="0" accel="50000" fill="hold" nodeType="withEffect">
                                      <p:stCondLst>
                                        <p:cond delay="0"/>
                                      </p:stCondLst>
                                      <p:childTnLst>
                                        <p:animMotion origin="layout" path="M -4.72222E-6 1.35315E-6 L 0.50053 0.21172 " pathEditMode="relative" rAng="0" ptsTypes="AA">
                                          <p:cBhvr>
                                            <p:cTn id="121" dur="500" spd="-100000" fill="hold"/>
                                            <p:tgtEl>
                                              <p:spTgt spid="456"/>
                                            </p:tgtEl>
                                            <p:attrNameLst>
                                              <p:attrName>ppt_x</p:attrName>
                                              <p:attrName>ppt_y</p:attrName>
                                            </p:attrNameLst>
                                          </p:cBhvr>
                                          <p:rCtr x="25017" y="10586"/>
                                        </p:animMotion>
                                      </p:childTnLst>
                                    </p:cTn>
                                  </p:par>
                                </p:childTnLst>
                              </p:cTn>
                            </p:par>
                            <p:par>
                              <p:cTn id="122" fill="hold">
                                <p:stCondLst>
                                  <p:cond delay="3520"/>
                                </p:stCondLst>
                                <p:childTnLst>
                                  <p:par>
                                    <p:cTn id="123" presetID="22" presetClass="entr" presetSubtype="8" fill="hold" grpId="0" nodeType="afterEffect">
                                      <p:stCondLst>
                                        <p:cond delay="0"/>
                                      </p:stCondLst>
                                      <p:childTnLst>
                                        <p:set>
                                          <p:cBhvr>
                                            <p:cTn id="124" dur="1" fill="hold">
                                              <p:stCondLst>
                                                <p:cond delay="0"/>
                                              </p:stCondLst>
                                            </p:cTn>
                                            <p:tgtEl>
                                              <p:spTgt spid="452"/>
                                            </p:tgtEl>
                                            <p:attrNameLst>
                                              <p:attrName>style.visibility</p:attrName>
                                            </p:attrNameLst>
                                          </p:cBhvr>
                                          <p:to>
                                            <p:strVal val="visible"/>
                                          </p:to>
                                        </p:set>
                                        <p:animEffect transition="in" filter="wipe(left)">
                                          <p:cBhvr>
                                            <p:cTn id="125" dur="500"/>
                                            <p:tgtEl>
                                              <p:spTgt spid="452"/>
                                            </p:tgtEl>
                                          </p:cBhvr>
                                        </p:animEffect>
                                      </p:childTnLst>
                                    </p:cTn>
                                  </p:par>
                                </p:childTnLst>
                              </p:cTn>
                            </p:par>
                            <p:par>
                              <p:cTn id="126" fill="hold">
                                <p:stCondLst>
                                  <p:cond delay="4020"/>
                                </p:stCondLst>
                                <p:childTnLst>
                                  <p:par>
                                    <p:cTn id="127" presetID="22" presetClass="entr" presetSubtype="8" fill="hold" nodeType="afterEffect">
                                      <p:stCondLst>
                                        <p:cond delay="0"/>
                                      </p:stCondLst>
                                      <p:childTnLst>
                                        <p:set>
                                          <p:cBhvr>
                                            <p:cTn id="128" dur="1" fill="hold">
                                              <p:stCondLst>
                                                <p:cond delay="0"/>
                                              </p:stCondLst>
                                            </p:cTn>
                                            <p:tgtEl>
                                              <p:spTgt spid="453"/>
                                            </p:tgtEl>
                                            <p:attrNameLst>
                                              <p:attrName>style.visibility</p:attrName>
                                            </p:attrNameLst>
                                          </p:cBhvr>
                                          <p:to>
                                            <p:strVal val="visible"/>
                                          </p:to>
                                        </p:set>
                                        <p:animEffect transition="in" filter="wipe(left)">
                                          <p:cBhvr>
                                            <p:cTn id="129" dur="500"/>
                                            <p:tgtEl>
                                              <p:spTgt spid="453"/>
                                            </p:tgtEl>
                                          </p:cBhvr>
                                        </p:animEffect>
                                      </p:childTnLst>
                                    </p:cTn>
                                  </p:par>
                                </p:childTnLst>
                              </p:cTn>
                            </p:par>
                            <p:par>
                              <p:cTn id="130" fill="hold">
                                <p:stCondLst>
                                  <p:cond delay="4520"/>
                                </p:stCondLst>
                                <p:childTnLst>
                                  <p:par>
                                    <p:cTn id="131" presetID="10" presetClass="entr" presetSubtype="0" fill="hold" grpId="0" nodeType="afterEffect">
                                      <p:stCondLst>
                                        <p:cond delay="0"/>
                                      </p:stCondLst>
                                      <p:childTnLst>
                                        <p:set>
                                          <p:cBhvr>
                                            <p:cTn id="132" dur="1" fill="hold">
                                              <p:stCondLst>
                                                <p:cond delay="0"/>
                                              </p:stCondLst>
                                            </p:cTn>
                                            <p:tgtEl>
                                              <p:spTgt spid="403"/>
                                            </p:tgtEl>
                                            <p:attrNameLst>
                                              <p:attrName>style.visibility</p:attrName>
                                            </p:attrNameLst>
                                          </p:cBhvr>
                                          <p:to>
                                            <p:strVal val="visible"/>
                                          </p:to>
                                        </p:set>
                                        <p:animEffect transition="in" filter="fade">
                                          <p:cBhvr>
                                            <p:cTn id="133" dur="70"/>
                                            <p:tgtEl>
                                              <p:spTgt spid="403"/>
                                            </p:tgtEl>
                                          </p:cBhvr>
                                        </p:animEffect>
                                      </p:childTnLst>
                                    </p:cTn>
                                  </p:par>
                                </p:childTnLst>
                              </p:cTn>
                            </p:par>
                            <p:par>
                              <p:cTn id="134" fill="hold">
                                <p:stCondLst>
                                  <p:cond delay="4590"/>
                                </p:stCondLst>
                                <p:childTnLst>
                                  <p:par>
                                    <p:cTn id="135" presetID="10" presetClass="entr" presetSubtype="0" fill="hold" grpId="0" nodeType="afterEffect">
                                      <p:stCondLst>
                                        <p:cond delay="0"/>
                                      </p:stCondLst>
                                      <p:childTnLst>
                                        <p:set>
                                          <p:cBhvr>
                                            <p:cTn id="136" dur="1" fill="hold">
                                              <p:stCondLst>
                                                <p:cond delay="0"/>
                                              </p:stCondLst>
                                            </p:cTn>
                                            <p:tgtEl>
                                              <p:spTgt spid="423"/>
                                            </p:tgtEl>
                                            <p:attrNameLst>
                                              <p:attrName>style.visibility</p:attrName>
                                            </p:attrNameLst>
                                          </p:cBhvr>
                                          <p:to>
                                            <p:strVal val="visible"/>
                                          </p:to>
                                        </p:set>
                                        <p:animEffect transition="in" filter="fade">
                                          <p:cBhvr>
                                            <p:cTn id="137" dur="70"/>
                                            <p:tgtEl>
                                              <p:spTgt spid="423"/>
                                            </p:tgtEl>
                                          </p:cBhvr>
                                        </p:animEffect>
                                      </p:childTnLst>
                                    </p:cTn>
                                  </p:par>
                                </p:childTnLst>
                              </p:cTn>
                            </p:par>
                            <p:par>
                              <p:cTn id="138" fill="hold">
                                <p:stCondLst>
                                  <p:cond delay="4660"/>
                                </p:stCondLst>
                                <p:childTnLst>
                                  <p:par>
                                    <p:cTn id="139" presetID="10" presetClass="entr" presetSubtype="0" fill="hold" grpId="0" nodeType="afterEffect">
                                      <p:stCondLst>
                                        <p:cond delay="0"/>
                                      </p:stCondLst>
                                      <p:childTnLst>
                                        <p:set>
                                          <p:cBhvr>
                                            <p:cTn id="140" dur="1" fill="hold">
                                              <p:stCondLst>
                                                <p:cond delay="0"/>
                                              </p:stCondLst>
                                            </p:cTn>
                                            <p:tgtEl>
                                              <p:spTgt spid="421"/>
                                            </p:tgtEl>
                                            <p:attrNameLst>
                                              <p:attrName>style.visibility</p:attrName>
                                            </p:attrNameLst>
                                          </p:cBhvr>
                                          <p:to>
                                            <p:strVal val="visible"/>
                                          </p:to>
                                        </p:set>
                                        <p:animEffect transition="in" filter="fade">
                                          <p:cBhvr>
                                            <p:cTn id="141" dur="70"/>
                                            <p:tgtEl>
                                              <p:spTgt spid="421"/>
                                            </p:tgtEl>
                                          </p:cBhvr>
                                        </p:animEffect>
                                      </p:childTnLst>
                                    </p:cTn>
                                  </p:par>
                                </p:childTnLst>
                              </p:cTn>
                            </p:par>
                            <p:par>
                              <p:cTn id="142" fill="hold">
                                <p:stCondLst>
                                  <p:cond delay="4730"/>
                                </p:stCondLst>
                                <p:childTnLst>
                                  <p:par>
                                    <p:cTn id="143" presetID="10" presetClass="entr" presetSubtype="0" fill="hold" grpId="0" nodeType="afterEffect">
                                      <p:stCondLst>
                                        <p:cond delay="0"/>
                                      </p:stCondLst>
                                      <p:childTnLst>
                                        <p:set>
                                          <p:cBhvr>
                                            <p:cTn id="144" dur="1" fill="hold">
                                              <p:stCondLst>
                                                <p:cond delay="0"/>
                                              </p:stCondLst>
                                            </p:cTn>
                                            <p:tgtEl>
                                              <p:spTgt spid="404"/>
                                            </p:tgtEl>
                                            <p:attrNameLst>
                                              <p:attrName>style.visibility</p:attrName>
                                            </p:attrNameLst>
                                          </p:cBhvr>
                                          <p:to>
                                            <p:strVal val="visible"/>
                                          </p:to>
                                        </p:set>
                                        <p:animEffect transition="in" filter="fade">
                                          <p:cBhvr>
                                            <p:cTn id="145" dur="70"/>
                                            <p:tgtEl>
                                              <p:spTgt spid="404"/>
                                            </p:tgtEl>
                                          </p:cBhvr>
                                        </p:animEffect>
                                      </p:childTnLst>
                                    </p:cTn>
                                  </p:par>
                                </p:childTnLst>
                              </p:cTn>
                            </p:par>
                            <p:par>
                              <p:cTn id="146" fill="hold">
                                <p:stCondLst>
                                  <p:cond delay="4800"/>
                                </p:stCondLst>
                                <p:childTnLst>
                                  <p:par>
                                    <p:cTn id="147" presetID="10" presetClass="entr" presetSubtype="0" fill="hold" grpId="0" nodeType="afterEffect">
                                      <p:stCondLst>
                                        <p:cond delay="0"/>
                                      </p:stCondLst>
                                      <p:childTnLst>
                                        <p:set>
                                          <p:cBhvr>
                                            <p:cTn id="148" dur="1" fill="hold">
                                              <p:stCondLst>
                                                <p:cond delay="0"/>
                                              </p:stCondLst>
                                            </p:cTn>
                                            <p:tgtEl>
                                              <p:spTgt spid="418"/>
                                            </p:tgtEl>
                                            <p:attrNameLst>
                                              <p:attrName>style.visibility</p:attrName>
                                            </p:attrNameLst>
                                          </p:cBhvr>
                                          <p:to>
                                            <p:strVal val="visible"/>
                                          </p:to>
                                        </p:set>
                                        <p:animEffect transition="in" filter="fade">
                                          <p:cBhvr>
                                            <p:cTn id="149" dur="70"/>
                                            <p:tgtEl>
                                              <p:spTgt spid="418"/>
                                            </p:tgtEl>
                                          </p:cBhvr>
                                        </p:animEffect>
                                      </p:childTnLst>
                                    </p:cTn>
                                  </p:par>
                                </p:childTnLst>
                              </p:cTn>
                            </p:par>
                            <p:par>
                              <p:cTn id="150" fill="hold">
                                <p:stCondLst>
                                  <p:cond delay="4870"/>
                                </p:stCondLst>
                                <p:childTnLst>
                                  <p:par>
                                    <p:cTn id="151" presetID="10" presetClass="entr" presetSubtype="0" fill="hold" grpId="0" nodeType="afterEffect">
                                      <p:stCondLst>
                                        <p:cond delay="0"/>
                                      </p:stCondLst>
                                      <p:childTnLst>
                                        <p:set>
                                          <p:cBhvr>
                                            <p:cTn id="152" dur="1" fill="hold">
                                              <p:stCondLst>
                                                <p:cond delay="0"/>
                                              </p:stCondLst>
                                            </p:cTn>
                                            <p:tgtEl>
                                              <p:spTgt spid="419"/>
                                            </p:tgtEl>
                                            <p:attrNameLst>
                                              <p:attrName>style.visibility</p:attrName>
                                            </p:attrNameLst>
                                          </p:cBhvr>
                                          <p:to>
                                            <p:strVal val="visible"/>
                                          </p:to>
                                        </p:set>
                                        <p:animEffect transition="in" filter="fade">
                                          <p:cBhvr>
                                            <p:cTn id="153" dur="70"/>
                                            <p:tgtEl>
                                              <p:spTgt spid="419"/>
                                            </p:tgtEl>
                                          </p:cBhvr>
                                        </p:animEffect>
                                      </p:childTnLst>
                                    </p:cTn>
                                  </p:par>
                                </p:childTnLst>
                              </p:cTn>
                            </p:par>
                            <p:par>
                              <p:cTn id="154" fill="hold">
                                <p:stCondLst>
                                  <p:cond delay="4940"/>
                                </p:stCondLst>
                                <p:childTnLst>
                                  <p:par>
                                    <p:cTn id="155" presetID="10" presetClass="entr" presetSubtype="0" fill="hold" grpId="0" nodeType="afterEffect">
                                      <p:stCondLst>
                                        <p:cond delay="0"/>
                                      </p:stCondLst>
                                      <p:childTnLst>
                                        <p:set>
                                          <p:cBhvr>
                                            <p:cTn id="156" dur="1" fill="hold">
                                              <p:stCondLst>
                                                <p:cond delay="0"/>
                                              </p:stCondLst>
                                            </p:cTn>
                                            <p:tgtEl>
                                              <p:spTgt spid="420"/>
                                            </p:tgtEl>
                                            <p:attrNameLst>
                                              <p:attrName>style.visibility</p:attrName>
                                            </p:attrNameLst>
                                          </p:cBhvr>
                                          <p:to>
                                            <p:strVal val="visible"/>
                                          </p:to>
                                        </p:set>
                                        <p:animEffect transition="in" filter="fade">
                                          <p:cBhvr>
                                            <p:cTn id="157" dur="70"/>
                                            <p:tgtEl>
                                              <p:spTgt spid="420"/>
                                            </p:tgtEl>
                                          </p:cBhvr>
                                        </p:animEffect>
                                      </p:childTnLst>
                                    </p:cTn>
                                  </p:par>
                                </p:childTnLst>
                              </p:cTn>
                            </p:par>
                            <p:par>
                              <p:cTn id="158" fill="hold">
                                <p:stCondLst>
                                  <p:cond delay="5010"/>
                                </p:stCondLst>
                                <p:childTnLst>
                                  <p:par>
                                    <p:cTn id="159" presetID="10" presetClass="entr" presetSubtype="0" fill="hold" grpId="0" nodeType="afterEffect">
                                      <p:stCondLst>
                                        <p:cond delay="0"/>
                                      </p:stCondLst>
                                      <p:childTnLst>
                                        <p:set>
                                          <p:cBhvr>
                                            <p:cTn id="160" dur="1" fill="hold">
                                              <p:stCondLst>
                                                <p:cond delay="0"/>
                                              </p:stCondLst>
                                            </p:cTn>
                                            <p:tgtEl>
                                              <p:spTgt spid="417"/>
                                            </p:tgtEl>
                                            <p:attrNameLst>
                                              <p:attrName>style.visibility</p:attrName>
                                            </p:attrNameLst>
                                          </p:cBhvr>
                                          <p:to>
                                            <p:strVal val="visible"/>
                                          </p:to>
                                        </p:set>
                                        <p:animEffect transition="in" filter="fade">
                                          <p:cBhvr>
                                            <p:cTn id="161" dur="70"/>
                                            <p:tgtEl>
                                              <p:spTgt spid="417"/>
                                            </p:tgtEl>
                                          </p:cBhvr>
                                        </p:animEffect>
                                      </p:childTnLst>
                                    </p:cTn>
                                  </p:par>
                                </p:childTnLst>
                              </p:cTn>
                            </p:par>
                            <p:par>
                              <p:cTn id="162" fill="hold">
                                <p:stCondLst>
                                  <p:cond delay="5080"/>
                                </p:stCondLst>
                                <p:childTnLst>
                                  <p:par>
                                    <p:cTn id="163" presetID="10" presetClass="entr" presetSubtype="0" fill="hold" grpId="0" nodeType="afterEffect">
                                      <p:stCondLst>
                                        <p:cond delay="0"/>
                                      </p:stCondLst>
                                      <p:childTnLst>
                                        <p:set>
                                          <p:cBhvr>
                                            <p:cTn id="164" dur="1" fill="hold">
                                              <p:stCondLst>
                                                <p:cond delay="0"/>
                                              </p:stCondLst>
                                            </p:cTn>
                                            <p:tgtEl>
                                              <p:spTgt spid="412"/>
                                            </p:tgtEl>
                                            <p:attrNameLst>
                                              <p:attrName>style.visibility</p:attrName>
                                            </p:attrNameLst>
                                          </p:cBhvr>
                                          <p:to>
                                            <p:strVal val="visible"/>
                                          </p:to>
                                        </p:set>
                                        <p:animEffect transition="in" filter="fade">
                                          <p:cBhvr>
                                            <p:cTn id="165" dur="70"/>
                                            <p:tgtEl>
                                              <p:spTgt spid="412"/>
                                            </p:tgtEl>
                                          </p:cBhvr>
                                        </p:animEffect>
                                      </p:childTnLst>
                                    </p:cTn>
                                  </p:par>
                                </p:childTnLst>
                              </p:cTn>
                            </p:par>
                            <p:par>
                              <p:cTn id="166" fill="hold">
                                <p:stCondLst>
                                  <p:cond delay="5150"/>
                                </p:stCondLst>
                                <p:childTnLst>
                                  <p:par>
                                    <p:cTn id="167" presetID="10" presetClass="entr" presetSubtype="0" fill="hold" grpId="0" nodeType="afterEffect">
                                      <p:stCondLst>
                                        <p:cond delay="0"/>
                                      </p:stCondLst>
                                      <p:childTnLst>
                                        <p:set>
                                          <p:cBhvr>
                                            <p:cTn id="168" dur="1" fill="hold">
                                              <p:stCondLst>
                                                <p:cond delay="0"/>
                                              </p:stCondLst>
                                            </p:cTn>
                                            <p:tgtEl>
                                              <p:spTgt spid="413"/>
                                            </p:tgtEl>
                                            <p:attrNameLst>
                                              <p:attrName>style.visibility</p:attrName>
                                            </p:attrNameLst>
                                          </p:cBhvr>
                                          <p:to>
                                            <p:strVal val="visible"/>
                                          </p:to>
                                        </p:set>
                                        <p:animEffect transition="in" filter="fade">
                                          <p:cBhvr>
                                            <p:cTn id="169" dur="70"/>
                                            <p:tgtEl>
                                              <p:spTgt spid="413"/>
                                            </p:tgtEl>
                                          </p:cBhvr>
                                        </p:animEffect>
                                      </p:childTnLst>
                                    </p:cTn>
                                  </p:par>
                                </p:childTnLst>
                              </p:cTn>
                            </p:par>
                            <p:par>
                              <p:cTn id="170" fill="hold">
                                <p:stCondLst>
                                  <p:cond delay="5220"/>
                                </p:stCondLst>
                                <p:childTnLst>
                                  <p:par>
                                    <p:cTn id="171" presetID="10" presetClass="entr" presetSubtype="0" fill="hold" grpId="0" nodeType="afterEffect">
                                      <p:stCondLst>
                                        <p:cond delay="0"/>
                                      </p:stCondLst>
                                      <p:childTnLst>
                                        <p:set>
                                          <p:cBhvr>
                                            <p:cTn id="172" dur="1" fill="hold">
                                              <p:stCondLst>
                                                <p:cond delay="0"/>
                                              </p:stCondLst>
                                            </p:cTn>
                                            <p:tgtEl>
                                              <p:spTgt spid="414"/>
                                            </p:tgtEl>
                                            <p:attrNameLst>
                                              <p:attrName>style.visibility</p:attrName>
                                            </p:attrNameLst>
                                          </p:cBhvr>
                                          <p:to>
                                            <p:strVal val="visible"/>
                                          </p:to>
                                        </p:set>
                                        <p:animEffect transition="in" filter="fade">
                                          <p:cBhvr>
                                            <p:cTn id="173" dur="70"/>
                                            <p:tgtEl>
                                              <p:spTgt spid="414"/>
                                            </p:tgtEl>
                                          </p:cBhvr>
                                        </p:animEffect>
                                      </p:childTnLst>
                                    </p:cTn>
                                  </p:par>
                                </p:childTnLst>
                              </p:cTn>
                            </p:par>
                            <p:par>
                              <p:cTn id="174" fill="hold">
                                <p:stCondLst>
                                  <p:cond delay="5290"/>
                                </p:stCondLst>
                                <p:childTnLst>
                                  <p:par>
                                    <p:cTn id="175" presetID="10" presetClass="entr" presetSubtype="0" fill="hold" grpId="0" nodeType="afterEffect">
                                      <p:stCondLst>
                                        <p:cond delay="0"/>
                                      </p:stCondLst>
                                      <p:childTnLst>
                                        <p:set>
                                          <p:cBhvr>
                                            <p:cTn id="176" dur="1" fill="hold">
                                              <p:stCondLst>
                                                <p:cond delay="0"/>
                                              </p:stCondLst>
                                            </p:cTn>
                                            <p:tgtEl>
                                              <p:spTgt spid="416"/>
                                            </p:tgtEl>
                                            <p:attrNameLst>
                                              <p:attrName>style.visibility</p:attrName>
                                            </p:attrNameLst>
                                          </p:cBhvr>
                                          <p:to>
                                            <p:strVal val="visible"/>
                                          </p:to>
                                        </p:set>
                                        <p:animEffect transition="in" filter="fade">
                                          <p:cBhvr>
                                            <p:cTn id="177" dur="70"/>
                                            <p:tgtEl>
                                              <p:spTgt spid="416"/>
                                            </p:tgtEl>
                                          </p:cBhvr>
                                        </p:animEffect>
                                      </p:childTnLst>
                                    </p:cTn>
                                  </p:par>
                                </p:childTnLst>
                              </p:cTn>
                            </p:par>
                            <p:par>
                              <p:cTn id="178" fill="hold">
                                <p:stCondLst>
                                  <p:cond delay="5360"/>
                                </p:stCondLst>
                                <p:childTnLst>
                                  <p:par>
                                    <p:cTn id="179" presetID="10" presetClass="entr" presetSubtype="0" fill="hold" grpId="0" nodeType="afterEffect">
                                      <p:stCondLst>
                                        <p:cond delay="0"/>
                                      </p:stCondLst>
                                      <p:childTnLst>
                                        <p:set>
                                          <p:cBhvr>
                                            <p:cTn id="180" dur="1" fill="hold">
                                              <p:stCondLst>
                                                <p:cond delay="0"/>
                                              </p:stCondLst>
                                            </p:cTn>
                                            <p:tgtEl>
                                              <p:spTgt spid="415"/>
                                            </p:tgtEl>
                                            <p:attrNameLst>
                                              <p:attrName>style.visibility</p:attrName>
                                            </p:attrNameLst>
                                          </p:cBhvr>
                                          <p:to>
                                            <p:strVal val="visible"/>
                                          </p:to>
                                        </p:set>
                                        <p:animEffect transition="in" filter="fade">
                                          <p:cBhvr>
                                            <p:cTn id="181" dur="70"/>
                                            <p:tgtEl>
                                              <p:spTgt spid="415"/>
                                            </p:tgtEl>
                                          </p:cBhvr>
                                        </p:animEffect>
                                      </p:childTnLst>
                                    </p:cTn>
                                  </p:par>
                                </p:childTnLst>
                              </p:cTn>
                            </p:par>
                            <p:par>
                              <p:cTn id="182" fill="hold">
                                <p:stCondLst>
                                  <p:cond delay="5430"/>
                                </p:stCondLst>
                                <p:childTnLst>
                                  <p:par>
                                    <p:cTn id="183" presetID="10" presetClass="entr" presetSubtype="0" fill="hold" grpId="0" nodeType="afterEffect">
                                      <p:stCondLst>
                                        <p:cond delay="0"/>
                                      </p:stCondLst>
                                      <p:childTnLst>
                                        <p:set>
                                          <p:cBhvr>
                                            <p:cTn id="184" dur="1" fill="hold">
                                              <p:stCondLst>
                                                <p:cond delay="0"/>
                                              </p:stCondLst>
                                            </p:cTn>
                                            <p:tgtEl>
                                              <p:spTgt spid="422"/>
                                            </p:tgtEl>
                                            <p:attrNameLst>
                                              <p:attrName>style.visibility</p:attrName>
                                            </p:attrNameLst>
                                          </p:cBhvr>
                                          <p:to>
                                            <p:strVal val="visible"/>
                                          </p:to>
                                        </p:set>
                                        <p:animEffect transition="in" filter="fade">
                                          <p:cBhvr>
                                            <p:cTn id="185" dur="70"/>
                                            <p:tgtEl>
                                              <p:spTgt spid="422"/>
                                            </p:tgtEl>
                                          </p:cBhvr>
                                        </p:animEffect>
                                      </p:childTnLst>
                                    </p:cTn>
                                  </p:par>
                                </p:childTnLst>
                              </p:cTn>
                            </p:par>
                            <p:par>
                              <p:cTn id="186" fill="hold">
                                <p:stCondLst>
                                  <p:cond delay="5500"/>
                                </p:stCondLst>
                                <p:childTnLst>
                                  <p:par>
                                    <p:cTn id="187" presetID="10" presetClass="entr" presetSubtype="0" fill="hold" grpId="0" nodeType="afterEffect">
                                      <p:stCondLst>
                                        <p:cond delay="0"/>
                                      </p:stCondLst>
                                      <p:childTnLst>
                                        <p:set>
                                          <p:cBhvr>
                                            <p:cTn id="188" dur="1" fill="hold">
                                              <p:stCondLst>
                                                <p:cond delay="0"/>
                                              </p:stCondLst>
                                            </p:cTn>
                                            <p:tgtEl>
                                              <p:spTgt spid="410"/>
                                            </p:tgtEl>
                                            <p:attrNameLst>
                                              <p:attrName>style.visibility</p:attrName>
                                            </p:attrNameLst>
                                          </p:cBhvr>
                                          <p:to>
                                            <p:strVal val="visible"/>
                                          </p:to>
                                        </p:set>
                                        <p:animEffect transition="in" filter="fade">
                                          <p:cBhvr>
                                            <p:cTn id="189" dur="70"/>
                                            <p:tgtEl>
                                              <p:spTgt spid="410"/>
                                            </p:tgtEl>
                                          </p:cBhvr>
                                        </p:animEffect>
                                      </p:childTnLst>
                                    </p:cTn>
                                  </p:par>
                                </p:childTnLst>
                              </p:cTn>
                            </p:par>
                            <p:par>
                              <p:cTn id="190" fill="hold">
                                <p:stCondLst>
                                  <p:cond delay="5570"/>
                                </p:stCondLst>
                                <p:childTnLst>
                                  <p:par>
                                    <p:cTn id="191" presetID="10" presetClass="entr" presetSubtype="0" fill="hold" grpId="0" nodeType="afterEffect">
                                      <p:stCondLst>
                                        <p:cond delay="0"/>
                                      </p:stCondLst>
                                      <p:childTnLst>
                                        <p:set>
                                          <p:cBhvr>
                                            <p:cTn id="192" dur="1" fill="hold">
                                              <p:stCondLst>
                                                <p:cond delay="0"/>
                                              </p:stCondLst>
                                            </p:cTn>
                                            <p:tgtEl>
                                              <p:spTgt spid="409"/>
                                            </p:tgtEl>
                                            <p:attrNameLst>
                                              <p:attrName>style.visibility</p:attrName>
                                            </p:attrNameLst>
                                          </p:cBhvr>
                                          <p:to>
                                            <p:strVal val="visible"/>
                                          </p:to>
                                        </p:set>
                                        <p:animEffect transition="in" filter="fade">
                                          <p:cBhvr>
                                            <p:cTn id="193" dur="70"/>
                                            <p:tgtEl>
                                              <p:spTgt spid="409"/>
                                            </p:tgtEl>
                                          </p:cBhvr>
                                        </p:animEffect>
                                      </p:childTnLst>
                                    </p:cTn>
                                  </p:par>
                                </p:childTnLst>
                              </p:cTn>
                            </p:par>
                            <p:par>
                              <p:cTn id="194" fill="hold">
                                <p:stCondLst>
                                  <p:cond delay="5640"/>
                                </p:stCondLst>
                                <p:childTnLst>
                                  <p:par>
                                    <p:cTn id="195" presetID="10" presetClass="entr" presetSubtype="0" fill="hold" grpId="0" nodeType="afterEffect">
                                      <p:stCondLst>
                                        <p:cond delay="0"/>
                                      </p:stCondLst>
                                      <p:childTnLst>
                                        <p:set>
                                          <p:cBhvr>
                                            <p:cTn id="196" dur="1" fill="hold">
                                              <p:stCondLst>
                                                <p:cond delay="0"/>
                                              </p:stCondLst>
                                            </p:cTn>
                                            <p:tgtEl>
                                              <p:spTgt spid="401"/>
                                            </p:tgtEl>
                                            <p:attrNameLst>
                                              <p:attrName>style.visibility</p:attrName>
                                            </p:attrNameLst>
                                          </p:cBhvr>
                                          <p:to>
                                            <p:strVal val="visible"/>
                                          </p:to>
                                        </p:set>
                                        <p:animEffect transition="in" filter="fade">
                                          <p:cBhvr>
                                            <p:cTn id="197" dur="70"/>
                                            <p:tgtEl>
                                              <p:spTgt spid="401"/>
                                            </p:tgtEl>
                                          </p:cBhvr>
                                        </p:animEffect>
                                      </p:childTnLst>
                                    </p:cTn>
                                  </p:par>
                                </p:childTnLst>
                              </p:cTn>
                            </p:par>
                            <p:par>
                              <p:cTn id="198" fill="hold">
                                <p:stCondLst>
                                  <p:cond delay="5710"/>
                                </p:stCondLst>
                                <p:childTnLst>
                                  <p:par>
                                    <p:cTn id="199" presetID="10" presetClass="entr" presetSubtype="0" fill="hold" grpId="0" nodeType="afterEffect">
                                      <p:stCondLst>
                                        <p:cond delay="0"/>
                                      </p:stCondLst>
                                      <p:childTnLst>
                                        <p:set>
                                          <p:cBhvr>
                                            <p:cTn id="200" dur="1" fill="hold">
                                              <p:stCondLst>
                                                <p:cond delay="0"/>
                                              </p:stCondLst>
                                            </p:cTn>
                                            <p:tgtEl>
                                              <p:spTgt spid="411"/>
                                            </p:tgtEl>
                                            <p:attrNameLst>
                                              <p:attrName>style.visibility</p:attrName>
                                            </p:attrNameLst>
                                          </p:cBhvr>
                                          <p:to>
                                            <p:strVal val="visible"/>
                                          </p:to>
                                        </p:set>
                                        <p:animEffect transition="in" filter="fade">
                                          <p:cBhvr>
                                            <p:cTn id="201" dur="70"/>
                                            <p:tgtEl>
                                              <p:spTgt spid="411"/>
                                            </p:tgtEl>
                                          </p:cBhvr>
                                        </p:animEffect>
                                      </p:childTnLst>
                                    </p:cTn>
                                  </p:par>
                                </p:childTnLst>
                              </p:cTn>
                            </p:par>
                            <p:par>
                              <p:cTn id="202" fill="hold">
                                <p:stCondLst>
                                  <p:cond delay="5780"/>
                                </p:stCondLst>
                                <p:childTnLst>
                                  <p:par>
                                    <p:cTn id="203" presetID="10" presetClass="entr" presetSubtype="0" fill="hold" grpId="0" nodeType="afterEffect">
                                      <p:stCondLst>
                                        <p:cond delay="0"/>
                                      </p:stCondLst>
                                      <p:childTnLst>
                                        <p:set>
                                          <p:cBhvr>
                                            <p:cTn id="204" dur="1" fill="hold">
                                              <p:stCondLst>
                                                <p:cond delay="0"/>
                                              </p:stCondLst>
                                            </p:cTn>
                                            <p:tgtEl>
                                              <p:spTgt spid="402"/>
                                            </p:tgtEl>
                                            <p:attrNameLst>
                                              <p:attrName>style.visibility</p:attrName>
                                            </p:attrNameLst>
                                          </p:cBhvr>
                                          <p:to>
                                            <p:strVal val="visible"/>
                                          </p:to>
                                        </p:set>
                                        <p:animEffect transition="in" filter="fade">
                                          <p:cBhvr>
                                            <p:cTn id="205" dur="70"/>
                                            <p:tgtEl>
                                              <p:spTgt spid="402"/>
                                            </p:tgtEl>
                                          </p:cBhvr>
                                        </p:animEffect>
                                      </p:childTnLst>
                                    </p:cTn>
                                  </p:par>
                                </p:childTnLst>
                              </p:cTn>
                            </p:par>
                            <p:par>
                              <p:cTn id="206" fill="hold">
                                <p:stCondLst>
                                  <p:cond delay="5850"/>
                                </p:stCondLst>
                                <p:childTnLst>
                                  <p:par>
                                    <p:cTn id="207" presetID="10" presetClass="entr" presetSubtype="0" fill="hold" grpId="0" nodeType="afterEffect">
                                      <p:stCondLst>
                                        <p:cond delay="0"/>
                                      </p:stCondLst>
                                      <p:childTnLst>
                                        <p:set>
                                          <p:cBhvr>
                                            <p:cTn id="208" dur="1" fill="hold">
                                              <p:stCondLst>
                                                <p:cond delay="0"/>
                                              </p:stCondLst>
                                            </p:cTn>
                                            <p:tgtEl>
                                              <p:spTgt spid="400"/>
                                            </p:tgtEl>
                                            <p:attrNameLst>
                                              <p:attrName>style.visibility</p:attrName>
                                            </p:attrNameLst>
                                          </p:cBhvr>
                                          <p:to>
                                            <p:strVal val="visible"/>
                                          </p:to>
                                        </p:set>
                                        <p:animEffect transition="in" filter="fade">
                                          <p:cBhvr>
                                            <p:cTn id="209" dur="70"/>
                                            <p:tgtEl>
                                              <p:spTgt spid="400"/>
                                            </p:tgtEl>
                                          </p:cBhvr>
                                        </p:animEffect>
                                      </p:childTnLst>
                                    </p:cTn>
                                  </p:par>
                                </p:childTnLst>
                              </p:cTn>
                            </p:par>
                            <p:par>
                              <p:cTn id="210" fill="hold">
                                <p:stCondLst>
                                  <p:cond delay="5920"/>
                                </p:stCondLst>
                                <p:childTnLst>
                                  <p:par>
                                    <p:cTn id="211" presetID="10" presetClass="entr" presetSubtype="0" fill="hold" grpId="0" nodeType="afterEffect">
                                      <p:stCondLst>
                                        <p:cond delay="0"/>
                                      </p:stCondLst>
                                      <p:childTnLst>
                                        <p:set>
                                          <p:cBhvr>
                                            <p:cTn id="212" dur="1" fill="hold">
                                              <p:stCondLst>
                                                <p:cond delay="0"/>
                                              </p:stCondLst>
                                            </p:cTn>
                                            <p:tgtEl>
                                              <p:spTgt spid="399"/>
                                            </p:tgtEl>
                                            <p:attrNameLst>
                                              <p:attrName>style.visibility</p:attrName>
                                            </p:attrNameLst>
                                          </p:cBhvr>
                                          <p:to>
                                            <p:strVal val="visible"/>
                                          </p:to>
                                        </p:set>
                                        <p:animEffect transition="in" filter="fade">
                                          <p:cBhvr>
                                            <p:cTn id="213" dur="70"/>
                                            <p:tgtEl>
                                              <p:spTgt spid="399"/>
                                            </p:tgtEl>
                                          </p:cBhvr>
                                        </p:animEffect>
                                      </p:childTnLst>
                                    </p:cTn>
                                  </p:par>
                                </p:childTnLst>
                              </p:cTn>
                            </p:par>
                            <p:par>
                              <p:cTn id="214" fill="hold">
                                <p:stCondLst>
                                  <p:cond delay="5990"/>
                                </p:stCondLst>
                                <p:childTnLst>
                                  <p:par>
                                    <p:cTn id="215" presetID="10" presetClass="entr" presetSubtype="0" fill="hold" grpId="0" nodeType="afterEffect">
                                      <p:stCondLst>
                                        <p:cond delay="0"/>
                                      </p:stCondLst>
                                      <p:childTnLst>
                                        <p:set>
                                          <p:cBhvr>
                                            <p:cTn id="216" dur="1" fill="hold">
                                              <p:stCondLst>
                                                <p:cond delay="0"/>
                                              </p:stCondLst>
                                            </p:cTn>
                                            <p:tgtEl>
                                              <p:spTgt spid="407"/>
                                            </p:tgtEl>
                                            <p:attrNameLst>
                                              <p:attrName>style.visibility</p:attrName>
                                            </p:attrNameLst>
                                          </p:cBhvr>
                                          <p:to>
                                            <p:strVal val="visible"/>
                                          </p:to>
                                        </p:set>
                                        <p:animEffect transition="in" filter="fade">
                                          <p:cBhvr>
                                            <p:cTn id="217" dur="70"/>
                                            <p:tgtEl>
                                              <p:spTgt spid="407"/>
                                            </p:tgtEl>
                                          </p:cBhvr>
                                        </p:animEffect>
                                      </p:childTnLst>
                                    </p:cTn>
                                  </p:par>
                                </p:childTnLst>
                              </p:cTn>
                            </p:par>
                            <p:par>
                              <p:cTn id="218" fill="hold">
                                <p:stCondLst>
                                  <p:cond delay="6060"/>
                                </p:stCondLst>
                                <p:childTnLst>
                                  <p:par>
                                    <p:cTn id="219" presetID="10" presetClass="entr" presetSubtype="0" fill="hold" grpId="0" nodeType="afterEffect">
                                      <p:stCondLst>
                                        <p:cond delay="0"/>
                                      </p:stCondLst>
                                      <p:childTnLst>
                                        <p:set>
                                          <p:cBhvr>
                                            <p:cTn id="220" dur="1" fill="hold">
                                              <p:stCondLst>
                                                <p:cond delay="0"/>
                                              </p:stCondLst>
                                            </p:cTn>
                                            <p:tgtEl>
                                              <p:spTgt spid="405"/>
                                            </p:tgtEl>
                                            <p:attrNameLst>
                                              <p:attrName>style.visibility</p:attrName>
                                            </p:attrNameLst>
                                          </p:cBhvr>
                                          <p:to>
                                            <p:strVal val="visible"/>
                                          </p:to>
                                        </p:set>
                                        <p:animEffect transition="in" filter="fade">
                                          <p:cBhvr>
                                            <p:cTn id="221" dur="70"/>
                                            <p:tgtEl>
                                              <p:spTgt spid="405"/>
                                            </p:tgtEl>
                                          </p:cBhvr>
                                        </p:animEffect>
                                      </p:childTnLst>
                                    </p:cTn>
                                  </p:par>
                                </p:childTnLst>
                              </p:cTn>
                            </p:par>
                            <p:par>
                              <p:cTn id="222" fill="hold">
                                <p:stCondLst>
                                  <p:cond delay="6130"/>
                                </p:stCondLst>
                                <p:childTnLst>
                                  <p:par>
                                    <p:cTn id="223" presetID="10" presetClass="entr" presetSubtype="0" fill="hold" grpId="0" nodeType="afterEffect">
                                      <p:stCondLst>
                                        <p:cond delay="0"/>
                                      </p:stCondLst>
                                      <p:childTnLst>
                                        <p:set>
                                          <p:cBhvr>
                                            <p:cTn id="224" dur="1" fill="hold">
                                              <p:stCondLst>
                                                <p:cond delay="0"/>
                                              </p:stCondLst>
                                            </p:cTn>
                                            <p:tgtEl>
                                              <p:spTgt spid="406"/>
                                            </p:tgtEl>
                                            <p:attrNameLst>
                                              <p:attrName>style.visibility</p:attrName>
                                            </p:attrNameLst>
                                          </p:cBhvr>
                                          <p:to>
                                            <p:strVal val="visible"/>
                                          </p:to>
                                        </p:set>
                                        <p:animEffect transition="in" filter="fade">
                                          <p:cBhvr>
                                            <p:cTn id="225" dur="70"/>
                                            <p:tgtEl>
                                              <p:spTgt spid="406"/>
                                            </p:tgtEl>
                                          </p:cBhvr>
                                        </p:animEffect>
                                      </p:childTnLst>
                                    </p:cTn>
                                  </p:par>
                                </p:childTnLst>
                              </p:cTn>
                            </p:par>
                            <p:par>
                              <p:cTn id="226" fill="hold">
                                <p:stCondLst>
                                  <p:cond delay="6200"/>
                                </p:stCondLst>
                                <p:childTnLst>
                                  <p:par>
                                    <p:cTn id="227" presetID="10" presetClass="entr" presetSubtype="0" fill="hold" grpId="0" nodeType="afterEffect">
                                      <p:stCondLst>
                                        <p:cond delay="0"/>
                                      </p:stCondLst>
                                      <p:childTnLst>
                                        <p:set>
                                          <p:cBhvr>
                                            <p:cTn id="228" dur="1" fill="hold">
                                              <p:stCondLst>
                                                <p:cond delay="0"/>
                                              </p:stCondLst>
                                            </p:cTn>
                                            <p:tgtEl>
                                              <p:spTgt spid="408"/>
                                            </p:tgtEl>
                                            <p:attrNameLst>
                                              <p:attrName>style.visibility</p:attrName>
                                            </p:attrNameLst>
                                          </p:cBhvr>
                                          <p:to>
                                            <p:strVal val="visible"/>
                                          </p:to>
                                        </p:set>
                                        <p:animEffect transition="in" filter="fade">
                                          <p:cBhvr>
                                            <p:cTn id="229" dur="70"/>
                                            <p:tgtEl>
                                              <p:spTgt spid="408"/>
                                            </p:tgtEl>
                                          </p:cBhvr>
                                        </p:animEffect>
                                      </p:childTnLst>
                                    </p:cTn>
                                  </p:par>
                                </p:childTnLst>
                              </p:cTn>
                            </p:par>
                            <p:par>
                              <p:cTn id="230" fill="hold">
                                <p:stCondLst>
                                  <p:cond delay="6270"/>
                                </p:stCondLst>
                                <p:childTnLst>
                                  <p:par>
                                    <p:cTn id="231" presetID="2" presetClass="entr" presetSubtype="4" fill="hold" nodeType="afterEffect">
                                      <p:stCondLst>
                                        <p:cond delay="0"/>
                                      </p:stCondLst>
                                      <p:childTnLst>
                                        <p:set>
                                          <p:cBhvr>
                                            <p:cTn id="232" dur="1" fill="hold">
                                              <p:stCondLst>
                                                <p:cond delay="0"/>
                                              </p:stCondLst>
                                            </p:cTn>
                                            <p:tgtEl>
                                              <p:spTgt spid="468"/>
                                            </p:tgtEl>
                                            <p:attrNameLst>
                                              <p:attrName>style.visibility</p:attrName>
                                            </p:attrNameLst>
                                          </p:cBhvr>
                                          <p:to>
                                            <p:strVal val="visible"/>
                                          </p:to>
                                        </p:set>
                                        <p:anim calcmode="lin" valueType="num">
                                          <p:cBhvr additive="base">
                                            <p:cTn id="233" dur="500" fill="hold"/>
                                            <p:tgtEl>
                                              <p:spTgt spid="468"/>
                                            </p:tgtEl>
                                            <p:attrNameLst>
                                              <p:attrName>ppt_x</p:attrName>
                                            </p:attrNameLst>
                                          </p:cBhvr>
                                          <p:tavLst>
                                            <p:tav tm="0">
                                              <p:val>
                                                <p:strVal val="#ppt_x"/>
                                              </p:val>
                                            </p:tav>
                                            <p:tav tm="100000">
                                              <p:val>
                                                <p:strVal val="#ppt_x"/>
                                              </p:val>
                                            </p:tav>
                                          </p:tavLst>
                                        </p:anim>
                                        <p:anim calcmode="lin" valueType="num">
                                          <p:cBhvr additive="base">
                                            <p:cTn id="234" dur="500" fill="hold"/>
                                            <p:tgtEl>
                                              <p:spTgt spid="468"/>
                                            </p:tgtEl>
                                            <p:attrNameLst>
                                              <p:attrName>ppt_y</p:attrName>
                                            </p:attrNameLst>
                                          </p:cBhvr>
                                          <p:tavLst>
                                            <p:tav tm="0">
                                              <p:val>
                                                <p:strVal val="1+#ppt_h/2"/>
                                              </p:val>
                                            </p:tav>
                                            <p:tav tm="100000">
                                              <p:val>
                                                <p:strVal val="#ppt_y"/>
                                              </p:val>
                                            </p:tav>
                                          </p:tavLst>
                                        </p:anim>
                                      </p:childTnLst>
                                    </p:cTn>
                                  </p:par>
                                  <p:par>
                                    <p:cTn id="235" presetID="42" presetClass="path" presetSubtype="0" accel="50000" fill="hold" nodeType="withEffect">
                                      <p:stCondLst>
                                        <p:cond delay="0"/>
                                      </p:stCondLst>
                                      <p:childTnLst>
                                        <p:animMotion origin="layout" path="M -4.72222E-6 3.33333E-6 L 0.42969 -0.01167 " pathEditMode="relative" rAng="0" ptsTypes="AA">
                                          <p:cBhvr>
                                            <p:cTn id="236" dur="500" spd="-100000" fill="hold"/>
                                            <p:tgtEl>
                                              <p:spTgt spid="468"/>
                                            </p:tgtEl>
                                            <p:attrNameLst>
                                              <p:attrName>ppt_x</p:attrName>
                                              <p:attrName>ppt_y</p:attrName>
                                            </p:attrNameLst>
                                          </p:cBhvr>
                                          <p:rCtr x="21476" y="-583"/>
                                        </p:animMotion>
                                      </p:childTnLst>
                                    </p:cTn>
                                  </p:par>
                                </p:childTnLst>
                              </p:cTn>
                            </p:par>
                            <p:par>
                              <p:cTn id="237" fill="hold">
                                <p:stCondLst>
                                  <p:cond delay="6770"/>
                                </p:stCondLst>
                                <p:childTnLst>
                                  <p:par>
                                    <p:cTn id="238" presetID="22" presetClass="entr" presetSubtype="8" fill="hold" grpId="0" nodeType="afterEffect">
                                      <p:stCondLst>
                                        <p:cond delay="0"/>
                                      </p:stCondLst>
                                      <p:childTnLst>
                                        <p:set>
                                          <p:cBhvr>
                                            <p:cTn id="239" dur="1" fill="hold">
                                              <p:stCondLst>
                                                <p:cond delay="0"/>
                                              </p:stCondLst>
                                            </p:cTn>
                                            <p:tgtEl>
                                              <p:spTgt spid="461"/>
                                            </p:tgtEl>
                                            <p:attrNameLst>
                                              <p:attrName>style.visibility</p:attrName>
                                            </p:attrNameLst>
                                          </p:cBhvr>
                                          <p:to>
                                            <p:strVal val="visible"/>
                                          </p:to>
                                        </p:set>
                                        <p:animEffect transition="in" filter="wipe(left)">
                                          <p:cBhvr>
                                            <p:cTn id="240" dur="500"/>
                                            <p:tgtEl>
                                              <p:spTgt spid="461"/>
                                            </p:tgtEl>
                                          </p:cBhvr>
                                        </p:animEffect>
                                      </p:childTnLst>
                                    </p:cTn>
                                  </p:par>
                                </p:childTnLst>
                              </p:cTn>
                            </p:par>
                            <p:par>
                              <p:cTn id="241" fill="hold">
                                <p:stCondLst>
                                  <p:cond delay="7270"/>
                                </p:stCondLst>
                                <p:childTnLst>
                                  <p:par>
                                    <p:cTn id="242" presetID="22" presetClass="entr" presetSubtype="8" fill="hold" nodeType="afterEffect">
                                      <p:stCondLst>
                                        <p:cond delay="0"/>
                                      </p:stCondLst>
                                      <p:childTnLst>
                                        <p:set>
                                          <p:cBhvr>
                                            <p:cTn id="243" dur="1" fill="hold">
                                              <p:stCondLst>
                                                <p:cond delay="0"/>
                                              </p:stCondLst>
                                            </p:cTn>
                                            <p:tgtEl>
                                              <p:spTgt spid="462"/>
                                            </p:tgtEl>
                                            <p:attrNameLst>
                                              <p:attrName>style.visibility</p:attrName>
                                            </p:attrNameLst>
                                          </p:cBhvr>
                                          <p:to>
                                            <p:strVal val="visible"/>
                                          </p:to>
                                        </p:set>
                                        <p:animEffect transition="in" filter="wipe(left)">
                                          <p:cBhvr>
                                            <p:cTn id="244" dur="500"/>
                                            <p:tgtEl>
                                              <p:spTgt spid="462"/>
                                            </p:tgtEl>
                                          </p:cBhvr>
                                        </p:animEffect>
                                      </p:childTnLst>
                                    </p:cTn>
                                  </p:par>
                                </p:childTnLst>
                              </p:cTn>
                            </p:par>
                            <p:par>
                              <p:cTn id="245" fill="hold">
                                <p:stCondLst>
                                  <p:cond delay="7770"/>
                                </p:stCondLst>
                                <p:childTnLst>
                                  <p:par>
                                    <p:cTn id="246" presetID="10" presetClass="entr" presetSubtype="0" fill="hold" grpId="0" nodeType="afterEffect">
                                      <p:stCondLst>
                                        <p:cond delay="0"/>
                                      </p:stCondLst>
                                      <p:childTnLst>
                                        <p:set>
                                          <p:cBhvr>
                                            <p:cTn id="247" dur="1" fill="hold">
                                              <p:stCondLst>
                                                <p:cond delay="0"/>
                                              </p:stCondLst>
                                            </p:cTn>
                                            <p:tgtEl>
                                              <p:spTgt spid="441"/>
                                            </p:tgtEl>
                                            <p:attrNameLst>
                                              <p:attrName>style.visibility</p:attrName>
                                            </p:attrNameLst>
                                          </p:cBhvr>
                                          <p:to>
                                            <p:strVal val="visible"/>
                                          </p:to>
                                        </p:set>
                                        <p:animEffect transition="in" filter="fade">
                                          <p:cBhvr>
                                            <p:cTn id="248" dur="70"/>
                                            <p:tgtEl>
                                              <p:spTgt spid="441"/>
                                            </p:tgtEl>
                                          </p:cBhvr>
                                        </p:animEffect>
                                      </p:childTnLst>
                                    </p:cTn>
                                  </p:par>
                                </p:childTnLst>
                              </p:cTn>
                            </p:par>
                            <p:par>
                              <p:cTn id="249" fill="hold">
                                <p:stCondLst>
                                  <p:cond delay="7840"/>
                                </p:stCondLst>
                                <p:childTnLst>
                                  <p:par>
                                    <p:cTn id="250" presetID="10" presetClass="entr" presetSubtype="0" fill="hold" grpId="0" nodeType="afterEffect">
                                      <p:stCondLst>
                                        <p:cond delay="0"/>
                                      </p:stCondLst>
                                      <p:childTnLst>
                                        <p:set>
                                          <p:cBhvr>
                                            <p:cTn id="251" dur="1" fill="hold">
                                              <p:stCondLst>
                                                <p:cond delay="0"/>
                                              </p:stCondLst>
                                            </p:cTn>
                                            <p:tgtEl>
                                              <p:spTgt spid="450"/>
                                            </p:tgtEl>
                                            <p:attrNameLst>
                                              <p:attrName>style.visibility</p:attrName>
                                            </p:attrNameLst>
                                          </p:cBhvr>
                                          <p:to>
                                            <p:strVal val="visible"/>
                                          </p:to>
                                        </p:set>
                                        <p:animEffect transition="in" filter="fade">
                                          <p:cBhvr>
                                            <p:cTn id="252" dur="70"/>
                                            <p:tgtEl>
                                              <p:spTgt spid="450"/>
                                            </p:tgtEl>
                                          </p:cBhvr>
                                        </p:animEffect>
                                      </p:childTnLst>
                                    </p:cTn>
                                  </p:par>
                                </p:childTnLst>
                              </p:cTn>
                            </p:par>
                            <p:par>
                              <p:cTn id="253" fill="hold">
                                <p:stCondLst>
                                  <p:cond delay="7910"/>
                                </p:stCondLst>
                                <p:childTnLst>
                                  <p:par>
                                    <p:cTn id="254" presetID="10" presetClass="entr" presetSubtype="0" fill="hold" grpId="0" nodeType="afterEffect">
                                      <p:stCondLst>
                                        <p:cond delay="0"/>
                                      </p:stCondLst>
                                      <p:childTnLst>
                                        <p:set>
                                          <p:cBhvr>
                                            <p:cTn id="255" dur="1" fill="hold">
                                              <p:stCondLst>
                                                <p:cond delay="0"/>
                                              </p:stCondLst>
                                            </p:cTn>
                                            <p:tgtEl>
                                              <p:spTgt spid="447"/>
                                            </p:tgtEl>
                                            <p:attrNameLst>
                                              <p:attrName>style.visibility</p:attrName>
                                            </p:attrNameLst>
                                          </p:cBhvr>
                                          <p:to>
                                            <p:strVal val="visible"/>
                                          </p:to>
                                        </p:set>
                                        <p:animEffect transition="in" filter="fade">
                                          <p:cBhvr>
                                            <p:cTn id="256" dur="70"/>
                                            <p:tgtEl>
                                              <p:spTgt spid="447"/>
                                            </p:tgtEl>
                                          </p:cBhvr>
                                        </p:animEffect>
                                      </p:childTnLst>
                                    </p:cTn>
                                  </p:par>
                                </p:childTnLst>
                              </p:cTn>
                            </p:par>
                            <p:par>
                              <p:cTn id="257" fill="hold">
                                <p:stCondLst>
                                  <p:cond delay="7980"/>
                                </p:stCondLst>
                                <p:childTnLst>
                                  <p:par>
                                    <p:cTn id="258" presetID="10" presetClass="entr" presetSubtype="0" fill="hold" grpId="0" nodeType="afterEffect">
                                      <p:stCondLst>
                                        <p:cond delay="0"/>
                                      </p:stCondLst>
                                      <p:childTnLst>
                                        <p:set>
                                          <p:cBhvr>
                                            <p:cTn id="259" dur="1" fill="hold">
                                              <p:stCondLst>
                                                <p:cond delay="0"/>
                                              </p:stCondLst>
                                            </p:cTn>
                                            <p:tgtEl>
                                              <p:spTgt spid="443"/>
                                            </p:tgtEl>
                                            <p:attrNameLst>
                                              <p:attrName>style.visibility</p:attrName>
                                            </p:attrNameLst>
                                          </p:cBhvr>
                                          <p:to>
                                            <p:strVal val="visible"/>
                                          </p:to>
                                        </p:set>
                                        <p:animEffect transition="in" filter="fade">
                                          <p:cBhvr>
                                            <p:cTn id="260" dur="70"/>
                                            <p:tgtEl>
                                              <p:spTgt spid="443"/>
                                            </p:tgtEl>
                                          </p:cBhvr>
                                        </p:animEffect>
                                      </p:childTnLst>
                                    </p:cTn>
                                  </p:par>
                                </p:childTnLst>
                              </p:cTn>
                            </p:par>
                            <p:par>
                              <p:cTn id="261" fill="hold">
                                <p:stCondLst>
                                  <p:cond delay="8050"/>
                                </p:stCondLst>
                                <p:childTnLst>
                                  <p:par>
                                    <p:cTn id="262" presetID="10" presetClass="entr" presetSubtype="0" fill="hold" grpId="0" nodeType="afterEffect">
                                      <p:stCondLst>
                                        <p:cond delay="0"/>
                                      </p:stCondLst>
                                      <p:childTnLst>
                                        <p:set>
                                          <p:cBhvr>
                                            <p:cTn id="263" dur="1" fill="hold">
                                              <p:stCondLst>
                                                <p:cond delay="0"/>
                                              </p:stCondLst>
                                            </p:cTn>
                                            <p:tgtEl>
                                              <p:spTgt spid="444"/>
                                            </p:tgtEl>
                                            <p:attrNameLst>
                                              <p:attrName>style.visibility</p:attrName>
                                            </p:attrNameLst>
                                          </p:cBhvr>
                                          <p:to>
                                            <p:strVal val="visible"/>
                                          </p:to>
                                        </p:set>
                                        <p:animEffect transition="in" filter="fade">
                                          <p:cBhvr>
                                            <p:cTn id="264" dur="70"/>
                                            <p:tgtEl>
                                              <p:spTgt spid="444"/>
                                            </p:tgtEl>
                                          </p:cBhvr>
                                        </p:animEffect>
                                      </p:childTnLst>
                                    </p:cTn>
                                  </p:par>
                                </p:childTnLst>
                              </p:cTn>
                            </p:par>
                            <p:par>
                              <p:cTn id="265" fill="hold">
                                <p:stCondLst>
                                  <p:cond delay="8120"/>
                                </p:stCondLst>
                                <p:childTnLst>
                                  <p:par>
                                    <p:cTn id="266" presetID="10" presetClass="entr" presetSubtype="0" fill="hold" grpId="0" nodeType="afterEffect">
                                      <p:stCondLst>
                                        <p:cond delay="0"/>
                                      </p:stCondLst>
                                      <p:childTnLst>
                                        <p:set>
                                          <p:cBhvr>
                                            <p:cTn id="267" dur="1" fill="hold">
                                              <p:stCondLst>
                                                <p:cond delay="0"/>
                                              </p:stCondLst>
                                            </p:cTn>
                                            <p:tgtEl>
                                              <p:spTgt spid="445"/>
                                            </p:tgtEl>
                                            <p:attrNameLst>
                                              <p:attrName>style.visibility</p:attrName>
                                            </p:attrNameLst>
                                          </p:cBhvr>
                                          <p:to>
                                            <p:strVal val="visible"/>
                                          </p:to>
                                        </p:set>
                                        <p:animEffect transition="in" filter="fade">
                                          <p:cBhvr>
                                            <p:cTn id="268" dur="70"/>
                                            <p:tgtEl>
                                              <p:spTgt spid="445"/>
                                            </p:tgtEl>
                                          </p:cBhvr>
                                        </p:animEffect>
                                      </p:childTnLst>
                                    </p:cTn>
                                  </p:par>
                                </p:childTnLst>
                              </p:cTn>
                            </p:par>
                            <p:par>
                              <p:cTn id="269" fill="hold">
                                <p:stCondLst>
                                  <p:cond delay="8190"/>
                                </p:stCondLst>
                                <p:childTnLst>
                                  <p:par>
                                    <p:cTn id="270" presetID="10" presetClass="entr" presetSubtype="0" fill="hold" grpId="0" nodeType="afterEffect">
                                      <p:stCondLst>
                                        <p:cond delay="0"/>
                                      </p:stCondLst>
                                      <p:childTnLst>
                                        <p:set>
                                          <p:cBhvr>
                                            <p:cTn id="271" dur="1" fill="hold">
                                              <p:stCondLst>
                                                <p:cond delay="0"/>
                                              </p:stCondLst>
                                            </p:cTn>
                                            <p:tgtEl>
                                              <p:spTgt spid="446"/>
                                            </p:tgtEl>
                                            <p:attrNameLst>
                                              <p:attrName>style.visibility</p:attrName>
                                            </p:attrNameLst>
                                          </p:cBhvr>
                                          <p:to>
                                            <p:strVal val="visible"/>
                                          </p:to>
                                        </p:set>
                                        <p:animEffect transition="in" filter="fade">
                                          <p:cBhvr>
                                            <p:cTn id="272" dur="70"/>
                                            <p:tgtEl>
                                              <p:spTgt spid="446"/>
                                            </p:tgtEl>
                                          </p:cBhvr>
                                        </p:animEffect>
                                      </p:childTnLst>
                                    </p:cTn>
                                  </p:par>
                                </p:childTnLst>
                              </p:cTn>
                            </p:par>
                            <p:par>
                              <p:cTn id="273" fill="hold">
                                <p:stCondLst>
                                  <p:cond delay="8260"/>
                                </p:stCondLst>
                                <p:childTnLst>
                                  <p:par>
                                    <p:cTn id="274" presetID="10" presetClass="entr" presetSubtype="0" fill="hold" grpId="0" nodeType="afterEffect">
                                      <p:stCondLst>
                                        <p:cond delay="0"/>
                                      </p:stCondLst>
                                      <p:childTnLst>
                                        <p:set>
                                          <p:cBhvr>
                                            <p:cTn id="275" dur="1" fill="hold">
                                              <p:stCondLst>
                                                <p:cond delay="0"/>
                                              </p:stCondLst>
                                            </p:cTn>
                                            <p:tgtEl>
                                              <p:spTgt spid="442"/>
                                            </p:tgtEl>
                                            <p:attrNameLst>
                                              <p:attrName>style.visibility</p:attrName>
                                            </p:attrNameLst>
                                          </p:cBhvr>
                                          <p:to>
                                            <p:strVal val="visible"/>
                                          </p:to>
                                        </p:set>
                                        <p:animEffect transition="in" filter="fade">
                                          <p:cBhvr>
                                            <p:cTn id="276" dur="70"/>
                                            <p:tgtEl>
                                              <p:spTgt spid="442"/>
                                            </p:tgtEl>
                                          </p:cBhvr>
                                        </p:animEffect>
                                      </p:childTnLst>
                                    </p:cTn>
                                  </p:par>
                                </p:childTnLst>
                              </p:cTn>
                            </p:par>
                            <p:par>
                              <p:cTn id="277" fill="hold">
                                <p:stCondLst>
                                  <p:cond delay="8330"/>
                                </p:stCondLst>
                                <p:childTnLst>
                                  <p:par>
                                    <p:cTn id="278" presetID="10" presetClass="entr" presetSubtype="0" fill="hold" grpId="0" nodeType="afterEffect">
                                      <p:stCondLst>
                                        <p:cond delay="0"/>
                                      </p:stCondLst>
                                      <p:childTnLst>
                                        <p:set>
                                          <p:cBhvr>
                                            <p:cTn id="279" dur="1" fill="hold">
                                              <p:stCondLst>
                                                <p:cond delay="0"/>
                                              </p:stCondLst>
                                            </p:cTn>
                                            <p:tgtEl>
                                              <p:spTgt spid="435"/>
                                            </p:tgtEl>
                                            <p:attrNameLst>
                                              <p:attrName>style.visibility</p:attrName>
                                            </p:attrNameLst>
                                          </p:cBhvr>
                                          <p:to>
                                            <p:strVal val="visible"/>
                                          </p:to>
                                        </p:set>
                                        <p:animEffect transition="in" filter="fade">
                                          <p:cBhvr>
                                            <p:cTn id="280" dur="70"/>
                                            <p:tgtEl>
                                              <p:spTgt spid="435"/>
                                            </p:tgtEl>
                                          </p:cBhvr>
                                        </p:animEffect>
                                      </p:childTnLst>
                                    </p:cTn>
                                  </p:par>
                                </p:childTnLst>
                              </p:cTn>
                            </p:par>
                            <p:par>
                              <p:cTn id="281" fill="hold">
                                <p:stCondLst>
                                  <p:cond delay="8400"/>
                                </p:stCondLst>
                                <p:childTnLst>
                                  <p:par>
                                    <p:cTn id="282" presetID="10" presetClass="entr" presetSubtype="0" fill="hold" grpId="0" nodeType="afterEffect">
                                      <p:stCondLst>
                                        <p:cond delay="0"/>
                                      </p:stCondLst>
                                      <p:childTnLst>
                                        <p:set>
                                          <p:cBhvr>
                                            <p:cTn id="283" dur="1" fill="hold">
                                              <p:stCondLst>
                                                <p:cond delay="0"/>
                                              </p:stCondLst>
                                            </p:cTn>
                                            <p:tgtEl>
                                              <p:spTgt spid="436"/>
                                            </p:tgtEl>
                                            <p:attrNameLst>
                                              <p:attrName>style.visibility</p:attrName>
                                            </p:attrNameLst>
                                          </p:cBhvr>
                                          <p:to>
                                            <p:strVal val="visible"/>
                                          </p:to>
                                        </p:set>
                                        <p:animEffect transition="in" filter="fade">
                                          <p:cBhvr>
                                            <p:cTn id="284" dur="70"/>
                                            <p:tgtEl>
                                              <p:spTgt spid="436"/>
                                            </p:tgtEl>
                                          </p:cBhvr>
                                        </p:animEffect>
                                      </p:childTnLst>
                                    </p:cTn>
                                  </p:par>
                                </p:childTnLst>
                              </p:cTn>
                            </p:par>
                            <p:par>
                              <p:cTn id="285" fill="hold">
                                <p:stCondLst>
                                  <p:cond delay="8470"/>
                                </p:stCondLst>
                                <p:childTnLst>
                                  <p:par>
                                    <p:cTn id="286" presetID="10" presetClass="entr" presetSubtype="0" fill="hold" grpId="0" nodeType="afterEffect">
                                      <p:stCondLst>
                                        <p:cond delay="0"/>
                                      </p:stCondLst>
                                      <p:childTnLst>
                                        <p:set>
                                          <p:cBhvr>
                                            <p:cTn id="287" dur="1" fill="hold">
                                              <p:stCondLst>
                                                <p:cond delay="0"/>
                                              </p:stCondLst>
                                            </p:cTn>
                                            <p:tgtEl>
                                              <p:spTgt spid="437"/>
                                            </p:tgtEl>
                                            <p:attrNameLst>
                                              <p:attrName>style.visibility</p:attrName>
                                            </p:attrNameLst>
                                          </p:cBhvr>
                                          <p:to>
                                            <p:strVal val="visible"/>
                                          </p:to>
                                        </p:set>
                                        <p:animEffect transition="in" filter="fade">
                                          <p:cBhvr>
                                            <p:cTn id="288" dur="70"/>
                                            <p:tgtEl>
                                              <p:spTgt spid="437"/>
                                            </p:tgtEl>
                                          </p:cBhvr>
                                        </p:animEffect>
                                      </p:childTnLst>
                                    </p:cTn>
                                  </p:par>
                                </p:childTnLst>
                              </p:cTn>
                            </p:par>
                            <p:par>
                              <p:cTn id="289" fill="hold">
                                <p:stCondLst>
                                  <p:cond delay="8540"/>
                                </p:stCondLst>
                                <p:childTnLst>
                                  <p:par>
                                    <p:cTn id="290" presetID="10" presetClass="entr" presetSubtype="0" fill="hold" grpId="0" nodeType="afterEffect">
                                      <p:stCondLst>
                                        <p:cond delay="0"/>
                                      </p:stCondLst>
                                      <p:childTnLst>
                                        <p:set>
                                          <p:cBhvr>
                                            <p:cTn id="291" dur="1" fill="hold">
                                              <p:stCondLst>
                                                <p:cond delay="0"/>
                                              </p:stCondLst>
                                            </p:cTn>
                                            <p:tgtEl>
                                              <p:spTgt spid="439"/>
                                            </p:tgtEl>
                                            <p:attrNameLst>
                                              <p:attrName>style.visibility</p:attrName>
                                            </p:attrNameLst>
                                          </p:cBhvr>
                                          <p:to>
                                            <p:strVal val="visible"/>
                                          </p:to>
                                        </p:set>
                                        <p:animEffect transition="in" filter="fade">
                                          <p:cBhvr>
                                            <p:cTn id="292" dur="70"/>
                                            <p:tgtEl>
                                              <p:spTgt spid="439"/>
                                            </p:tgtEl>
                                          </p:cBhvr>
                                        </p:animEffect>
                                      </p:childTnLst>
                                    </p:cTn>
                                  </p:par>
                                </p:childTnLst>
                              </p:cTn>
                            </p:par>
                            <p:par>
                              <p:cTn id="293" fill="hold">
                                <p:stCondLst>
                                  <p:cond delay="8610"/>
                                </p:stCondLst>
                                <p:childTnLst>
                                  <p:par>
                                    <p:cTn id="294" presetID="10" presetClass="entr" presetSubtype="0" fill="hold" grpId="0" nodeType="afterEffect">
                                      <p:stCondLst>
                                        <p:cond delay="0"/>
                                      </p:stCondLst>
                                      <p:childTnLst>
                                        <p:set>
                                          <p:cBhvr>
                                            <p:cTn id="295" dur="1" fill="hold">
                                              <p:stCondLst>
                                                <p:cond delay="0"/>
                                              </p:stCondLst>
                                            </p:cTn>
                                            <p:tgtEl>
                                              <p:spTgt spid="438"/>
                                            </p:tgtEl>
                                            <p:attrNameLst>
                                              <p:attrName>style.visibility</p:attrName>
                                            </p:attrNameLst>
                                          </p:cBhvr>
                                          <p:to>
                                            <p:strVal val="visible"/>
                                          </p:to>
                                        </p:set>
                                        <p:animEffect transition="in" filter="fade">
                                          <p:cBhvr>
                                            <p:cTn id="296" dur="70"/>
                                            <p:tgtEl>
                                              <p:spTgt spid="438"/>
                                            </p:tgtEl>
                                          </p:cBhvr>
                                        </p:animEffect>
                                      </p:childTnLst>
                                    </p:cTn>
                                  </p:par>
                                </p:childTnLst>
                              </p:cTn>
                            </p:par>
                            <p:par>
                              <p:cTn id="297" fill="hold">
                                <p:stCondLst>
                                  <p:cond delay="8680"/>
                                </p:stCondLst>
                                <p:childTnLst>
                                  <p:par>
                                    <p:cTn id="298" presetID="10" presetClass="entr" presetSubtype="0" fill="hold" grpId="0" nodeType="afterEffect">
                                      <p:stCondLst>
                                        <p:cond delay="0"/>
                                      </p:stCondLst>
                                      <p:childTnLst>
                                        <p:set>
                                          <p:cBhvr>
                                            <p:cTn id="299" dur="1" fill="hold">
                                              <p:stCondLst>
                                                <p:cond delay="0"/>
                                              </p:stCondLst>
                                            </p:cTn>
                                            <p:tgtEl>
                                              <p:spTgt spid="449"/>
                                            </p:tgtEl>
                                            <p:attrNameLst>
                                              <p:attrName>style.visibility</p:attrName>
                                            </p:attrNameLst>
                                          </p:cBhvr>
                                          <p:to>
                                            <p:strVal val="visible"/>
                                          </p:to>
                                        </p:set>
                                        <p:animEffect transition="in" filter="fade">
                                          <p:cBhvr>
                                            <p:cTn id="300" dur="70"/>
                                            <p:tgtEl>
                                              <p:spTgt spid="449"/>
                                            </p:tgtEl>
                                          </p:cBhvr>
                                        </p:animEffect>
                                      </p:childTnLst>
                                    </p:cTn>
                                  </p:par>
                                </p:childTnLst>
                              </p:cTn>
                            </p:par>
                            <p:par>
                              <p:cTn id="301" fill="hold">
                                <p:stCondLst>
                                  <p:cond delay="8750"/>
                                </p:stCondLst>
                                <p:childTnLst>
                                  <p:par>
                                    <p:cTn id="302" presetID="10" presetClass="entr" presetSubtype="0" fill="hold" grpId="0" nodeType="afterEffect">
                                      <p:stCondLst>
                                        <p:cond delay="0"/>
                                      </p:stCondLst>
                                      <p:childTnLst>
                                        <p:set>
                                          <p:cBhvr>
                                            <p:cTn id="303" dur="1" fill="hold">
                                              <p:stCondLst>
                                                <p:cond delay="0"/>
                                              </p:stCondLst>
                                            </p:cTn>
                                            <p:tgtEl>
                                              <p:spTgt spid="448"/>
                                            </p:tgtEl>
                                            <p:attrNameLst>
                                              <p:attrName>style.visibility</p:attrName>
                                            </p:attrNameLst>
                                          </p:cBhvr>
                                          <p:to>
                                            <p:strVal val="visible"/>
                                          </p:to>
                                        </p:set>
                                        <p:animEffect transition="in" filter="fade">
                                          <p:cBhvr>
                                            <p:cTn id="304" dur="70"/>
                                            <p:tgtEl>
                                              <p:spTgt spid="448"/>
                                            </p:tgtEl>
                                          </p:cBhvr>
                                        </p:animEffect>
                                      </p:childTnLst>
                                    </p:cTn>
                                  </p:par>
                                </p:childTnLst>
                              </p:cTn>
                            </p:par>
                            <p:par>
                              <p:cTn id="305" fill="hold">
                                <p:stCondLst>
                                  <p:cond delay="8820"/>
                                </p:stCondLst>
                                <p:childTnLst>
                                  <p:par>
                                    <p:cTn id="306" presetID="10" presetClass="entr" presetSubtype="0" fill="hold" grpId="0" nodeType="afterEffect">
                                      <p:stCondLst>
                                        <p:cond delay="0"/>
                                      </p:stCondLst>
                                      <p:childTnLst>
                                        <p:set>
                                          <p:cBhvr>
                                            <p:cTn id="307" dur="1" fill="hold">
                                              <p:stCondLst>
                                                <p:cond delay="0"/>
                                              </p:stCondLst>
                                            </p:cTn>
                                            <p:tgtEl>
                                              <p:spTgt spid="440"/>
                                            </p:tgtEl>
                                            <p:attrNameLst>
                                              <p:attrName>style.visibility</p:attrName>
                                            </p:attrNameLst>
                                          </p:cBhvr>
                                          <p:to>
                                            <p:strVal val="visible"/>
                                          </p:to>
                                        </p:set>
                                        <p:animEffect transition="in" filter="fade">
                                          <p:cBhvr>
                                            <p:cTn id="308" dur="70"/>
                                            <p:tgtEl>
                                              <p:spTgt spid="440"/>
                                            </p:tgtEl>
                                          </p:cBhvr>
                                        </p:animEffect>
                                      </p:childTnLst>
                                    </p:cTn>
                                  </p:par>
                                </p:childTnLst>
                              </p:cTn>
                            </p:par>
                            <p:par>
                              <p:cTn id="309" fill="hold">
                                <p:stCondLst>
                                  <p:cond delay="8890"/>
                                </p:stCondLst>
                                <p:childTnLst>
                                  <p:par>
                                    <p:cTn id="310" presetID="10" presetClass="entr" presetSubtype="0" fill="hold" grpId="0" nodeType="afterEffect">
                                      <p:stCondLst>
                                        <p:cond delay="0"/>
                                      </p:stCondLst>
                                      <p:childTnLst>
                                        <p:set>
                                          <p:cBhvr>
                                            <p:cTn id="311" dur="1" fill="hold">
                                              <p:stCondLst>
                                                <p:cond delay="0"/>
                                              </p:stCondLst>
                                            </p:cTn>
                                            <p:tgtEl>
                                              <p:spTgt spid="428"/>
                                            </p:tgtEl>
                                            <p:attrNameLst>
                                              <p:attrName>style.visibility</p:attrName>
                                            </p:attrNameLst>
                                          </p:cBhvr>
                                          <p:to>
                                            <p:strVal val="visible"/>
                                          </p:to>
                                        </p:set>
                                        <p:animEffect transition="in" filter="fade">
                                          <p:cBhvr>
                                            <p:cTn id="312" dur="70"/>
                                            <p:tgtEl>
                                              <p:spTgt spid="428"/>
                                            </p:tgtEl>
                                          </p:cBhvr>
                                        </p:animEffect>
                                      </p:childTnLst>
                                    </p:cTn>
                                  </p:par>
                                </p:childTnLst>
                              </p:cTn>
                            </p:par>
                            <p:par>
                              <p:cTn id="313" fill="hold">
                                <p:stCondLst>
                                  <p:cond delay="8960"/>
                                </p:stCondLst>
                                <p:childTnLst>
                                  <p:par>
                                    <p:cTn id="314" presetID="10" presetClass="entr" presetSubtype="0" fill="hold" grpId="0" nodeType="afterEffect">
                                      <p:stCondLst>
                                        <p:cond delay="0"/>
                                      </p:stCondLst>
                                      <p:childTnLst>
                                        <p:set>
                                          <p:cBhvr>
                                            <p:cTn id="315" dur="1" fill="hold">
                                              <p:stCondLst>
                                                <p:cond delay="0"/>
                                              </p:stCondLst>
                                            </p:cTn>
                                            <p:tgtEl>
                                              <p:spTgt spid="430"/>
                                            </p:tgtEl>
                                            <p:attrNameLst>
                                              <p:attrName>style.visibility</p:attrName>
                                            </p:attrNameLst>
                                          </p:cBhvr>
                                          <p:to>
                                            <p:strVal val="visible"/>
                                          </p:to>
                                        </p:set>
                                        <p:animEffect transition="in" filter="fade">
                                          <p:cBhvr>
                                            <p:cTn id="316" dur="70"/>
                                            <p:tgtEl>
                                              <p:spTgt spid="430"/>
                                            </p:tgtEl>
                                          </p:cBhvr>
                                        </p:animEffect>
                                      </p:childTnLst>
                                    </p:cTn>
                                  </p:par>
                                </p:childTnLst>
                              </p:cTn>
                            </p:par>
                            <p:par>
                              <p:cTn id="317" fill="hold">
                                <p:stCondLst>
                                  <p:cond delay="9030"/>
                                </p:stCondLst>
                                <p:childTnLst>
                                  <p:par>
                                    <p:cTn id="318" presetID="10" presetClass="entr" presetSubtype="0" fill="hold" grpId="0" nodeType="afterEffect">
                                      <p:stCondLst>
                                        <p:cond delay="0"/>
                                      </p:stCondLst>
                                      <p:childTnLst>
                                        <p:set>
                                          <p:cBhvr>
                                            <p:cTn id="319" dur="1" fill="hold">
                                              <p:stCondLst>
                                                <p:cond delay="0"/>
                                              </p:stCondLst>
                                            </p:cTn>
                                            <p:tgtEl>
                                              <p:spTgt spid="429"/>
                                            </p:tgtEl>
                                            <p:attrNameLst>
                                              <p:attrName>style.visibility</p:attrName>
                                            </p:attrNameLst>
                                          </p:cBhvr>
                                          <p:to>
                                            <p:strVal val="visible"/>
                                          </p:to>
                                        </p:set>
                                        <p:animEffect transition="in" filter="fade">
                                          <p:cBhvr>
                                            <p:cTn id="320" dur="70"/>
                                            <p:tgtEl>
                                              <p:spTgt spid="429"/>
                                            </p:tgtEl>
                                          </p:cBhvr>
                                        </p:animEffect>
                                      </p:childTnLst>
                                    </p:cTn>
                                  </p:par>
                                </p:childTnLst>
                              </p:cTn>
                            </p:par>
                            <p:par>
                              <p:cTn id="321" fill="hold">
                                <p:stCondLst>
                                  <p:cond delay="9100"/>
                                </p:stCondLst>
                                <p:childTnLst>
                                  <p:par>
                                    <p:cTn id="322" presetID="10" presetClass="entr" presetSubtype="0" fill="hold" grpId="0" nodeType="afterEffect">
                                      <p:stCondLst>
                                        <p:cond delay="0"/>
                                      </p:stCondLst>
                                      <p:childTnLst>
                                        <p:set>
                                          <p:cBhvr>
                                            <p:cTn id="323" dur="1" fill="hold">
                                              <p:stCondLst>
                                                <p:cond delay="0"/>
                                              </p:stCondLst>
                                            </p:cTn>
                                            <p:tgtEl>
                                              <p:spTgt spid="425"/>
                                            </p:tgtEl>
                                            <p:attrNameLst>
                                              <p:attrName>style.visibility</p:attrName>
                                            </p:attrNameLst>
                                          </p:cBhvr>
                                          <p:to>
                                            <p:strVal val="visible"/>
                                          </p:to>
                                        </p:set>
                                        <p:animEffect transition="in" filter="fade">
                                          <p:cBhvr>
                                            <p:cTn id="324" dur="70"/>
                                            <p:tgtEl>
                                              <p:spTgt spid="425"/>
                                            </p:tgtEl>
                                          </p:cBhvr>
                                        </p:animEffect>
                                      </p:childTnLst>
                                    </p:cTn>
                                  </p:par>
                                </p:childTnLst>
                              </p:cTn>
                            </p:par>
                            <p:par>
                              <p:cTn id="325" fill="hold">
                                <p:stCondLst>
                                  <p:cond delay="9170"/>
                                </p:stCondLst>
                                <p:childTnLst>
                                  <p:par>
                                    <p:cTn id="326" presetID="10" presetClass="entr" presetSubtype="0" fill="hold" grpId="0" nodeType="afterEffect">
                                      <p:stCondLst>
                                        <p:cond delay="0"/>
                                      </p:stCondLst>
                                      <p:childTnLst>
                                        <p:set>
                                          <p:cBhvr>
                                            <p:cTn id="327" dur="1" fill="hold">
                                              <p:stCondLst>
                                                <p:cond delay="0"/>
                                              </p:stCondLst>
                                            </p:cTn>
                                            <p:tgtEl>
                                              <p:spTgt spid="424"/>
                                            </p:tgtEl>
                                            <p:attrNameLst>
                                              <p:attrName>style.visibility</p:attrName>
                                            </p:attrNameLst>
                                          </p:cBhvr>
                                          <p:to>
                                            <p:strVal val="visible"/>
                                          </p:to>
                                        </p:set>
                                        <p:animEffect transition="in" filter="fade">
                                          <p:cBhvr>
                                            <p:cTn id="328" dur="70"/>
                                            <p:tgtEl>
                                              <p:spTgt spid="424"/>
                                            </p:tgtEl>
                                          </p:cBhvr>
                                        </p:animEffect>
                                      </p:childTnLst>
                                    </p:cTn>
                                  </p:par>
                                </p:childTnLst>
                              </p:cTn>
                            </p:par>
                            <p:par>
                              <p:cTn id="329" fill="hold">
                                <p:stCondLst>
                                  <p:cond delay="9240"/>
                                </p:stCondLst>
                                <p:childTnLst>
                                  <p:par>
                                    <p:cTn id="330" presetID="10" presetClass="entr" presetSubtype="0" fill="hold" grpId="0" nodeType="afterEffect">
                                      <p:stCondLst>
                                        <p:cond delay="0"/>
                                      </p:stCondLst>
                                      <p:childTnLst>
                                        <p:set>
                                          <p:cBhvr>
                                            <p:cTn id="331" dur="1" fill="hold">
                                              <p:stCondLst>
                                                <p:cond delay="0"/>
                                              </p:stCondLst>
                                            </p:cTn>
                                            <p:tgtEl>
                                              <p:spTgt spid="431"/>
                                            </p:tgtEl>
                                            <p:attrNameLst>
                                              <p:attrName>style.visibility</p:attrName>
                                            </p:attrNameLst>
                                          </p:cBhvr>
                                          <p:to>
                                            <p:strVal val="visible"/>
                                          </p:to>
                                        </p:set>
                                        <p:animEffect transition="in" filter="fade">
                                          <p:cBhvr>
                                            <p:cTn id="332" dur="70"/>
                                            <p:tgtEl>
                                              <p:spTgt spid="431"/>
                                            </p:tgtEl>
                                          </p:cBhvr>
                                        </p:animEffect>
                                      </p:childTnLst>
                                    </p:cTn>
                                  </p:par>
                                </p:childTnLst>
                              </p:cTn>
                            </p:par>
                            <p:par>
                              <p:cTn id="333" fill="hold">
                                <p:stCondLst>
                                  <p:cond delay="9310"/>
                                </p:stCondLst>
                                <p:childTnLst>
                                  <p:par>
                                    <p:cTn id="334" presetID="10" presetClass="entr" presetSubtype="0" fill="hold" grpId="0" nodeType="afterEffect">
                                      <p:stCondLst>
                                        <p:cond delay="0"/>
                                      </p:stCondLst>
                                      <p:childTnLst>
                                        <p:set>
                                          <p:cBhvr>
                                            <p:cTn id="335" dur="1" fill="hold">
                                              <p:stCondLst>
                                                <p:cond delay="0"/>
                                              </p:stCondLst>
                                            </p:cTn>
                                            <p:tgtEl>
                                              <p:spTgt spid="426"/>
                                            </p:tgtEl>
                                            <p:attrNameLst>
                                              <p:attrName>style.visibility</p:attrName>
                                            </p:attrNameLst>
                                          </p:cBhvr>
                                          <p:to>
                                            <p:strVal val="visible"/>
                                          </p:to>
                                        </p:set>
                                        <p:animEffect transition="in" filter="fade">
                                          <p:cBhvr>
                                            <p:cTn id="336" dur="70"/>
                                            <p:tgtEl>
                                              <p:spTgt spid="426"/>
                                            </p:tgtEl>
                                          </p:cBhvr>
                                        </p:animEffect>
                                      </p:childTnLst>
                                    </p:cTn>
                                  </p:par>
                                </p:childTnLst>
                              </p:cTn>
                            </p:par>
                            <p:par>
                              <p:cTn id="337" fill="hold">
                                <p:stCondLst>
                                  <p:cond delay="9380"/>
                                </p:stCondLst>
                                <p:childTnLst>
                                  <p:par>
                                    <p:cTn id="338" presetID="10" presetClass="entr" presetSubtype="0" fill="hold" grpId="0" nodeType="afterEffect">
                                      <p:stCondLst>
                                        <p:cond delay="0"/>
                                      </p:stCondLst>
                                      <p:childTnLst>
                                        <p:set>
                                          <p:cBhvr>
                                            <p:cTn id="339" dur="1" fill="hold">
                                              <p:stCondLst>
                                                <p:cond delay="0"/>
                                              </p:stCondLst>
                                            </p:cTn>
                                            <p:tgtEl>
                                              <p:spTgt spid="427"/>
                                            </p:tgtEl>
                                            <p:attrNameLst>
                                              <p:attrName>style.visibility</p:attrName>
                                            </p:attrNameLst>
                                          </p:cBhvr>
                                          <p:to>
                                            <p:strVal val="visible"/>
                                          </p:to>
                                        </p:set>
                                        <p:animEffect transition="in" filter="fade">
                                          <p:cBhvr>
                                            <p:cTn id="340" dur="70"/>
                                            <p:tgtEl>
                                              <p:spTgt spid="427"/>
                                            </p:tgtEl>
                                          </p:cBhvr>
                                        </p:animEffect>
                                      </p:childTnLst>
                                    </p:cTn>
                                  </p:par>
                                </p:childTnLst>
                              </p:cTn>
                            </p:par>
                            <p:par>
                              <p:cTn id="341" fill="hold">
                                <p:stCondLst>
                                  <p:cond delay="9450"/>
                                </p:stCondLst>
                                <p:childTnLst>
                                  <p:par>
                                    <p:cTn id="342" presetID="10" presetClass="entr" presetSubtype="0" fill="hold" grpId="0" nodeType="afterEffect">
                                      <p:stCondLst>
                                        <p:cond delay="0"/>
                                      </p:stCondLst>
                                      <p:childTnLst>
                                        <p:set>
                                          <p:cBhvr>
                                            <p:cTn id="343" dur="1" fill="hold">
                                              <p:stCondLst>
                                                <p:cond delay="0"/>
                                              </p:stCondLst>
                                            </p:cTn>
                                            <p:tgtEl>
                                              <p:spTgt spid="432"/>
                                            </p:tgtEl>
                                            <p:attrNameLst>
                                              <p:attrName>style.visibility</p:attrName>
                                            </p:attrNameLst>
                                          </p:cBhvr>
                                          <p:to>
                                            <p:strVal val="visible"/>
                                          </p:to>
                                        </p:set>
                                        <p:animEffect transition="in" filter="fade">
                                          <p:cBhvr>
                                            <p:cTn id="344" dur="70"/>
                                            <p:tgtEl>
                                              <p:spTgt spid="432"/>
                                            </p:tgtEl>
                                          </p:cBhvr>
                                        </p:animEffect>
                                      </p:childTnLst>
                                    </p:cTn>
                                  </p:par>
                                </p:childTnLst>
                              </p:cTn>
                            </p:par>
                            <p:par>
                              <p:cTn id="345" fill="hold">
                                <p:stCondLst>
                                  <p:cond delay="9520"/>
                                </p:stCondLst>
                                <p:childTnLst>
                                  <p:par>
                                    <p:cTn id="346" presetID="10" presetClass="entr" presetSubtype="0" fill="hold" grpId="0" nodeType="afterEffect">
                                      <p:stCondLst>
                                        <p:cond delay="0"/>
                                      </p:stCondLst>
                                      <p:childTnLst>
                                        <p:set>
                                          <p:cBhvr>
                                            <p:cTn id="347" dur="1" fill="hold">
                                              <p:stCondLst>
                                                <p:cond delay="0"/>
                                              </p:stCondLst>
                                            </p:cTn>
                                            <p:tgtEl>
                                              <p:spTgt spid="433"/>
                                            </p:tgtEl>
                                            <p:attrNameLst>
                                              <p:attrName>style.visibility</p:attrName>
                                            </p:attrNameLst>
                                          </p:cBhvr>
                                          <p:to>
                                            <p:strVal val="visible"/>
                                          </p:to>
                                        </p:set>
                                        <p:animEffect transition="in" filter="fade">
                                          <p:cBhvr>
                                            <p:cTn id="348" dur="70"/>
                                            <p:tgtEl>
                                              <p:spTgt spid="433"/>
                                            </p:tgtEl>
                                          </p:cBhvr>
                                        </p:animEffect>
                                      </p:childTnLst>
                                    </p:cTn>
                                  </p:par>
                                </p:childTnLst>
                              </p:cTn>
                            </p:par>
                            <p:par>
                              <p:cTn id="349" fill="hold">
                                <p:stCondLst>
                                  <p:cond delay="9590"/>
                                </p:stCondLst>
                                <p:childTnLst>
                                  <p:par>
                                    <p:cTn id="350" presetID="10" presetClass="entr" presetSubtype="0" fill="hold" grpId="0" nodeType="afterEffect">
                                      <p:stCondLst>
                                        <p:cond delay="0"/>
                                      </p:stCondLst>
                                      <p:childTnLst>
                                        <p:set>
                                          <p:cBhvr>
                                            <p:cTn id="351" dur="1" fill="hold">
                                              <p:stCondLst>
                                                <p:cond delay="0"/>
                                              </p:stCondLst>
                                            </p:cTn>
                                            <p:tgtEl>
                                              <p:spTgt spid="434"/>
                                            </p:tgtEl>
                                            <p:attrNameLst>
                                              <p:attrName>style.visibility</p:attrName>
                                            </p:attrNameLst>
                                          </p:cBhvr>
                                          <p:to>
                                            <p:strVal val="visible"/>
                                          </p:to>
                                        </p:set>
                                        <p:animEffect transition="in" filter="fade">
                                          <p:cBhvr>
                                            <p:cTn id="352" dur="70"/>
                                            <p:tgtEl>
                                              <p:spTgt spid="434"/>
                                            </p:tgtEl>
                                          </p:cBhvr>
                                        </p:animEffect>
                                      </p:childTnLst>
                                    </p:cTn>
                                  </p:par>
                                </p:childTnLst>
                              </p:cTn>
                            </p:par>
                            <p:par>
                              <p:cTn id="353" fill="hold">
                                <p:stCondLst>
                                  <p:cond delay="9660"/>
                                </p:stCondLst>
                                <p:childTnLst>
                                  <p:par>
                                    <p:cTn id="354" presetID="2" presetClass="entr" presetSubtype="4" fill="hold" nodeType="afterEffect">
                                      <p:stCondLst>
                                        <p:cond delay="0"/>
                                      </p:stCondLst>
                                      <p:childTnLst>
                                        <p:set>
                                          <p:cBhvr>
                                            <p:cTn id="355" dur="1" fill="hold">
                                              <p:stCondLst>
                                                <p:cond delay="0"/>
                                              </p:stCondLst>
                                            </p:cTn>
                                            <p:tgtEl>
                                              <p:spTgt spid="471"/>
                                            </p:tgtEl>
                                            <p:attrNameLst>
                                              <p:attrName>style.visibility</p:attrName>
                                            </p:attrNameLst>
                                          </p:cBhvr>
                                          <p:to>
                                            <p:strVal val="visible"/>
                                          </p:to>
                                        </p:set>
                                        <p:anim calcmode="lin" valueType="num">
                                          <p:cBhvr additive="base">
                                            <p:cTn id="356" dur="500" fill="hold"/>
                                            <p:tgtEl>
                                              <p:spTgt spid="471"/>
                                            </p:tgtEl>
                                            <p:attrNameLst>
                                              <p:attrName>ppt_x</p:attrName>
                                            </p:attrNameLst>
                                          </p:cBhvr>
                                          <p:tavLst>
                                            <p:tav tm="0">
                                              <p:val>
                                                <p:strVal val="#ppt_x"/>
                                              </p:val>
                                            </p:tav>
                                            <p:tav tm="100000">
                                              <p:val>
                                                <p:strVal val="#ppt_x"/>
                                              </p:val>
                                            </p:tav>
                                          </p:tavLst>
                                        </p:anim>
                                        <p:anim calcmode="lin" valueType="num">
                                          <p:cBhvr additive="base">
                                            <p:cTn id="357" dur="500" fill="hold"/>
                                            <p:tgtEl>
                                              <p:spTgt spid="471"/>
                                            </p:tgtEl>
                                            <p:attrNameLst>
                                              <p:attrName>ppt_y</p:attrName>
                                            </p:attrNameLst>
                                          </p:cBhvr>
                                          <p:tavLst>
                                            <p:tav tm="0">
                                              <p:val>
                                                <p:strVal val="1+#ppt_h/2"/>
                                              </p:val>
                                            </p:tav>
                                            <p:tav tm="100000">
                                              <p:val>
                                                <p:strVal val="#ppt_y"/>
                                              </p:val>
                                            </p:tav>
                                          </p:tavLst>
                                        </p:anim>
                                      </p:childTnLst>
                                    </p:cTn>
                                  </p:par>
                                  <p:par>
                                    <p:cTn id="358" presetID="42" presetClass="path" presetSubtype="0" accel="50000" decel="50000" fill="hold" nodeType="withEffect">
                                      <p:stCondLst>
                                        <p:cond delay="0"/>
                                      </p:stCondLst>
                                      <p:childTnLst>
                                        <p:animMotion origin="layout" path="M -4.72222E-6 -3.33333E-6 L 0.39827 -0.25944 " pathEditMode="relative" rAng="0" ptsTypes="AA">
                                          <p:cBhvr>
                                            <p:cTn id="359" dur="500" spd="-100000" fill="hold"/>
                                            <p:tgtEl>
                                              <p:spTgt spid="471"/>
                                            </p:tgtEl>
                                            <p:attrNameLst>
                                              <p:attrName>ppt_x</p:attrName>
                                              <p:attrName>ppt_y</p:attrName>
                                            </p:attrNameLst>
                                          </p:cBhvr>
                                          <p:rCtr x="19913" y="-12972"/>
                                        </p:animMotion>
                                      </p:childTnLst>
                                    </p:cTn>
                                  </p:par>
                                </p:childTnLst>
                              </p:cTn>
                            </p:par>
                            <p:par>
                              <p:cTn id="360" fill="hold">
                                <p:stCondLst>
                                  <p:cond delay="10160"/>
                                </p:stCondLst>
                                <p:childTnLst>
                                  <p:par>
                                    <p:cTn id="361" presetID="22" presetClass="entr" presetSubtype="8" fill="hold" grpId="0" nodeType="afterEffect">
                                      <p:stCondLst>
                                        <p:cond delay="0"/>
                                      </p:stCondLst>
                                      <p:childTnLst>
                                        <p:set>
                                          <p:cBhvr>
                                            <p:cTn id="362" dur="1" fill="hold">
                                              <p:stCondLst>
                                                <p:cond delay="0"/>
                                              </p:stCondLst>
                                            </p:cTn>
                                            <p:tgtEl>
                                              <p:spTgt spid="464"/>
                                            </p:tgtEl>
                                            <p:attrNameLst>
                                              <p:attrName>style.visibility</p:attrName>
                                            </p:attrNameLst>
                                          </p:cBhvr>
                                          <p:to>
                                            <p:strVal val="visible"/>
                                          </p:to>
                                        </p:set>
                                        <p:animEffect transition="in" filter="wipe(left)">
                                          <p:cBhvr>
                                            <p:cTn id="363" dur="800"/>
                                            <p:tgtEl>
                                              <p:spTgt spid="464"/>
                                            </p:tgtEl>
                                          </p:cBhvr>
                                        </p:animEffect>
                                      </p:childTnLst>
                                    </p:cTn>
                                  </p:par>
                                  <p:par>
                                    <p:cTn id="364" presetID="2" presetClass="entr" presetSubtype="8" fill="hold" grpId="0" nodeType="withEffect">
                                      <p:stCondLst>
                                        <p:cond delay="500"/>
                                      </p:stCondLst>
                                      <p:childTnLst>
                                        <p:set>
                                          <p:cBhvr>
                                            <p:cTn id="365" dur="1" fill="hold">
                                              <p:stCondLst>
                                                <p:cond delay="0"/>
                                              </p:stCondLst>
                                            </p:cTn>
                                            <p:tgtEl>
                                              <p:spTgt spid="474"/>
                                            </p:tgtEl>
                                            <p:attrNameLst>
                                              <p:attrName>style.visibility</p:attrName>
                                            </p:attrNameLst>
                                          </p:cBhvr>
                                          <p:to>
                                            <p:strVal val="visible"/>
                                          </p:to>
                                        </p:set>
                                        <p:anim calcmode="lin" valueType="num">
                                          <p:cBhvr additive="base">
                                            <p:cTn id="366" dur="500" fill="hold"/>
                                            <p:tgtEl>
                                              <p:spTgt spid="474"/>
                                            </p:tgtEl>
                                            <p:attrNameLst>
                                              <p:attrName>ppt_x</p:attrName>
                                            </p:attrNameLst>
                                          </p:cBhvr>
                                          <p:tavLst>
                                            <p:tav tm="0">
                                              <p:val>
                                                <p:strVal val="0-#ppt_w/2"/>
                                              </p:val>
                                            </p:tav>
                                            <p:tav tm="100000">
                                              <p:val>
                                                <p:strVal val="#ppt_x"/>
                                              </p:val>
                                            </p:tav>
                                          </p:tavLst>
                                        </p:anim>
                                        <p:anim calcmode="lin" valueType="num">
                                          <p:cBhvr additive="base">
                                            <p:cTn id="367" dur="500" fill="hold"/>
                                            <p:tgtEl>
                                              <p:spTgt spid="474"/>
                                            </p:tgtEl>
                                            <p:attrNameLst>
                                              <p:attrName>ppt_y</p:attrName>
                                            </p:attrNameLst>
                                          </p:cBhvr>
                                          <p:tavLst>
                                            <p:tav tm="0">
                                              <p:val>
                                                <p:strVal val="#ppt_y"/>
                                              </p:val>
                                            </p:tav>
                                            <p:tav tm="100000">
                                              <p:val>
                                                <p:strVal val="#ppt_y"/>
                                              </p:val>
                                            </p:tav>
                                          </p:tavLst>
                                        </p:anim>
                                      </p:childTnLst>
                                    </p:cTn>
                                  </p:par>
                                  <p:par>
                                    <p:cTn id="368" presetID="2" presetClass="entr" presetSubtype="8" fill="hold" grpId="0" nodeType="withEffect">
                                      <p:stCondLst>
                                        <p:cond delay="500"/>
                                      </p:stCondLst>
                                      <p:childTnLst>
                                        <p:set>
                                          <p:cBhvr>
                                            <p:cTn id="369" dur="1" fill="hold">
                                              <p:stCondLst>
                                                <p:cond delay="0"/>
                                              </p:stCondLst>
                                            </p:cTn>
                                            <p:tgtEl>
                                              <p:spTgt spid="476"/>
                                            </p:tgtEl>
                                            <p:attrNameLst>
                                              <p:attrName>style.visibility</p:attrName>
                                            </p:attrNameLst>
                                          </p:cBhvr>
                                          <p:to>
                                            <p:strVal val="visible"/>
                                          </p:to>
                                        </p:set>
                                        <p:anim calcmode="lin" valueType="num">
                                          <p:cBhvr additive="base">
                                            <p:cTn id="370" dur="500" fill="hold"/>
                                            <p:tgtEl>
                                              <p:spTgt spid="476"/>
                                            </p:tgtEl>
                                            <p:attrNameLst>
                                              <p:attrName>ppt_x</p:attrName>
                                            </p:attrNameLst>
                                          </p:cBhvr>
                                          <p:tavLst>
                                            <p:tav tm="0">
                                              <p:val>
                                                <p:strVal val="0-#ppt_w/2"/>
                                              </p:val>
                                            </p:tav>
                                            <p:tav tm="100000">
                                              <p:val>
                                                <p:strVal val="#ppt_x"/>
                                              </p:val>
                                            </p:tav>
                                          </p:tavLst>
                                        </p:anim>
                                        <p:anim calcmode="lin" valueType="num">
                                          <p:cBhvr additive="base">
                                            <p:cTn id="371" dur="500" fill="hold"/>
                                            <p:tgtEl>
                                              <p:spTgt spid="4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68" grpId="0" animBg="1"/>
          <p:bldP spid="369" grpId="0" animBg="1"/>
          <p:bldP spid="370" grpId="0" animBg="1"/>
          <p:bldP spid="371" grpId="0" animBg="1"/>
          <p:bldP spid="372" grpId="0" animBg="1"/>
          <p:bldP spid="373" grpId="0" animBg="1"/>
          <p:bldP spid="374" grpId="0" animBg="1"/>
          <p:bldP spid="375"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2" grpId="0"/>
          <p:bldP spid="461" grpId="0"/>
          <p:bldP spid="464" grpId="0"/>
          <p:bldP spid="474" grpId="0" bldLvl="0" animBg="1"/>
          <p:bldP spid="476"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4"/>
          <p:cNvSpPr txBox="1"/>
          <p:nvPr/>
        </p:nvSpPr>
        <p:spPr>
          <a:xfrm>
            <a:off x="591338" y="1425467"/>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教育体系趋势</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2" name="圆角矩形 1"/>
          <p:cNvSpPr/>
          <p:nvPr/>
        </p:nvSpPr>
        <p:spPr>
          <a:xfrm>
            <a:off x="518188" y="1339860"/>
            <a:ext cx="2110935"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5" name="标题 4"/>
          <p:cNvSpPr txBox="1"/>
          <p:nvPr/>
        </p:nvSpPr>
        <p:spPr>
          <a:xfrm>
            <a:off x="590492" y="1432522"/>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后勤</a:t>
            </a:r>
            <a:r>
              <a:rPr lang="zh-CN" altLang="en-US" sz="2399" b="1" dirty="0" smtClean="0">
                <a:solidFill>
                  <a:prstClr val="white"/>
                </a:solidFill>
                <a:latin typeface="微软雅黑" panose="020B0503020204020204" charset="-122"/>
                <a:ea typeface="微软雅黑" panose="020B0503020204020204" charset="-122"/>
              </a:rPr>
              <a:t>支持</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6" name="TextBox 32"/>
          <p:cNvSpPr txBox="1"/>
          <p:nvPr/>
        </p:nvSpPr>
        <p:spPr>
          <a:xfrm>
            <a:off x="721580" y="2024700"/>
            <a:ext cx="4030687" cy="1642659"/>
          </a:xfrm>
          <a:prstGeom prst="rect">
            <a:avLst/>
          </a:prstGeom>
          <a:noFill/>
        </p:spPr>
        <p:txBody>
          <a:bodyPr wrap="square" lIns="91408" tIns="45703" rIns="91408" bIns="45703" rtlCol="0">
            <a:spAutoFit/>
          </a:bodyPr>
          <a:lstStyle/>
          <a:p>
            <a:pPr>
              <a:lnSpc>
                <a:spcPct val="130000"/>
              </a:lnSpc>
            </a:pPr>
            <a:r>
              <a:rPr lang="zh-CN" altLang="en-US" sz="1599" b="1" dirty="0">
                <a:solidFill>
                  <a:sysClr val="windowText" lastClr="000000"/>
                </a:solidFill>
                <a:latin typeface="微软雅黑" panose="020B0503020204020204" charset="-122"/>
                <a:ea typeface="微软雅黑" panose="020B0503020204020204" charset="-122"/>
              </a:rPr>
              <a:t>我们提供专业的儿童传统文化培训材料。</a:t>
            </a:r>
            <a:endParaRPr lang="en-US" altLang="zh-CN" sz="1599" b="1" dirty="0">
              <a:solidFill>
                <a:sysClr val="windowText" lastClr="000000"/>
              </a:solidFill>
              <a:latin typeface="微软雅黑" panose="020B0503020204020204" charset="-122"/>
              <a:ea typeface="微软雅黑" panose="020B0503020204020204" charset="-122"/>
            </a:endParaRPr>
          </a:p>
          <a:p>
            <a:r>
              <a:rPr lang="zh-CN" altLang="en-US" sz="1599" dirty="0" smtClean="0">
                <a:solidFill>
                  <a:srgbClr val="4D4D4D"/>
                </a:solidFill>
                <a:latin typeface="微软雅黑" panose="020B0503020204020204" charset="-122"/>
                <a:ea typeface="微软雅黑" panose="020B0503020204020204" charset="-122"/>
              </a:rPr>
              <a:t>百艺工坊课程内的课程材料</a:t>
            </a:r>
            <a:r>
              <a:rPr lang="zh-CN" altLang="en-US" sz="1599" dirty="0">
                <a:solidFill>
                  <a:srgbClr val="4D4D4D"/>
                </a:solidFill>
                <a:latin typeface="微软雅黑" panose="020B0503020204020204" charset="-122"/>
                <a:ea typeface="微软雅黑" panose="020B0503020204020204" charset="-122"/>
              </a:rPr>
              <a:t>全部自主研发，独立生产，采用纯天然</a:t>
            </a:r>
            <a:r>
              <a:rPr lang="zh-CN" altLang="en-US" sz="1599" dirty="0" smtClean="0">
                <a:solidFill>
                  <a:srgbClr val="4D4D4D"/>
                </a:solidFill>
                <a:latin typeface="微软雅黑" panose="020B0503020204020204" charset="-122"/>
                <a:ea typeface="微软雅黑" panose="020B0503020204020204" charset="-122"/>
              </a:rPr>
              <a:t>矿石</a:t>
            </a:r>
            <a:r>
              <a:rPr lang="zh-CN" altLang="en-US" sz="1599" dirty="0">
                <a:solidFill>
                  <a:srgbClr val="4D4D4D"/>
                </a:solidFill>
                <a:latin typeface="微软雅黑" panose="020B0503020204020204" charset="-122"/>
                <a:ea typeface="微软雅黑" panose="020B0503020204020204" charset="-122"/>
              </a:rPr>
              <a:t>、</a:t>
            </a:r>
            <a:r>
              <a:rPr lang="zh-CN" altLang="en-US" sz="1599" dirty="0" smtClean="0">
                <a:solidFill>
                  <a:srgbClr val="4D4D4D"/>
                </a:solidFill>
                <a:latin typeface="微软雅黑" panose="020B0503020204020204" charset="-122"/>
                <a:ea typeface="微软雅黑" panose="020B0503020204020204" charset="-122"/>
              </a:rPr>
              <a:t>纸浆，经过传统</a:t>
            </a:r>
            <a:r>
              <a:rPr lang="zh-CN" altLang="en-US" sz="1599" dirty="0">
                <a:solidFill>
                  <a:srgbClr val="4D4D4D"/>
                </a:solidFill>
                <a:latin typeface="微软雅黑" panose="020B0503020204020204" charset="-122"/>
                <a:ea typeface="微软雅黑" panose="020B0503020204020204" charset="-122"/>
              </a:rPr>
              <a:t>工艺加工制成，包装精美，材料均经过国标、欧标认证，严把质量关，安全无毒，可放心使用。</a:t>
            </a:r>
          </a:p>
        </p:txBody>
      </p:sp>
      <p:pic>
        <p:nvPicPr>
          <p:cNvPr id="11" name="Picture 1" descr="C:\Users\Administrator\AppData\Roaming\Tencent\Users\379406359\QQ\WinTemp\RichOle\0%$L%7NRINXNJW1$A(62QTT.png"/>
          <p:cNvPicPr>
            <a:picLocks noChangeAspect="1"/>
          </p:cNvPicPr>
          <p:nvPr/>
        </p:nvPicPr>
        <p:blipFill>
          <a:blip r:embed="rId2"/>
          <a:stretch>
            <a:fillRect/>
          </a:stretch>
        </p:blipFill>
        <p:spPr>
          <a:xfrm>
            <a:off x="743909" y="3842692"/>
            <a:ext cx="4255303" cy="2570956"/>
          </a:xfrm>
          <a:prstGeom prst="rect">
            <a:avLst/>
          </a:prstGeom>
          <a:noFill/>
          <a:ln w="9525">
            <a:noFill/>
          </a:ln>
        </p:spPr>
      </p:pic>
      <p:pic>
        <p:nvPicPr>
          <p:cNvPr id="12" name="Picture 8" descr="C:\Users\Administrator\AppData\Roaming\Tencent\Users\1269837779\QQ\WinTemp\RichOle\O9STR@(T928BZJH_Z_I7548.png"/>
          <p:cNvPicPr>
            <a:picLocks noChangeAspect="1"/>
          </p:cNvPicPr>
          <p:nvPr/>
        </p:nvPicPr>
        <p:blipFill>
          <a:blip r:embed="rId3"/>
          <a:stretch>
            <a:fillRect/>
          </a:stretch>
        </p:blipFill>
        <p:spPr>
          <a:xfrm>
            <a:off x="5029945" y="1419643"/>
            <a:ext cx="3582819" cy="5123581"/>
          </a:xfrm>
          <a:prstGeom prst="rect">
            <a:avLst/>
          </a:prstGeom>
          <a:noFill/>
          <a:ln w="9525">
            <a:noFill/>
          </a:ln>
        </p:spPr>
      </p:pic>
      <p:pic>
        <p:nvPicPr>
          <p:cNvPr id="13" name="Picture 9" descr="C:\Users\Administrator\AppData\Roaming\Tencent\Users\1269837779\QQ\WinTemp\RichOle\QJMM$}_W`OKSQQK@3[%YHAE.png"/>
          <p:cNvPicPr>
            <a:picLocks noChangeAspect="1"/>
          </p:cNvPicPr>
          <p:nvPr/>
        </p:nvPicPr>
        <p:blipFill>
          <a:blip r:embed="rId4"/>
          <a:stretch>
            <a:fillRect/>
          </a:stretch>
        </p:blipFill>
        <p:spPr>
          <a:xfrm>
            <a:off x="8745406" y="1543050"/>
            <a:ext cx="3421369" cy="4870598"/>
          </a:xfrm>
          <a:prstGeom prst="rect">
            <a:avLst/>
          </a:prstGeom>
          <a:noFill/>
          <a:ln w="9525">
            <a:noFill/>
          </a:ln>
        </p:spPr>
      </p:pic>
      <p:grpSp>
        <p:nvGrpSpPr>
          <p:cNvPr id="9" name="组合 8"/>
          <p:cNvGrpSpPr/>
          <p:nvPr/>
        </p:nvGrpSpPr>
        <p:grpSpPr>
          <a:xfrm>
            <a:off x="0" y="342265"/>
            <a:ext cx="1319530" cy="717550"/>
            <a:chOff x="0" y="539"/>
            <a:chExt cx="2078" cy="1130"/>
          </a:xfrm>
        </p:grpSpPr>
        <p:grpSp>
          <p:nvGrpSpPr>
            <p:cNvPr id="10" name="组合 9"/>
            <p:cNvGrpSpPr/>
            <p:nvPr/>
          </p:nvGrpSpPr>
          <p:grpSpPr>
            <a:xfrm>
              <a:off x="0" y="568"/>
              <a:ext cx="2078" cy="1101"/>
              <a:chOff x="0" y="568"/>
              <a:chExt cx="6048" cy="1697"/>
            </a:xfrm>
          </p:grpSpPr>
          <p:sp>
            <p:nvSpPr>
              <p:cNvPr id="15" name="矩形 14"/>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16" name="矩形 15"/>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14" name="文本框 13"/>
            <p:cNvSpPr txBox="1"/>
            <p:nvPr/>
          </p:nvSpPr>
          <p:spPr>
            <a:xfrm>
              <a:off x="595" y="539"/>
              <a:ext cx="1483"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05</a:t>
              </a:r>
              <a:endParaRPr lang="en-US" altLang="zh-CN" sz="3200" dirty="0" smtClean="0">
                <a:solidFill>
                  <a:schemeClr val="bg1"/>
                </a:solidFill>
                <a:latin typeface="Impact" panose="020B0806030902050204" charset="0"/>
              </a:endParaRPr>
            </a:p>
          </p:txBody>
        </p:sp>
      </p:grpSp>
      <p:sp>
        <p:nvSpPr>
          <p:cNvPr id="17"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百艺体系</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2542924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6"/>
                                        </p:tgtEl>
                                        <p:attrNameLst>
                                          <p:attrName>style.visibility</p:attrName>
                                        </p:attrNameLst>
                                      </p:cBhvr>
                                      <p:to>
                                        <p:strVal val="visible"/>
                                      </p:to>
                                    </p:set>
                                    <p:animEffect transition="in" filter="wipe(left)">
                                      <p:cBhvr>
                                        <p:cTn id="20" dur="100"/>
                                        <p:tgtEl>
                                          <p:spTgt spid="6"/>
                                        </p:tgtEl>
                                      </p:cBhvr>
                                    </p:animEffect>
                                  </p:childTnLst>
                                </p:cTn>
                              </p:par>
                              <p:par>
                                <p:cTn id="21" presetID="36" presetClass="emph" presetSubtype="0" fill="hold" grpId="1" nodeType="withEffect">
                                  <p:stCondLst>
                                    <p:cond delay="0"/>
                                  </p:stCondLst>
                                  <p:iterate type="lt">
                                    <p:tmPct val="30000"/>
                                  </p:iterate>
                                  <p:childTnLst>
                                    <p:animScale>
                                      <p:cBhvr>
                                        <p:cTn id="22" dur="50" autoRev="1" fill="hold">
                                          <p:stCondLst>
                                            <p:cond delay="0"/>
                                          </p:stCondLst>
                                        </p:cTn>
                                        <p:tgtEl>
                                          <p:spTgt spid="6"/>
                                        </p:tgtEl>
                                      </p:cBhvr>
                                      <p:to x="80000" y="100000"/>
                                    </p:animScale>
                                    <p:anim by="(#ppt_w*0.10)" calcmode="lin" valueType="num">
                                      <p:cBhvr>
                                        <p:cTn id="23" dur="50" autoRev="1" fill="hold">
                                          <p:stCondLst>
                                            <p:cond delay="0"/>
                                          </p:stCondLst>
                                        </p:cTn>
                                        <p:tgtEl>
                                          <p:spTgt spid="6"/>
                                        </p:tgtEl>
                                        <p:attrNameLst>
                                          <p:attrName>ppt_x</p:attrName>
                                        </p:attrNameLst>
                                      </p:cBhvr>
                                    </p:anim>
                                    <p:anim by="(-#ppt_w*0.10)" calcmode="lin" valueType="num">
                                      <p:cBhvr>
                                        <p:cTn id="24" dur="50" autoRev="1" fill="hold">
                                          <p:stCondLst>
                                            <p:cond delay="0"/>
                                          </p:stCondLst>
                                        </p:cTn>
                                        <p:tgtEl>
                                          <p:spTgt spid="6"/>
                                        </p:tgtEl>
                                        <p:attrNameLst>
                                          <p:attrName>ppt_y</p:attrName>
                                        </p:attrNameLst>
                                      </p:cBhvr>
                                    </p:anim>
                                    <p:animRot by="-480000">
                                      <p:cBhvr>
                                        <p:cTn id="25" dur="50" autoRev="1" fill="hold">
                                          <p:stCondLst>
                                            <p:cond delay="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 grpId="0" bldLvl="0" animBg="1"/>
      <p:bldP spid="5" grpId="0"/>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4"/>
          <p:cNvSpPr txBox="1"/>
          <p:nvPr/>
        </p:nvSpPr>
        <p:spPr>
          <a:xfrm>
            <a:off x="591338" y="1425467"/>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教育体系趋势</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2" name="圆角矩形 1"/>
          <p:cNvSpPr/>
          <p:nvPr/>
        </p:nvSpPr>
        <p:spPr>
          <a:xfrm>
            <a:off x="518188" y="1339860"/>
            <a:ext cx="2110935"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5" name="标题 4"/>
          <p:cNvSpPr txBox="1"/>
          <p:nvPr/>
        </p:nvSpPr>
        <p:spPr>
          <a:xfrm>
            <a:off x="590492" y="1433931"/>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后勤</a:t>
            </a:r>
            <a:r>
              <a:rPr lang="zh-CN" altLang="en-US" sz="2399" b="1" dirty="0" smtClean="0">
                <a:solidFill>
                  <a:prstClr val="white"/>
                </a:solidFill>
                <a:latin typeface="微软雅黑" panose="020B0503020204020204" charset="-122"/>
                <a:ea typeface="微软雅黑" panose="020B0503020204020204" charset="-122"/>
              </a:rPr>
              <a:t>支持</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6" name="TextBox 32"/>
          <p:cNvSpPr txBox="1"/>
          <p:nvPr/>
        </p:nvSpPr>
        <p:spPr>
          <a:xfrm>
            <a:off x="721580" y="2024701"/>
            <a:ext cx="4030687" cy="1691775"/>
          </a:xfrm>
          <a:prstGeom prst="rect">
            <a:avLst/>
          </a:prstGeom>
          <a:noFill/>
        </p:spPr>
        <p:txBody>
          <a:bodyPr wrap="square" lIns="91408" tIns="45703" rIns="91408" bIns="45703" rtlCol="0">
            <a:spAutoFit/>
          </a:bodyPr>
          <a:lstStyle/>
          <a:p>
            <a:pPr>
              <a:lnSpc>
                <a:spcPct val="130000"/>
              </a:lnSpc>
            </a:pPr>
            <a:r>
              <a:rPr lang="zh-CN" altLang="en-US" sz="1599" b="1" dirty="0">
                <a:solidFill>
                  <a:sysClr val="windowText" lastClr="000000"/>
                </a:solidFill>
                <a:latin typeface="微软雅黑" panose="020B0503020204020204" charset="-122"/>
                <a:ea typeface="微软雅黑" panose="020B0503020204020204" charset="-122"/>
              </a:rPr>
              <a:t>我们提供专业的儿童传统文化培训设备。</a:t>
            </a:r>
            <a:endParaRPr lang="en-US" altLang="zh-CN" sz="1599" b="1" dirty="0">
              <a:solidFill>
                <a:sysClr val="windowText" lastClr="000000"/>
              </a:solidFill>
              <a:latin typeface="微软雅黑" panose="020B0503020204020204" charset="-122"/>
              <a:ea typeface="微软雅黑" panose="020B0503020204020204" charset="-122"/>
            </a:endParaRPr>
          </a:p>
          <a:p>
            <a:pPr>
              <a:lnSpc>
                <a:spcPct val="130000"/>
              </a:lnSpc>
            </a:pPr>
            <a:r>
              <a:rPr lang="zh-CN" altLang="en-US" sz="1599" dirty="0">
                <a:solidFill>
                  <a:srgbClr val="4D4D4D"/>
                </a:solidFill>
                <a:latin typeface="微软雅黑" panose="020B0503020204020204" charset="-122"/>
                <a:ea typeface="微软雅黑" panose="020B0503020204020204" charset="-122"/>
              </a:rPr>
              <a:t>拉坯机：拉坯机是陶艺教室不可或缺的设备之一，柔软的泥巴通过机器的转动产生的触感是美妙的，更成就了很多陶瓷精品的问世。</a:t>
            </a:r>
          </a:p>
        </p:txBody>
      </p:sp>
      <p:pic>
        <p:nvPicPr>
          <p:cNvPr id="1026" name="图片 3" descr="_MG_64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73" y="3998305"/>
            <a:ext cx="3976187" cy="26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4" descr="IMG_57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938" y="1343454"/>
            <a:ext cx="4275190" cy="285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32"/>
          <p:cNvSpPr txBox="1"/>
          <p:nvPr/>
        </p:nvSpPr>
        <p:spPr>
          <a:xfrm>
            <a:off x="5520114" y="4388810"/>
            <a:ext cx="6142787" cy="2011670"/>
          </a:xfrm>
          <a:prstGeom prst="rect">
            <a:avLst/>
          </a:prstGeom>
          <a:noFill/>
        </p:spPr>
        <p:txBody>
          <a:bodyPr wrap="square" lIns="91408" tIns="45703" rIns="91408" bIns="45703" rtlCol="0">
            <a:spAutoFit/>
          </a:bodyPr>
          <a:lstStyle/>
          <a:p>
            <a:pPr>
              <a:lnSpc>
                <a:spcPct val="130000"/>
              </a:lnSpc>
            </a:pPr>
            <a:r>
              <a:rPr lang="zh-CN" altLang="en-US" sz="1599" dirty="0">
                <a:solidFill>
                  <a:srgbClr val="4D4D4D"/>
                </a:solidFill>
                <a:latin typeface="微软雅黑" panose="020B0503020204020204" charset="-122"/>
                <a:ea typeface="微软雅黑" panose="020B0503020204020204" charset="-122"/>
              </a:rPr>
              <a:t>窑炉：对于幼儿园的陶艺教室而言，首先应考虑窑炉的安全性，其次是操作的便利性。</a:t>
            </a:r>
          </a:p>
          <a:p>
            <a:pPr>
              <a:lnSpc>
                <a:spcPct val="130000"/>
              </a:lnSpc>
            </a:pPr>
            <a:r>
              <a:rPr lang="zh-CN" altLang="en-US" sz="1599" dirty="0">
                <a:solidFill>
                  <a:srgbClr val="4D4D4D"/>
                </a:solidFill>
                <a:latin typeface="微软雅黑" panose="020B0503020204020204" charset="-122"/>
                <a:ea typeface="微软雅黑" panose="020B0503020204020204" charset="-122"/>
              </a:rPr>
              <a:t>安全性包括窑炉本身的安全系数，使用过程中有无会危害到操作者和儿童的安全隐患（炉体外部温度等的考虑）。</a:t>
            </a:r>
            <a:endParaRPr lang="en-US" altLang="zh-CN" sz="1599" dirty="0">
              <a:solidFill>
                <a:srgbClr val="4D4D4D"/>
              </a:solidFill>
              <a:latin typeface="微软雅黑" panose="020B0503020204020204" charset="-122"/>
              <a:ea typeface="微软雅黑" panose="020B0503020204020204" charset="-122"/>
            </a:endParaRPr>
          </a:p>
          <a:p>
            <a:pPr>
              <a:lnSpc>
                <a:spcPct val="130000"/>
              </a:lnSpc>
            </a:pPr>
            <a:r>
              <a:rPr lang="zh-CN" altLang="en-US" sz="1599" dirty="0">
                <a:solidFill>
                  <a:srgbClr val="4D4D4D"/>
                </a:solidFill>
                <a:latin typeface="微软雅黑" panose="020B0503020204020204" charset="-122"/>
                <a:ea typeface="微软雅黑" panose="020B0503020204020204" charset="-122"/>
              </a:rPr>
              <a:t>操作的简化包括是否有全自动控制模块，是否需要手动升温与断电。我们提供的窑炉均为安全、可全自动控制的窑炉。</a:t>
            </a:r>
          </a:p>
        </p:txBody>
      </p:sp>
      <p:grpSp>
        <p:nvGrpSpPr>
          <p:cNvPr id="10" name="组合 9"/>
          <p:cNvGrpSpPr/>
          <p:nvPr/>
        </p:nvGrpSpPr>
        <p:grpSpPr>
          <a:xfrm>
            <a:off x="0" y="342265"/>
            <a:ext cx="1319530" cy="717550"/>
            <a:chOff x="0" y="539"/>
            <a:chExt cx="2078" cy="1130"/>
          </a:xfrm>
        </p:grpSpPr>
        <p:grpSp>
          <p:nvGrpSpPr>
            <p:cNvPr id="11" name="组合 10"/>
            <p:cNvGrpSpPr/>
            <p:nvPr/>
          </p:nvGrpSpPr>
          <p:grpSpPr>
            <a:xfrm>
              <a:off x="0" y="568"/>
              <a:ext cx="2078" cy="1101"/>
              <a:chOff x="0" y="568"/>
              <a:chExt cx="6048" cy="1697"/>
            </a:xfrm>
          </p:grpSpPr>
          <p:sp>
            <p:nvSpPr>
              <p:cNvPr id="13" name="矩形 12"/>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14" name="矩形 13"/>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12" name="文本框 11"/>
            <p:cNvSpPr txBox="1"/>
            <p:nvPr/>
          </p:nvSpPr>
          <p:spPr>
            <a:xfrm>
              <a:off x="595" y="539"/>
              <a:ext cx="1357"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05</a:t>
              </a:r>
              <a:endParaRPr lang="en-US" altLang="zh-CN" sz="3200" dirty="0" smtClean="0">
                <a:solidFill>
                  <a:schemeClr val="bg1"/>
                </a:solidFill>
                <a:latin typeface="Impact" panose="020B0806030902050204" charset="0"/>
              </a:endParaRPr>
            </a:p>
          </p:txBody>
        </p:sp>
      </p:grpSp>
      <p:sp>
        <p:nvSpPr>
          <p:cNvPr id="17"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百艺体系</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998377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6"/>
                                        </p:tgtEl>
                                        <p:attrNameLst>
                                          <p:attrName>style.visibility</p:attrName>
                                        </p:attrNameLst>
                                      </p:cBhvr>
                                      <p:to>
                                        <p:strVal val="visible"/>
                                      </p:to>
                                    </p:set>
                                    <p:animEffect transition="in" filter="wipe(left)">
                                      <p:cBhvr>
                                        <p:cTn id="20" dur="100"/>
                                        <p:tgtEl>
                                          <p:spTgt spid="6"/>
                                        </p:tgtEl>
                                      </p:cBhvr>
                                    </p:animEffect>
                                  </p:childTnLst>
                                </p:cTn>
                              </p:par>
                              <p:par>
                                <p:cTn id="21" presetID="36" presetClass="emph" presetSubtype="0" fill="hold" grpId="1" nodeType="withEffect">
                                  <p:stCondLst>
                                    <p:cond delay="0"/>
                                  </p:stCondLst>
                                  <p:iterate type="lt">
                                    <p:tmPct val="30000"/>
                                  </p:iterate>
                                  <p:childTnLst>
                                    <p:animScale>
                                      <p:cBhvr>
                                        <p:cTn id="22" dur="50" autoRev="1" fill="hold">
                                          <p:stCondLst>
                                            <p:cond delay="0"/>
                                          </p:stCondLst>
                                        </p:cTn>
                                        <p:tgtEl>
                                          <p:spTgt spid="6"/>
                                        </p:tgtEl>
                                      </p:cBhvr>
                                      <p:to x="80000" y="100000"/>
                                    </p:animScale>
                                    <p:anim by="(#ppt_w*0.10)" calcmode="lin" valueType="num">
                                      <p:cBhvr>
                                        <p:cTn id="23" dur="50" autoRev="1" fill="hold">
                                          <p:stCondLst>
                                            <p:cond delay="0"/>
                                          </p:stCondLst>
                                        </p:cTn>
                                        <p:tgtEl>
                                          <p:spTgt spid="6"/>
                                        </p:tgtEl>
                                        <p:attrNameLst>
                                          <p:attrName>ppt_x</p:attrName>
                                        </p:attrNameLst>
                                      </p:cBhvr>
                                    </p:anim>
                                    <p:anim by="(-#ppt_w*0.10)" calcmode="lin" valueType="num">
                                      <p:cBhvr>
                                        <p:cTn id="24" dur="50" autoRev="1" fill="hold">
                                          <p:stCondLst>
                                            <p:cond delay="0"/>
                                          </p:stCondLst>
                                        </p:cTn>
                                        <p:tgtEl>
                                          <p:spTgt spid="6"/>
                                        </p:tgtEl>
                                        <p:attrNameLst>
                                          <p:attrName>ppt_y</p:attrName>
                                        </p:attrNameLst>
                                      </p:cBhvr>
                                    </p:anim>
                                    <p:animRot by="-480000">
                                      <p:cBhvr>
                                        <p:cTn id="25" dur="50" autoRev="1" fill="hold">
                                          <p:stCondLst>
                                            <p:cond delay="0"/>
                                          </p:stCondLst>
                                        </p:cTn>
                                        <p:tgtEl>
                                          <p:spTgt spid="6"/>
                                        </p:tgtEl>
                                        <p:attrNameLst>
                                          <p:attrName>r</p:attrName>
                                        </p:attrNameLst>
                                      </p:cBhvr>
                                    </p:animRot>
                                  </p:childTnLst>
                                </p:cTn>
                              </p:par>
                            </p:childTnLst>
                          </p:cTn>
                        </p:par>
                        <p:par>
                          <p:cTn id="26" fill="hold">
                            <p:stCondLst>
                              <p:cond delay="3350"/>
                            </p:stCondLst>
                            <p:childTnLst>
                              <p:par>
                                <p:cTn id="27" presetID="22" presetClass="entr" presetSubtype="8" fill="hold" grpId="0" nodeType="afterEffect">
                                  <p:stCondLst>
                                    <p:cond delay="0"/>
                                  </p:stCondLst>
                                  <p:iterate type="lt">
                                    <p:tmPct val="30000"/>
                                  </p:iterate>
                                  <p:childTnLst>
                                    <p:set>
                                      <p:cBhvr>
                                        <p:cTn id="28" dur="1" fill="hold">
                                          <p:stCondLst>
                                            <p:cond delay="0"/>
                                          </p:stCondLst>
                                        </p:cTn>
                                        <p:tgtEl>
                                          <p:spTgt spid="9"/>
                                        </p:tgtEl>
                                        <p:attrNameLst>
                                          <p:attrName>style.visibility</p:attrName>
                                        </p:attrNameLst>
                                      </p:cBhvr>
                                      <p:to>
                                        <p:strVal val="visible"/>
                                      </p:to>
                                    </p:set>
                                    <p:animEffect transition="in" filter="wipe(left)">
                                      <p:cBhvr>
                                        <p:cTn id="29" dur="100"/>
                                        <p:tgtEl>
                                          <p:spTgt spid="9"/>
                                        </p:tgtEl>
                                      </p:cBhvr>
                                    </p:animEffect>
                                  </p:childTnLst>
                                </p:cTn>
                              </p:par>
                              <p:par>
                                <p:cTn id="30" presetID="36" presetClass="emph" presetSubtype="0" fill="hold" grpId="1" nodeType="withEffect">
                                  <p:stCondLst>
                                    <p:cond delay="0"/>
                                  </p:stCondLst>
                                  <p:iterate type="lt">
                                    <p:tmPct val="30000"/>
                                  </p:iterate>
                                  <p:childTnLst>
                                    <p:animScale>
                                      <p:cBhvr>
                                        <p:cTn id="31" dur="50" autoRev="1" fill="hold">
                                          <p:stCondLst>
                                            <p:cond delay="0"/>
                                          </p:stCondLst>
                                        </p:cTn>
                                        <p:tgtEl>
                                          <p:spTgt spid="9"/>
                                        </p:tgtEl>
                                      </p:cBhvr>
                                      <p:to x="80000" y="100000"/>
                                    </p:animScale>
                                    <p:anim by="(#ppt_w*0.10)" calcmode="lin" valueType="num">
                                      <p:cBhvr>
                                        <p:cTn id="32" dur="50" autoRev="1" fill="hold">
                                          <p:stCondLst>
                                            <p:cond delay="0"/>
                                          </p:stCondLst>
                                        </p:cTn>
                                        <p:tgtEl>
                                          <p:spTgt spid="9"/>
                                        </p:tgtEl>
                                        <p:attrNameLst>
                                          <p:attrName>ppt_x</p:attrName>
                                        </p:attrNameLst>
                                      </p:cBhvr>
                                    </p:anim>
                                    <p:anim by="(-#ppt_w*0.10)" calcmode="lin" valueType="num">
                                      <p:cBhvr>
                                        <p:cTn id="33" dur="50" autoRev="1" fill="hold">
                                          <p:stCondLst>
                                            <p:cond delay="0"/>
                                          </p:stCondLst>
                                        </p:cTn>
                                        <p:tgtEl>
                                          <p:spTgt spid="9"/>
                                        </p:tgtEl>
                                        <p:attrNameLst>
                                          <p:attrName>ppt_y</p:attrName>
                                        </p:attrNameLst>
                                      </p:cBhvr>
                                    </p:anim>
                                    <p:animRot by="-480000">
                                      <p:cBhvr>
                                        <p:cTn id="34" dur="50" autoRev="1"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 grpId="0" bldLvl="0" animBg="1"/>
      <p:bldP spid="5" grpId="0"/>
      <p:bldP spid="6" grpId="0"/>
      <p:bldP spid="6" grpId="1"/>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4"/>
          <p:cNvSpPr txBox="1"/>
          <p:nvPr/>
        </p:nvSpPr>
        <p:spPr>
          <a:xfrm>
            <a:off x="591338" y="1425467"/>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教育体系趋势</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2" name="圆角矩形 1"/>
          <p:cNvSpPr/>
          <p:nvPr/>
        </p:nvSpPr>
        <p:spPr>
          <a:xfrm>
            <a:off x="518188" y="1339860"/>
            <a:ext cx="2110935"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5" name="标题 4"/>
          <p:cNvSpPr txBox="1"/>
          <p:nvPr/>
        </p:nvSpPr>
        <p:spPr>
          <a:xfrm>
            <a:off x="590492" y="1433931"/>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管理</a:t>
            </a:r>
            <a:r>
              <a:rPr lang="zh-CN" altLang="en-US" sz="2399" b="1" dirty="0" smtClean="0">
                <a:solidFill>
                  <a:prstClr val="white"/>
                </a:solidFill>
                <a:latin typeface="微软雅黑" panose="020B0503020204020204" charset="-122"/>
                <a:ea typeface="微软雅黑" panose="020B0503020204020204" charset="-122"/>
              </a:rPr>
              <a:t>支持</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6" name="TextBox 32"/>
          <p:cNvSpPr txBox="1"/>
          <p:nvPr/>
        </p:nvSpPr>
        <p:spPr>
          <a:xfrm>
            <a:off x="493737" y="1993022"/>
            <a:ext cx="4751388" cy="2331566"/>
          </a:xfrm>
          <a:prstGeom prst="rect">
            <a:avLst/>
          </a:prstGeom>
          <a:noFill/>
        </p:spPr>
        <p:txBody>
          <a:bodyPr wrap="square" lIns="91408" tIns="45703" rIns="91408" bIns="45703" rtlCol="0">
            <a:spAutoFit/>
          </a:bodyPr>
          <a:lstStyle/>
          <a:p>
            <a:pPr>
              <a:lnSpc>
                <a:spcPct val="130000"/>
              </a:lnSpc>
            </a:pPr>
            <a:r>
              <a:rPr lang="zh-CN" altLang="en-US" sz="1599" b="1" dirty="0">
                <a:solidFill>
                  <a:sysClr val="windowText" lastClr="000000"/>
                </a:solidFill>
                <a:latin typeface="微软雅黑" panose="020B0503020204020204" charset="-122"/>
                <a:ea typeface="微软雅黑" panose="020B0503020204020204" charset="-122"/>
              </a:rPr>
              <a:t>我们提供专业的店面设计</a:t>
            </a:r>
            <a:r>
              <a:rPr lang="zh-CN" altLang="en-US" sz="1599" b="1" dirty="0" smtClean="0">
                <a:solidFill>
                  <a:sysClr val="windowText" lastClr="000000"/>
                </a:solidFill>
                <a:latin typeface="微软雅黑" panose="020B0503020204020204" charset="-122"/>
                <a:ea typeface="微软雅黑" panose="020B0503020204020204" charset="-122"/>
              </a:rPr>
              <a:t>规划</a:t>
            </a:r>
            <a:endParaRPr lang="en-US" altLang="zh-CN" sz="1599" dirty="0">
              <a:solidFill>
                <a:sysClr val="windowText" lastClr="000000"/>
              </a:solidFill>
              <a:latin typeface="微软雅黑" panose="020B0503020204020204" charset="-122"/>
              <a:ea typeface="微软雅黑" panose="020B0503020204020204" charset="-122"/>
            </a:endParaRPr>
          </a:p>
          <a:p>
            <a:pPr>
              <a:lnSpc>
                <a:spcPct val="130000"/>
              </a:lnSpc>
            </a:pPr>
            <a:r>
              <a:rPr lang="zh-CN" altLang="en-US" sz="1599" dirty="0">
                <a:solidFill>
                  <a:srgbClr val="4D4D4D"/>
                </a:solidFill>
                <a:latin typeface="微软雅黑" panose="020B0503020204020204" charset="-122"/>
                <a:ea typeface="微软雅黑" panose="020B0503020204020204" charset="-122"/>
              </a:rPr>
              <a:t>空间布置与动线的设计原则：做好不同环节区域划分；合理设计动线，从操作区到水源，从透水晾干区到烧制区、操作区的动线要短并保持通畅。</a:t>
            </a:r>
          </a:p>
          <a:p>
            <a:pPr>
              <a:lnSpc>
                <a:spcPct val="130000"/>
              </a:lnSpc>
            </a:pPr>
            <a:r>
              <a:rPr lang="zh-CN" altLang="en-US" sz="1599" dirty="0">
                <a:solidFill>
                  <a:srgbClr val="4D4D4D"/>
                </a:solidFill>
                <a:latin typeface="微软雅黑" panose="020B0503020204020204" charset="-122"/>
                <a:ea typeface="微软雅黑" panose="020B0503020204020204" charset="-122"/>
              </a:rPr>
              <a:t>根据手工制作的流程做好空间划分与布局，如陶工坊的操作台</a:t>
            </a:r>
            <a:r>
              <a:rPr lang="en-US" altLang="zh-CN" sz="1599" dirty="0">
                <a:solidFill>
                  <a:srgbClr val="4D4D4D"/>
                </a:solidFill>
                <a:latin typeface="微软雅黑" panose="020B0503020204020204" charset="-122"/>
                <a:ea typeface="微软雅黑" panose="020B0503020204020204" charset="-122"/>
              </a:rPr>
              <a:t>-</a:t>
            </a:r>
            <a:r>
              <a:rPr lang="zh-CN" altLang="en-US" sz="1599" dirty="0">
                <a:solidFill>
                  <a:srgbClr val="4D4D4D"/>
                </a:solidFill>
                <a:latin typeface="微软雅黑" panose="020B0503020204020204" charset="-122"/>
                <a:ea typeface="微软雅黑" panose="020B0503020204020204" charset="-122"/>
              </a:rPr>
              <a:t>晾坯架，晾坯架</a:t>
            </a:r>
            <a:r>
              <a:rPr lang="en-US" altLang="zh-CN" sz="1599" dirty="0">
                <a:solidFill>
                  <a:srgbClr val="4D4D4D"/>
                </a:solidFill>
                <a:latin typeface="微软雅黑" panose="020B0503020204020204" charset="-122"/>
                <a:ea typeface="微软雅黑" panose="020B0503020204020204" charset="-122"/>
              </a:rPr>
              <a:t>-</a:t>
            </a:r>
            <a:r>
              <a:rPr lang="zh-CN" altLang="en-US" sz="1599" dirty="0">
                <a:solidFill>
                  <a:srgbClr val="4D4D4D"/>
                </a:solidFill>
                <a:latin typeface="微软雅黑" panose="020B0503020204020204" charset="-122"/>
                <a:ea typeface="微软雅黑" panose="020B0503020204020204" charset="-122"/>
              </a:rPr>
              <a:t>窑炉，操作台</a:t>
            </a:r>
            <a:r>
              <a:rPr lang="en-US" altLang="zh-CN" sz="1599" dirty="0">
                <a:solidFill>
                  <a:srgbClr val="4D4D4D"/>
                </a:solidFill>
                <a:latin typeface="微软雅黑" panose="020B0503020204020204" charset="-122"/>
                <a:ea typeface="微软雅黑" panose="020B0503020204020204" charset="-122"/>
              </a:rPr>
              <a:t>-</a:t>
            </a:r>
            <a:r>
              <a:rPr lang="zh-CN" altLang="en-US" sz="1599" dirty="0">
                <a:solidFill>
                  <a:srgbClr val="4D4D4D"/>
                </a:solidFill>
                <a:latin typeface="微软雅黑" panose="020B0503020204020204" charset="-122"/>
                <a:ea typeface="微软雅黑" panose="020B0503020204020204" charset="-122"/>
              </a:rPr>
              <a:t>水源的动线不宜过长，保持畅通。</a:t>
            </a:r>
          </a:p>
        </p:txBody>
      </p:sp>
      <p:pic>
        <p:nvPicPr>
          <p:cNvPr id="1026" name="图片 7" descr="201012612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542" y="4378555"/>
            <a:ext cx="4552074" cy="2372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0" y="342265"/>
            <a:ext cx="1319530" cy="717550"/>
            <a:chOff x="0" y="539"/>
            <a:chExt cx="2078" cy="1130"/>
          </a:xfrm>
        </p:grpSpPr>
        <p:grpSp>
          <p:nvGrpSpPr>
            <p:cNvPr id="12" name="组合 11"/>
            <p:cNvGrpSpPr/>
            <p:nvPr/>
          </p:nvGrpSpPr>
          <p:grpSpPr>
            <a:xfrm>
              <a:off x="0" y="568"/>
              <a:ext cx="2078" cy="1101"/>
              <a:chOff x="0" y="568"/>
              <a:chExt cx="6048" cy="1697"/>
            </a:xfrm>
          </p:grpSpPr>
          <p:sp>
            <p:nvSpPr>
              <p:cNvPr id="14" name="矩形 13"/>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15" name="矩形 14"/>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13" name="文本框 12"/>
            <p:cNvSpPr txBox="1"/>
            <p:nvPr/>
          </p:nvSpPr>
          <p:spPr>
            <a:xfrm>
              <a:off x="595" y="539"/>
              <a:ext cx="1357"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05</a:t>
              </a:r>
              <a:endParaRPr lang="en-US" altLang="zh-CN" sz="3200" dirty="0" smtClean="0">
                <a:solidFill>
                  <a:schemeClr val="bg1"/>
                </a:solidFill>
                <a:latin typeface="Impact" panose="020B0806030902050204" charset="0"/>
              </a:endParaRPr>
            </a:p>
          </p:txBody>
        </p:sp>
      </p:grpSp>
      <p:sp>
        <p:nvSpPr>
          <p:cNvPr id="16"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百艺体系</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pic>
        <p:nvPicPr>
          <p:cNvPr id="4" name="图片 3"/>
          <p:cNvPicPr>
            <a:picLocks noChangeAspect="1"/>
          </p:cNvPicPr>
          <p:nvPr/>
        </p:nvPicPr>
        <p:blipFill>
          <a:blip r:embed="rId3"/>
          <a:stretch>
            <a:fillRect/>
          </a:stretch>
        </p:blipFill>
        <p:spPr>
          <a:xfrm>
            <a:off x="6201268" y="342265"/>
            <a:ext cx="4755311" cy="3829953"/>
          </a:xfrm>
          <a:prstGeom prst="rect">
            <a:avLst/>
          </a:prstGeom>
        </p:spPr>
      </p:pic>
      <p:sp>
        <p:nvSpPr>
          <p:cNvPr id="17" name="TextBox 32"/>
          <p:cNvSpPr txBox="1"/>
          <p:nvPr/>
        </p:nvSpPr>
        <p:spPr>
          <a:xfrm>
            <a:off x="6201268" y="4419631"/>
            <a:ext cx="4751388" cy="2331566"/>
          </a:xfrm>
          <a:prstGeom prst="rect">
            <a:avLst/>
          </a:prstGeom>
          <a:noFill/>
        </p:spPr>
        <p:txBody>
          <a:bodyPr wrap="square" lIns="91408" tIns="45703" rIns="91408" bIns="45703" rtlCol="0">
            <a:spAutoFit/>
          </a:bodyPr>
          <a:lstStyle/>
          <a:p>
            <a:pPr>
              <a:lnSpc>
                <a:spcPct val="130000"/>
              </a:lnSpc>
            </a:pPr>
            <a:r>
              <a:rPr lang="zh-CN" altLang="en-US" sz="1599" b="1" dirty="0">
                <a:solidFill>
                  <a:sysClr val="windowText" lastClr="000000"/>
                </a:solidFill>
                <a:latin typeface="微软雅黑" panose="020B0503020204020204" charset="-122"/>
                <a:ea typeface="微软雅黑" panose="020B0503020204020204" charset="-122"/>
              </a:rPr>
              <a:t>我们提供专业</a:t>
            </a:r>
            <a:r>
              <a:rPr lang="zh-CN" altLang="en-US" sz="1599" b="1" dirty="0" smtClean="0">
                <a:solidFill>
                  <a:sysClr val="windowText" lastClr="000000"/>
                </a:solidFill>
                <a:latin typeface="微软雅黑" panose="020B0503020204020204" charset="-122"/>
                <a:ea typeface="微软雅黑" panose="020B0503020204020204" charset="-122"/>
              </a:rPr>
              <a:t>的管理运营手册</a:t>
            </a:r>
            <a:endParaRPr lang="en-US" altLang="zh-CN" sz="1599" dirty="0">
              <a:solidFill>
                <a:sysClr val="windowText" lastClr="000000"/>
              </a:solidFill>
              <a:latin typeface="微软雅黑" panose="020B0503020204020204" charset="-122"/>
              <a:ea typeface="微软雅黑" panose="020B0503020204020204" charset="-122"/>
            </a:endParaRPr>
          </a:p>
          <a:p>
            <a:pPr>
              <a:lnSpc>
                <a:spcPct val="130000"/>
              </a:lnSpc>
            </a:pPr>
            <a:r>
              <a:rPr lang="zh-CN" altLang="en-US" sz="1599" dirty="0" smtClean="0">
                <a:solidFill>
                  <a:srgbClr val="4D4D4D"/>
                </a:solidFill>
                <a:latin typeface="微软雅黑" panose="020B0503020204020204" charset="-122"/>
                <a:ea typeface="微软雅黑" panose="020B0503020204020204" charset="-122"/>
              </a:rPr>
              <a:t>对于店面的管理和人力资源配置、岗位职责等和运营的内容，我们根据业内多年的一线经验，已全部汇总到百艺工坊的“商业运营管理手册”中。</a:t>
            </a:r>
            <a:endParaRPr lang="en-US" altLang="zh-CN" sz="1599" dirty="0" smtClean="0">
              <a:solidFill>
                <a:srgbClr val="4D4D4D"/>
              </a:solidFill>
              <a:latin typeface="微软雅黑" panose="020B0503020204020204" charset="-122"/>
              <a:ea typeface="微软雅黑" panose="020B0503020204020204" charset="-122"/>
            </a:endParaRPr>
          </a:p>
          <a:p>
            <a:pPr>
              <a:lnSpc>
                <a:spcPct val="130000"/>
              </a:lnSpc>
            </a:pPr>
            <a:r>
              <a:rPr lang="zh-CN" altLang="en-US" sz="1599" dirty="0" smtClean="0">
                <a:solidFill>
                  <a:srgbClr val="4D4D4D"/>
                </a:solidFill>
                <a:latin typeface="微软雅黑" panose="020B0503020204020204" charset="-122"/>
                <a:ea typeface="微软雅黑" panose="020B0503020204020204" charset="-122"/>
              </a:rPr>
              <a:t>里面收录了详细的运营办法，包括开业、节假日活动，员工管理，岗位职责，业态布局、陶艺篇、纸艺篇等内容，为您的经营保驾护航。</a:t>
            </a:r>
            <a:endParaRPr lang="zh-CN" altLang="en-US" sz="1599" dirty="0">
              <a:solidFill>
                <a:srgbClr val="4D4D4D"/>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816973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6"/>
                                        </p:tgtEl>
                                        <p:attrNameLst>
                                          <p:attrName>style.visibility</p:attrName>
                                        </p:attrNameLst>
                                      </p:cBhvr>
                                      <p:to>
                                        <p:strVal val="visible"/>
                                      </p:to>
                                    </p:set>
                                    <p:animEffect transition="in" filter="wipe(left)">
                                      <p:cBhvr>
                                        <p:cTn id="20" dur="100"/>
                                        <p:tgtEl>
                                          <p:spTgt spid="6"/>
                                        </p:tgtEl>
                                      </p:cBhvr>
                                    </p:animEffect>
                                  </p:childTnLst>
                                </p:cTn>
                              </p:par>
                              <p:par>
                                <p:cTn id="21" presetID="36" presetClass="emph" presetSubtype="0" fill="hold" grpId="1" nodeType="withEffect">
                                  <p:stCondLst>
                                    <p:cond delay="0"/>
                                  </p:stCondLst>
                                  <p:iterate type="lt">
                                    <p:tmPct val="30000"/>
                                  </p:iterate>
                                  <p:childTnLst>
                                    <p:animScale>
                                      <p:cBhvr>
                                        <p:cTn id="22" dur="50" autoRev="1" fill="hold">
                                          <p:stCondLst>
                                            <p:cond delay="0"/>
                                          </p:stCondLst>
                                        </p:cTn>
                                        <p:tgtEl>
                                          <p:spTgt spid="6"/>
                                        </p:tgtEl>
                                      </p:cBhvr>
                                      <p:to x="80000" y="100000"/>
                                    </p:animScale>
                                    <p:anim by="(#ppt_w*0.10)" calcmode="lin" valueType="num">
                                      <p:cBhvr>
                                        <p:cTn id="23" dur="50" autoRev="1" fill="hold">
                                          <p:stCondLst>
                                            <p:cond delay="0"/>
                                          </p:stCondLst>
                                        </p:cTn>
                                        <p:tgtEl>
                                          <p:spTgt spid="6"/>
                                        </p:tgtEl>
                                        <p:attrNameLst>
                                          <p:attrName>ppt_x</p:attrName>
                                        </p:attrNameLst>
                                      </p:cBhvr>
                                    </p:anim>
                                    <p:anim by="(-#ppt_w*0.10)" calcmode="lin" valueType="num">
                                      <p:cBhvr>
                                        <p:cTn id="24" dur="50" autoRev="1" fill="hold">
                                          <p:stCondLst>
                                            <p:cond delay="0"/>
                                          </p:stCondLst>
                                        </p:cTn>
                                        <p:tgtEl>
                                          <p:spTgt spid="6"/>
                                        </p:tgtEl>
                                        <p:attrNameLst>
                                          <p:attrName>ppt_y</p:attrName>
                                        </p:attrNameLst>
                                      </p:cBhvr>
                                    </p:anim>
                                    <p:animRot by="-480000">
                                      <p:cBhvr>
                                        <p:cTn id="25" dur="50" autoRev="1" fill="hold">
                                          <p:stCondLst>
                                            <p:cond delay="0"/>
                                          </p:stCondLst>
                                        </p:cTn>
                                        <p:tgtEl>
                                          <p:spTgt spid="6"/>
                                        </p:tgtEl>
                                        <p:attrNameLst>
                                          <p:attrName>r</p:attrName>
                                        </p:attrNameLst>
                                      </p:cBhvr>
                                    </p:animRot>
                                  </p:childTnLst>
                                </p:cTn>
                              </p:par>
                            </p:childTnLst>
                          </p:cTn>
                        </p:par>
                        <p:par>
                          <p:cTn id="26" fill="hold">
                            <p:stCondLst>
                              <p:cond delay="5120"/>
                            </p:stCondLst>
                            <p:childTnLst>
                              <p:par>
                                <p:cTn id="27" presetID="22" presetClass="entr" presetSubtype="8" fill="hold" grpId="0" nodeType="afterEffect">
                                  <p:stCondLst>
                                    <p:cond delay="0"/>
                                  </p:stCondLst>
                                  <p:iterate type="lt">
                                    <p:tmPct val="30000"/>
                                  </p:iterate>
                                  <p:childTnLst>
                                    <p:set>
                                      <p:cBhvr>
                                        <p:cTn id="28" dur="1" fill="hold">
                                          <p:stCondLst>
                                            <p:cond delay="0"/>
                                          </p:stCondLst>
                                        </p:cTn>
                                        <p:tgtEl>
                                          <p:spTgt spid="17"/>
                                        </p:tgtEl>
                                        <p:attrNameLst>
                                          <p:attrName>style.visibility</p:attrName>
                                        </p:attrNameLst>
                                      </p:cBhvr>
                                      <p:to>
                                        <p:strVal val="visible"/>
                                      </p:to>
                                    </p:set>
                                    <p:animEffect transition="in" filter="wipe(left)">
                                      <p:cBhvr>
                                        <p:cTn id="29" dur="100"/>
                                        <p:tgtEl>
                                          <p:spTgt spid="17"/>
                                        </p:tgtEl>
                                      </p:cBhvr>
                                    </p:animEffect>
                                  </p:childTnLst>
                                </p:cTn>
                              </p:par>
                              <p:par>
                                <p:cTn id="30" presetID="36" presetClass="emph" presetSubtype="0" fill="hold" grpId="1" nodeType="withEffect">
                                  <p:stCondLst>
                                    <p:cond delay="0"/>
                                  </p:stCondLst>
                                  <p:iterate type="lt">
                                    <p:tmPct val="30000"/>
                                  </p:iterate>
                                  <p:childTnLst>
                                    <p:animScale>
                                      <p:cBhvr>
                                        <p:cTn id="31" dur="50" autoRev="1" fill="hold">
                                          <p:stCondLst>
                                            <p:cond delay="0"/>
                                          </p:stCondLst>
                                        </p:cTn>
                                        <p:tgtEl>
                                          <p:spTgt spid="17"/>
                                        </p:tgtEl>
                                      </p:cBhvr>
                                      <p:to x="80000" y="100000"/>
                                    </p:animScale>
                                    <p:anim by="(#ppt_w*0.10)" calcmode="lin" valueType="num">
                                      <p:cBhvr>
                                        <p:cTn id="32" dur="50" autoRev="1" fill="hold">
                                          <p:stCondLst>
                                            <p:cond delay="0"/>
                                          </p:stCondLst>
                                        </p:cTn>
                                        <p:tgtEl>
                                          <p:spTgt spid="17"/>
                                        </p:tgtEl>
                                        <p:attrNameLst>
                                          <p:attrName>ppt_x</p:attrName>
                                        </p:attrNameLst>
                                      </p:cBhvr>
                                    </p:anim>
                                    <p:anim by="(-#ppt_w*0.10)" calcmode="lin" valueType="num">
                                      <p:cBhvr>
                                        <p:cTn id="33" dur="50" autoRev="1" fill="hold">
                                          <p:stCondLst>
                                            <p:cond delay="0"/>
                                          </p:stCondLst>
                                        </p:cTn>
                                        <p:tgtEl>
                                          <p:spTgt spid="17"/>
                                        </p:tgtEl>
                                        <p:attrNameLst>
                                          <p:attrName>ppt_y</p:attrName>
                                        </p:attrNameLst>
                                      </p:cBhvr>
                                    </p:anim>
                                    <p:animRot by="-480000">
                                      <p:cBhvr>
                                        <p:cTn id="34" dur="50" autoRev="1" fill="hold">
                                          <p:stCondLst>
                                            <p:cond delay="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 grpId="0" bldLvl="0" animBg="1"/>
      <p:bldP spid="5" grpId="0"/>
      <p:bldP spid="6" grpId="0"/>
      <p:bldP spid="6" grpId="1"/>
      <p:bldP spid="17" grpId="0"/>
      <p:bldP spid="1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4"/>
          <p:cNvSpPr txBox="1"/>
          <p:nvPr/>
        </p:nvSpPr>
        <p:spPr>
          <a:xfrm>
            <a:off x="591338" y="1425467"/>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教育体系趋势</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2" name="圆角矩形 1"/>
          <p:cNvSpPr/>
          <p:nvPr/>
        </p:nvSpPr>
        <p:spPr>
          <a:xfrm>
            <a:off x="518188" y="1339860"/>
            <a:ext cx="2110935"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5" name="标题 4"/>
          <p:cNvSpPr txBox="1"/>
          <p:nvPr/>
        </p:nvSpPr>
        <p:spPr>
          <a:xfrm>
            <a:off x="590492" y="1433931"/>
            <a:ext cx="3598352"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推广</a:t>
            </a:r>
            <a:r>
              <a:rPr lang="zh-CN" altLang="en-US" sz="2399" b="1" dirty="0" smtClean="0">
                <a:solidFill>
                  <a:prstClr val="white"/>
                </a:solidFill>
                <a:latin typeface="微软雅黑" panose="020B0503020204020204" charset="-122"/>
                <a:ea typeface="微软雅黑" panose="020B0503020204020204" charset="-122"/>
              </a:rPr>
              <a:t>支持</a:t>
            </a:r>
            <a:endParaRPr lang="zh-CN" altLang="en-US" sz="1066" b="1" dirty="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6" name="TextBox 32"/>
          <p:cNvSpPr txBox="1"/>
          <p:nvPr/>
        </p:nvSpPr>
        <p:spPr>
          <a:xfrm>
            <a:off x="377825" y="2030913"/>
            <a:ext cx="4185271" cy="1691775"/>
          </a:xfrm>
          <a:prstGeom prst="rect">
            <a:avLst/>
          </a:prstGeom>
          <a:noFill/>
        </p:spPr>
        <p:txBody>
          <a:bodyPr wrap="square" lIns="91408" tIns="45703" rIns="91408" bIns="45703" rtlCol="0">
            <a:spAutoFit/>
          </a:bodyPr>
          <a:lstStyle/>
          <a:p>
            <a:pPr>
              <a:lnSpc>
                <a:spcPct val="130000"/>
              </a:lnSpc>
            </a:pPr>
            <a:r>
              <a:rPr lang="zh-CN" altLang="en-US" sz="1599" b="1" dirty="0">
                <a:solidFill>
                  <a:sysClr val="windowText" lastClr="000000"/>
                </a:solidFill>
                <a:latin typeface="微软雅黑" panose="020B0503020204020204" charset="-122"/>
                <a:ea typeface="微软雅黑" panose="020B0503020204020204" charset="-122"/>
              </a:rPr>
              <a:t>我们提供专业</a:t>
            </a:r>
            <a:r>
              <a:rPr lang="zh-CN" altLang="en-US" sz="1599" b="1" dirty="0" smtClean="0">
                <a:solidFill>
                  <a:sysClr val="windowText" lastClr="000000"/>
                </a:solidFill>
                <a:latin typeface="微软雅黑" panose="020B0503020204020204" charset="-122"/>
                <a:ea typeface="微软雅黑" panose="020B0503020204020204" charset="-122"/>
              </a:rPr>
              <a:t>的市场</a:t>
            </a:r>
            <a:r>
              <a:rPr lang="zh-CN" altLang="en-US" sz="1599" b="1" dirty="0">
                <a:solidFill>
                  <a:sysClr val="windowText" lastClr="000000"/>
                </a:solidFill>
                <a:latin typeface="微软雅黑" panose="020B0503020204020204" charset="-122"/>
                <a:ea typeface="微软雅黑" panose="020B0503020204020204" charset="-122"/>
              </a:rPr>
              <a:t>活动规划。</a:t>
            </a:r>
            <a:endParaRPr lang="en-US" altLang="zh-CN" sz="1599" dirty="0">
              <a:solidFill>
                <a:sysClr val="windowText" lastClr="000000"/>
              </a:solidFill>
              <a:latin typeface="微软雅黑" panose="020B0503020204020204" charset="-122"/>
              <a:ea typeface="微软雅黑" panose="020B0503020204020204" charset="-122"/>
            </a:endParaRPr>
          </a:p>
          <a:p>
            <a:pPr>
              <a:lnSpc>
                <a:spcPct val="130000"/>
              </a:lnSpc>
            </a:pPr>
            <a:r>
              <a:rPr lang="zh-CN" altLang="en-US" sz="1599" dirty="0">
                <a:solidFill>
                  <a:sysClr val="windowText" lastClr="000000"/>
                </a:solidFill>
                <a:latin typeface="微软雅黑" panose="020B0503020204020204" charset="-122"/>
                <a:ea typeface="微软雅黑" panose="020B0503020204020204" charset="-122"/>
              </a:rPr>
              <a:t>为了增加课程趣味性，提升用户粘性，我们还会不定期开展一些寓教于乐的活动。包含线上线下多种形式，如对应特殊节日的传统工艺品制作，如亲子手工比赛等。</a:t>
            </a:r>
          </a:p>
        </p:txBody>
      </p:sp>
      <p:sp>
        <p:nvSpPr>
          <p:cNvPr id="10" name="TextBox 32"/>
          <p:cNvSpPr txBox="1"/>
          <p:nvPr/>
        </p:nvSpPr>
        <p:spPr>
          <a:xfrm>
            <a:off x="6863848" y="4630342"/>
            <a:ext cx="4511109" cy="1691775"/>
          </a:xfrm>
          <a:prstGeom prst="rect">
            <a:avLst/>
          </a:prstGeom>
          <a:noFill/>
        </p:spPr>
        <p:txBody>
          <a:bodyPr wrap="square" lIns="91408" tIns="45703" rIns="91408" bIns="45703" rtlCol="0">
            <a:spAutoFit/>
          </a:bodyPr>
          <a:lstStyle/>
          <a:p>
            <a:pPr>
              <a:lnSpc>
                <a:spcPct val="130000"/>
              </a:lnSpc>
            </a:pPr>
            <a:r>
              <a:rPr lang="zh-CN" altLang="en-US" sz="1599" dirty="0">
                <a:solidFill>
                  <a:sysClr val="windowText" lastClr="000000"/>
                </a:solidFill>
                <a:latin typeface="微软雅黑" panose="020B0503020204020204" charset="-122"/>
                <a:ea typeface="微软雅黑" panose="020B0503020204020204" charset="-122"/>
              </a:rPr>
              <a:t>同时我们会</a:t>
            </a:r>
            <a:r>
              <a:rPr lang="zh-CN" altLang="en-US" sz="1599" dirty="0" smtClean="0">
                <a:solidFill>
                  <a:sysClr val="windowText" lastClr="000000"/>
                </a:solidFill>
                <a:latin typeface="微软雅黑" panose="020B0503020204020204" charset="-122"/>
                <a:ea typeface="微软雅黑" panose="020B0503020204020204" charset="-122"/>
              </a:rPr>
              <a:t>参加或主办国内外</a:t>
            </a:r>
            <a:r>
              <a:rPr lang="zh-CN" altLang="en-US" sz="1599" dirty="0">
                <a:solidFill>
                  <a:sysClr val="windowText" lastClr="000000"/>
                </a:solidFill>
                <a:latin typeface="微软雅黑" panose="020B0503020204020204" charset="-122"/>
                <a:ea typeface="微软雅黑" panose="020B0503020204020204" charset="-122"/>
              </a:rPr>
              <a:t>各种类型</a:t>
            </a:r>
            <a:r>
              <a:rPr lang="zh-CN" altLang="en-US" sz="1599" dirty="0" smtClean="0">
                <a:solidFill>
                  <a:sysClr val="windowText" lastClr="000000"/>
                </a:solidFill>
                <a:latin typeface="微软雅黑" panose="020B0503020204020204" charset="-122"/>
                <a:ea typeface="微软雅黑" panose="020B0503020204020204" charset="-122"/>
              </a:rPr>
              <a:t>的市场活动，包括一部分手艺人的交流活动，手作市集的商业市场活动等。通过参与和策划活动，能提升品牌曝光、提升品牌口碑、同时也能带来一定的经济效益。</a:t>
            </a:r>
            <a:endParaRPr lang="zh-CN" altLang="en-US" sz="1599" dirty="0">
              <a:solidFill>
                <a:sysClr val="windowText" lastClr="000000"/>
              </a:solidFill>
              <a:latin typeface="微软雅黑" panose="020B0503020204020204" charset="-122"/>
              <a:ea typeface="微软雅黑" panose="020B0503020204020204" charset="-122"/>
            </a:endParaRPr>
          </a:p>
        </p:txBody>
      </p:sp>
      <p:grpSp>
        <p:nvGrpSpPr>
          <p:cNvPr id="9" name="组合 8"/>
          <p:cNvGrpSpPr/>
          <p:nvPr/>
        </p:nvGrpSpPr>
        <p:grpSpPr>
          <a:xfrm>
            <a:off x="0" y="342265"/>
            <a:ext cx="1319530" cy="717550"/>
            <a:chOff x="0" y="539"/>
            <a:chExt cx="2078" cy="1130"/>
          </a:xfrm>
        </p:grpSpPr>
        <p:grpSp>
          <p:nvGrpSpPr>
            <p:cNvPr id="11" name="组合 10"/>
            <p:cNvGrpSpPr/>
            <p:nvPr/>
          </p:nvGrpSpPr>
          <p:grpSpPr>
            <a:xfrm>
              <a:off x="0" y="568"/>
              <a:ext cx="2078" cy="1101"/>
              <a:chOff x="0" y="568"/>
              <a:chExt cx="6048" cy="1697"/>
            </a:xfrm>
          </p:grpSpPr>
          <p:sp>
            <p:nvSpPr>
              <p:cNvPr id="13" name="矩形 12"/>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14" name="矩形 13"/>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12" name="文本框 11"/>
            <p:cNvSpPr txBox="1"/>
            <p:nvPr/>
          </p:nvSpPr>
          <p:spPr>
            <a:xfrm>
              <a:off x="595" y="539"/>
              <a:ext cx="1357"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05</a:t>
              </a:r>
              <a:endParaRPr lang="en-US" altLang="zh-CN" sz="3200" dirty="0" smtClean="0">
                <a:solidFill>
                  <a:schemeClr val="bg1"/>
                </a:solidFill>
                <a:latin typeface="Impact" panose="020B0806030902050204" charset="0"/>
              </a:endParaRPr>
            </a:p>
          </p:txBody>
        </p: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0583" y="3697344"/>
            <a:ext cx="2105025" cy="2806700"/>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825" y="4196443"/>
            <a:ext cx="3076802" cy="2307601"/>
          </a:xfrm>
          <a:prstGeom prst="rect">
            <a:avLst/>
          </a:prstGeom>
        </p:spPr>
      </p:pic>
      <p:sp>
        <p:nvSpPr>
          <p:cNvPr id="16"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百艺体系</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1806" y="1662209"/>
            <a:ext cx="3028007" cy="2271006"/>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4239" y="1662209"/>
            <a:ext cx="3017568" cy="2263176"/>
          </a:xfrm>
          <a:prstGeom prst="rect">
            <a:avLst/>
          </a:prstGeom>
        </p:spPr>
      </p:pic>
    </p:spTree>
    <p:extLst>
      <p:ext uri="{BB962C8B-B14F-4D97-AF65-F5344CB8AC3E}">
        <p14:creationId xmlns:p14="http://schemas.microsoft.com/office/powerpoint/2010/main" val="3873797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iterate type="lt">
                                    <p:tmPct val="30000"/>
                                  </p:iterate>
                                  <p:childTnLst>
                                    <p:set>
                                      <p:cBhvr>
                                        <p:cTn id="19" dur="1" fill="hold">
                                          <p:stCondLst>
                                            <p:cond delay="0"/>
                                          </p:stCondLst>
                                        </p:cTn>
                                        <p:tgtEl>
                                          <p:spTgt spid="6"/>
                                        </p:tgtEl>
                                        <p:attrNameLst>
                                          <p:attrName>style.visibility</p:attrName>
                                        </p:attrNameLst>
                                      </p:cBhvr>
                                      <p:to>
                                        <p:strVal val="visible"/>
                                      </p:to>
                                    </p:set>
                                    <p:animEffect transition="in" filter="wipe(left)">
                                      <p:cBhvr>
                                        <p:cTn id="20" dur="100"/>
                                        <p:tgtEl>
                                          <p:spTgt spid="6"/>
                                        </p:tgtEl>
                                      </p:cBhvr>
                                    </p:animEffect>
                                  </p:childTnLst>
                                </p:cTn>
                              </p:par>
                              <p:par>
                                <p:cTn id="21" presetID="36" presetClass="emph" presetSubtype="0" fill="hold" grpId="1" nodeType="withEffect">
                                  <p:stCondLst>
                                    <p:cond delay="0"/>
                                  </p:stCondLst>
                                  <p:iterate type="lt">
                                    <p:tmPct val="30000"/>
                                  </p:iterate>
                                  <p:childTnLst>
                                    <p:animScale>
                                      <p:cBhvr>
                                        <p:cTn id="22" dur="50" autoRev="1" fill="hold">
                                          <p:stCondLst>
                                            <p:cond delay="0"/>
                                          </p:stCondLst>
                                        </p:cTn>
                                        <p:tgtEl>
                                          <p:spTgt spid="6"/>
                                        </p:tgtEl>
                                      </p:cBhvr>
                                      <p:to x="80000" y="100000"/>
                                    </p:animScale>
                                    <p:anim by="(#ppt_w*0.10)" calcmode="lin" valueType="num">
                                      <p:cBhvr>
                                        <p:cTn id="23" dur="50" autoRev="1" fill="hold">
                                          <p:stCondLst>
                                            <p:cond delay="0"/>
                                          </p:stCondLst>
                                        </p:cTn>
                                        <p:tgtEl>
                                          <p:spTgt spid="6"/>
                                        </p:tgtEl>
                                        <p:attrNameLst>
                                          <p:attrName>ppt_x</p:attrName>
                                        </p:attrNameLst>
                                      </p:cBhvr>
                                    </p:anim>
                                    <p:anim by="(-#ppt_w*0.10)" calcmode="lin" valueType="num">
                                      <p:cBhvr>
                                        <p:cTn id="24" dur="50" autoRev="1" fill="hold">
                                          <p:stCondLst>
                                            <p:cond delay="0"/>
                                          </p:stCondLst>
                                        </p:cTn>
                                        <p:tgtEl>
                                          <p:spTgt spid="6"/>
                                        </p:tgtEl>
                                        <p:attrNameLst>
                                          <p:attrName>ppt_y</p:attrName>
                                        </p:attrNameLst>
                                      </p:cBhvr>
                                    </p:anim>
                                    <p:animRot by="-480000">
                                      <p:cBhvr>
                                        <p:cTn id="25" dur="50" autoRev="1" fill="hold">
                                          <p:stCondLst>
                                            <p:cond delay="0"/>
                                          </p:stCondLst>
                                        </p:cTn>
                                        <p:tgtEl>
                                          <p:spTgt spid="6"/>
                                        </p:tgtEl>
                                        <p:attrNameLst>
                                          <p:attrName>r</p:attrName>
                                        </p:attrNameLst>
                                      </p:cBhvr>
                                    </p:animRot>
                                  </p:childTnLst>
                                </p:cTn>
                              </p:par>
                            </p:childTnLst>
                          </p:cTn>
                        </p:par>
                        <p:par>
                          <p:cTn id="26" fill="hold">
                            <p:stCondLst>
                              <p:cond delay="3650"/>
                            </p:stCondLst>
                            <p:childTnLst>
                              <p:par>
                                <p:cTn id="27" presetID="22" presetClass="entr" presetSubtype="8" fill="hold" grpId="0" nodeType="afterEffect">
                                  <p:stCondLst>
                                    <p:cond delay="0"/>
                                  </p:stCondLst>
                                  <p:iterate type="lt">
                                    <p:tmPct val="30000"/>
                                  </p:iterate>
                                  <p:childTnLst>
                                    <p:set>
                                      <p:cBhvr>
                                        <p:cTn id="28" dur="1" fill="hold">
                                          <p:stCondLst>
                                            <p:cond delay="0"/>
                                          </p:stCondLst>
                                        </p:cTn>
                                        <p:tgtEl>
                                          <p:spTgt spid="10"/>
                                        </p:tgtEl>
                                        <p:attrNameLst>
                                          <p:attrName>style.visibility</p:attrName>
                                        </p:attrNameLst>
                                      </p:cBhvr>
                                      <p:to>
                                        <p:strVal val="visible"/>
                                      </p:to>
                                    </p:set>
                                    <p:animEffect transition="in" filter="wipe(left)">
                                      <p:cBhvr>
                                        <p:cTn id="29" dur="100"/>
                                        <p:tgtEl>
                                          <p:spTgt spid="10"/>
                                        </p:tgtEl>
                                      </p:cBhvr>
                                    </p:animEffect>
                                  </p:childTnLst>
                                </p:cTn>
                              </p:par>
                              <p:par>
                                <p:cTn id="30" presetID="36" presetClass="emph" presetSubtype="0" fill="hold" grpId="1" nodeType="withEffect">
                                  <p:stCondLst>
                                    <p:cond delay="0"/>
                                  </p:stCondLst>
                                  <p:iterate type="lt">
                                    <p:tmPct val="30000"/>
                                  </p:iterate>
                                  <p:childTnLst>
                                    <p:animScale>
                                      <p:cBhvr>
                                        <p:cTn id="31" dur="50" autoRev="1" fill="hold">
                                          <p:stCondLst>
                                            <p:cond delay="0"/>
                                          </p:stCondLst>
                                        </p:cTn>
                                        <p:tgtEl>
                                          <p:spTgt spid="10"/>
                                        </p:tgtEl>
                                      </p:cBhvr>
                                      <p:to x="80000" y="100000"/>
                                    </p:animScale>
                                    <p:anim by="(#ppt_w*0.10)" calcmode="lin" valueType="num">
                                      <p:cBhvr>
                                        <p:cTn id="32" dur="50" autoRev="1" fill="hold">
                                          <p:stCondLst>
                                            <p:cond delay="0"/>
                                          </p:stCondLst>
                                        </p:cTn>
                                        <p:tgtEl>
                                          <p:spTgt spid="10"/>
                                        </p:tgtEl>
                                        <p:attrNameLst>
                                          <p:attrName>ppt_x</p:attrName>
                                        </p:attrNameLst>
                                      </p:cBhvr>
                                    </p:anim>
                                    <p:anim by="(-#ppt_w*0.10)" calcmode="lin" valueType="num">
                                      <p:cBhvr>
                                        <p:cTn id="33" dur="50" autoRev="1" fill="hold">
                                          <p:stCondLst>
                                            <p:cond delay="0"/>
                                          </p:stCondLst>
                                        </p:cTn>
                                        <p:tgtEl>
                                          <p:spTgt spid="10"/>
                                        </p:tgtEl>
                                        <p:attrNameLst>
                                          <p:attrName>ppt_y</p:attrName>
                                        </p:attrNameLst>
                                      </p:cBhvr>
                                    </p:anim>
                                    <p:animRot by="-480000">
                                      <p:cBhvr>
                                        <p:cTn id="34" dur="50" autoRev="1"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2" grpId="0" bldLvl="0" animBg="1"/>
      <p:bldP spid="5" grpId="0"/>
      <p:bldP spid="6" grpId="0"/>
      <p:bldP spid="6" grpId="1"/>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5"/>
          <p:cNvSpPr>
            <a:spLocks noChangeArrowheads="1"/>
          </p:cNvSpPr>
          <p:nvPr/>
        </p:nvSpPr>
        <p:spPr bwMode="auto">
          <a:xfrm>
            <a:off x="6096000" y="-7619"/>
            <a:ext cx="6096000" cy="6867525"/>
          </a:xfrm>
          <a:prstGeom prst="rect">
            <a:avLst/>
          </a:prstGeom>
          <a:solidFill>
            <a:srgbClr val="C00000"/>
          </a:solidFill>
          <a:ln>
            <a:noFill/>
          </a:ln>
          <a:extLst>
            <a:ext uri="{91240B29-F687-4F45-9708-019B960494DF}">
              <a14:hiddenLine xmlns:a14="http://schemas.microsoft.com/office/drawing/2010/main" w="25400">
                <a:solidFill>
                  <a:srgbClr val="395E8A"/>
                </a:solidFill>
                <a:bevel/>
              </a14:hiddenLine>
            </a:ext>
          </a:extLst>
        </p:spPr>
        <p:txBody>
          <a:bodyPr anchor="ct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algn="ctr" eaLnBrk="1" hangingPunct="1">
              <a:lnSpc>
                <a:spcPct val="100000"/>
              </a:lnSpc>
              <a:spcBef>
                <a:spcPct val="0"/>
              </a:spcBef>
              <a:buFont typeface="Arial" panose="020B0604020202020204" pitchFamily="34" charset="0"/>
              <a:buNone/>
            </a:pPr>
            <a:endParaRPr lang="zh-CN" altLang="zh-CN" sz="180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nvGrpSpPr>
          <p:cNvPr id="4" name="组合 3"/>
          <p:cNvGrpSpPr/>
          <p:nvPr/>
        </p:nvGrpSpPr>
        <p:grpSpPr>
          <a:xfrm>
            <a:off x="945517" y="2487931"/>
            <a:ext cx="1993091" cy="1743471"/>
            <a:chOff x="980" y="3540"/>
            <a:chExt cx="4147" cy="3628"/>
          </a:xfrm>
        </p:grpSpPr>
        <p:grpSp>
          <p:nvGrpSpPr>
            <p:cNvPr id="3" name="组合 2"/>
            <p:cNvGrpSpPr/>
            <p:nvPr/>
          </p:nvGrpSpPr>
          <p:grpSpPr>
            <a:xfrm>
              <a:off x="980" y="3540"/>
              <a:ext cx="3630" cy="3628"/>
              <a:chOff x="980" y="3540"/>
              <a:chExt cx="3630" cy="3628"/>
            </a:xfrm>
          </p:grpSpPr>
          <p:sp>
            <p:nvSpPr>
              <p:cNvPr id="8195" name="椭圆 1"/>
              <p:cNvSpPr>
                <a:spLocks noChangeArrowheads="1"/>
              </p:cNvSpPr>
              <p:nvPr/>
            </p:nvSpPr>
            <p:spPr bwMode="auto">
              <a:xfrm>
                <a:off x="980" y="3540"/>
                <a:ext cx="3630" cy="3628"/>
              </a:xfrm>
              <a:custGeom>
                <a:avLst/>
                <a:gdLst>
                  <a:gd name="T0" fmla="*/ 2111482 w 1728192"/>
                  <a:gd name="T1" fmla="*/ 964816 h 1728192"/>
                  <a:gd name="T2" fmla="*/ 1998623 w 1728192"/>
                  <a:gd name="T3" fmla="*/ 1077597 h 1728192"/>
                  <a:gd name="T4" fmla="*/ 2111482 w 1728192"/>
                  <a:gd name="T5" fmla="*/ 1190378 h 1728192"/>
                  <a:gd name="T6" fmla="*/ 2224341 w 1728192"/>
                  <a:gd name="T7" fmla="*/ 1077597 h 1728192"/>
                  <a:gd name="T8" fmla="*/ 2111482 w 1728192"/>
                  <a:gd name="T9" fmla="*/ 964816 h 1728192"/>
                  <a:gd name="T10" fmla="*/ 1152525 w 1728192"/>
                  <a:gd name="T11" fmla="*/ 0 h 1728192"/>
                  <a:gd name="T12" fmla="*/ 2305050 w 1728192"/>
                  <a:gd name="T13" fmla="*/ 1151732 h 1728192"/>
                  <a:gd name="T14" fmla="*/ 1152525 w 1728192"/>
                  <a:gd name="T15" fmla="*/ 2303463 h 1728192"/>
                  <a:gd name="T16" fmla="*/ 0 w 1728192"/>
                  <a:gd name="T17" fmla="*/ 1151732 h 1728192"/>
                  <a:gd name="T18" fmla="*/ 1152525 w 1728192"/>
                  <a:gd name="T19" fmla="*/ 0 h 1728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28192"/>
                  <a:gd name="T31" fmla="*/ 0 h 1728192"/>
                  <a:gd name="T32" fmla="*/ 1728192 w 1728192"/>
                  <a:gd name="T33" fmla="*/ 1728192 h 1728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28192" h="1728192">
                    <a:moveTo>
                      <a:pt x="1583066" y="723861"/>
                    </a:moveTo>
                    <a:cubicBezTo>
                      <a:pt x="1536334" y="723861"/>
                      <a:pt x="1498451" y="761744"/>
                      <a:pt x="1498451" y="808476"/>
                    </a:cubicBezTo>
                    <a:cubicBezTo>
                      <a:pt x="1498451" y="855208"/>
                      <a:pt x="1536334" y="893091"/>
                      <a:pt x="1583066" y="893091"/>
                    </a:cubicBezTo>
                    <a:cubicBezTo>
                      <a:pt x="1629798" y="893091"/>
                      <a:pt x="1667681" y="855208"/>
                      <a:pt x="1667681" y="808476"/>
                    </a:cubicBezTo>
                    <a:cubicBezTo>
                      <a:pt x="1667681" y="761744"/>
                      <a:pt x="1629798" y="723861"/>
                      <a:pt x="1583066" y="723861"/>
                    </a:cubicBezTo>
                    <a:close/>
                    <a:moveTo>
                      <a:pt x="864096" y="0"/>
                    </a:moveTo>
                    <a:cubicBezTo>
                      <a:pt x="1341323" y="0"/>
                      <a:pt x="1728192" y="386869"/>
                      <a:pt x="1728192" y="864096"/>
                    </a:cubicBezTo>
                    <a:cubicBezTo>
                      <a:pt x="1728192" y="1341323"/>
                      <a:pt x="1341323" y="1728192"/>
                      <a:pt x="864096" y="1728192"/>
                    </a:cubicBezTo>
                    <a:cubicBezTo>
                      <a:pt x="386869" y="1728192"/>
                      <a:pt x="0" y="1341323"/>
                      <a:pt x="0" y="864096"/>
                    </a:cubicBezTo>
                    <a:cubicBezTo>
                      <a:pt x="0" y="386869"/>
                      <a:pt x="386869" y="0"/>
                      <a:pt x="864096" y="0"/>
                    </a:cubicBezTo>
                    <a:close/>
                  </a:path>
                </a:pathLst>
              </a:custGeom>
              <a:solidFill>
                <a:srgbClr val="C00000"/>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197" name="TextBox 8"/>
              <p:cNvSpPr>
                <a:spLocks noChangeArrowheads="1"/>
              </p:cNvSpPr>
              <p:nvPr/>
            </p:nvSpPr>
            <p:spPr bwMode="auto">
              <a:xfrm>
                <a:off x="1715" y="5745"/>
                <a:ext cx="2875" cy="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eaLnBrk="1" hangingPunct="1">
                  <a:lnSpc>
                    <a:spcPct val="100000"/>
                  </a:lnSpc>
                  <a:spcBef>
                    <a:spcPct val="0"/>
                  </a:spcBef>
                  <a:buFont typeface="Arial" panose="020B0604020202020204" pitchFamily="34" charset="0"/>
                  <a:buNone/>
                </a:pPr>
                <a:r>
                  <a:rPr lang="en-US" altLang="zh-CN" sz="1400">
                    <a:solidFill>
                      <a:schemeClr val="bg1"/>
                    </a:solidFill>
                    <a:latin typeface="Broadway" panose="04040905080B02020502" pitchFamily="82" charset="0"/>
                    <a:ea typeface="宋体" panose="02010600030101010101" pitchFamily="2" charset="-122"/>
                    <a:sym typeface="Broadway" panose="04040905080B02020502" pitchFamily="82" charset="0"/>
                  </a:rPr>
                  <a:t>Content</a:t>
                </a:r>
                <a:endParaRPr lang="zh-CN" altLang="en-US" sz="1800">
                  <a:solidFill>
                    <a:schemeClr val="bg1"/>
                  </a:solidFill>
                  <a:latin typeface="Broadway" panose="04040905080B02020502" pitchFamily="82" charset="0"/>
                  <a:ea typeface="宋体" panose="02010600030101010101" pitchFamily="2" charset="-122"/>
                  <a:sym typeface="Broadway" panose="04040905080B02020502" pitchFamily="82" charset="0"/>
                </a:endParaRPr>
              </a:p>
            </p:txBody>
          </p:sp>
        </p:grpSp>
        <p:sp>
          <p:nvSpPr>
            <p:cNvPr id="5124" name="TextBox 2"/>
            <p:cNvSpPr>
              <a:spLocks noChangeArrowheads="1"/>
            </p:cNvSpPr>
            <p:nvPr/>
          </p:nvSpPr>
          <p:spPr bwMode="auto">
            <a:xfrm>
              <a:off x="1499" y="4552"/>
              <a:ext cx="3628" cy="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buFont typeface="Arial" panose="020B0604020202020204" pitchFamily="34" charset="0"/>
                <a:buNone/>
                <a:defRPr/>
              </a:pPr>
              <a:r>
                <a:rPr lang="zh-CN" altLang="en-US" sz="3600" b="1">
                  <a:solidFill>
                    <a:schemeClr val="bg1"/>
                  </a:solidFill>
                  <a:latin typeface="微软雅黑" panose="020B0503020204020204" charset="-122"/>
                  <a:ea typeface="微软雅黑" panose="020B0503020204020204" charset="-122"/>
                  <a:sym typeface="微软雅黑" panose="020B0503020204020204" charset="-122"/>
                </a:rPr>
                <a:t>目 录</a:t>
              </a:r>
            </a:p>
          </p:txBody>
        </p:sp>
      </p:grpSp>
      <p:sp>
        <p:nvSpPr>
          <p:cNvPr id="8198" name="圆角矩形 9"/>
          <p:cNvSpPr>
            <a:spLocks noChangeArrowheads="1"/>
          </p:cNvSpPr>
          <p:nvPr/>
        </p:nvSpPr>
        <p:spPr bwMode="auto">
          <a:xfrm>
            <a:off x="6102351" y="1206668"/>
            <a:ext cx="4574236" cy="641985"/>
          </a:xfrm>
          <a:custGeom>
            <a:avLst/>
            <a:gdLst>
              <a:gd name="T0" fmla="*/ 48012 w 2808312"/>
              <a:gd name="T1" fmla="*/ 0 h 648072"/>
              <a:gd name="T2" fmla="*/ 3312808 w 2808312"/>
              <a:gd name="T3" fmla="*/ 0 h 648072"/>
              <a:gd name="T4" fmla="*/ 3744913 w 2808312"/>
              <a:gd name="T5" fmla="*/ 431800 h 648072"/>
              <a:gd name="T6" fmla="*/ 3312808 w 2808312"/>
              <a:gd name="T7" fmla="*/ 863600 h 648072"/>
              <a:gd name="T8" fmla="*/ 48012 w 2808312"/>
              <a:gd name="T9" fmla="*/ 863600 h 648072"/>
              <a:gd name="T10" fmla="*/ 0 w 2808312"/>
              <a:gd name="T11" fmla="*/ 858764 h 648072"/>
              <a:gd name="T12" fmla="*/ 0 w 2808312"/>
              <a:gd name="T13" fmla="*/ 4837 h 648072"/>
              <a:gd name="T14" fmla="*/ 48012 w 2808312"/>
              <a:gd name="T15" fmla="*/ 0 h 648072"/>
              <a:gd name="T16" fmla="*/ 0 60000 65536"/>
              <a:gd name="T17" fmla="*/ 0 60000 65536"/>
              <a:gd name="T18" fmla="*/ 0 60000 65536"/>
              <a:gd name="T19" fmla="*/ 0 60000 65536"/>
              <a:gd name="T20" fmla="*/ 0 60000 65536"/>
              <a:gd name="T21" fmla="*/ 0 60000 65536"/>
              <a:gd name="T22" fmla="*/ 0 60000 65536"/>
              <a:gd name="T23" fmla="*/ 0 60000 65536"/>
              <a:gd name="T24" fmla="*/ 0 w 2808312"/>
              <a:gd name="T25" fmla="*/ 0 h 648072"/>
              <a:gd name="T26" fmla="*/ 2808312 w 2808312"/>
              <a:gd name="T27" fmla="*/ 648072 h 6480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08312" h="648072">
                <a:moveTo>
                  <a:pt x="36004" y="0"/>
                </a:moveTo>
                <a:lnTo>
                  <a:pt x="2484276" y="0"/>
                </a:lnTo>
                <a:cubicBezTo>
                  <a:pt x="2663236" y="0"/>
                  <a:pt x="2808312" y="145076"/>
                  <a:pt x="2808312" y="324036"/>
                </a:cubicBezTo>
                <a:cubicBezTo>
                  <a:pt x="2808312" y="502996"/>
                  <a:pt x="2663236" y="648072"/>
                  <a:pt x="2484276" y="648072"/>
                </a:cubicBezTo>
                <a:lnTo>
                  <a:pt x="36004" y="648072"/>
                </a:lnTo>
                <a:lnTo>
                  <a:pt x="0" y="644443"/>
                </a:lnTo>
                <a:lnTo>
                  <a:pt x="0" y="3630"/>
                </a:lnTo>
                <a:cubicBezTo>
                  <a:pt x="11699" y="678"/>
                  <a:pt x="23772" y="0"/>
                  <a:pt x="36004" y="0"/>
                </a:cubicBezTo>
                <a:close/>
              </a:path>
            </a:pathLst>
          </a:custGeom>
          <a:solidFill>
            <a:schemeClr val="bg1"/>
          </a:solidFill>
          <a:ln>
            <a:noFill/>
          </a:ln>
        </p:spPr>
        <p:txBody>
          <a:bodyPr anchor="ctr"/>
          <a:lstStyle/>
          <a:p>
            <a:endParaRPr lang="zh-CN" altLang="en-US" sz="1800"/>
          </a:p>
        </p:txBody>
      </p:sp>
      <p:sp>
        <p:nvSpPr>
          <p:cNvPr id="8199" name="圆角矩形 9"/>
          <p:cNvSpPr>
            <a:spLocks noChangeArrowheads="1"/>
          </p:cNvSpPr>
          <p:nvPr/>
        </p:nvSpPr>
        <p:spPr bwMode="auto">
          <a:xfrm>
            <a:off x="6102350" y="1968668"/>
            <a:ext cx="4574239" cy="641985"/>
          </a:xfrm>
          <a:custGeom>
            <a:avLst/>
            <a:gdLst>
              <a:gd name="T0" fmla="*/ 48012 w 2808312"/>
              <a:gd name="T1" fmla="*/ 0 h 648072"/>
              <a:gd name="T2" fmla="*/ 3312808 w 2808312"/>
              <a:gd name="T3" fmla="*/ 0 h 648072"/>
              <a:gd name="T4" fmla="*/ 3744913 w 2808312"/>
              <a:gd name="T5" fmla="*/ 431800 h 648072"/>
              <a:gd name="T6" fmla="*/ 3312808 w 2808312"/>
              <a:gd name="T7" fmla="*/ 863600 h 648072"/>
              <a:gd name="T8" fmla="*/ 48012 w 2808312"/>
              <a:gd name="T9" fmla="*/ 863600 h 648072"/>
              <a:gd name="T10" fmla="*/ 0 w 2808312"/>
              <a:gd name="T11" fmla="*/ 858764 h 648072"/>
              <a:gd name="T12" fmla="*/ 0 w 2808312"/>
              <a:gd name="T13" fmla="*/ 4837 h 648072"/>
              <a:gd name="T14" fmla="*/ 48012 w 2808312"/>
              <a:gd name="T15" fmla="*/ 0 h 648072"/>
              <a:gd name="T16" fmla="*/ 0 60000 65536"/>
              <a:gd name="T17" fmla="*/ 0 60000 65536"/>
              <a:gd name="T18" fmla="*/ 0 60000 65536"/>
              <a:gd name="T19" fmla="*/ 0 60000 65536"/>
              <a:gd name="T20" fmla="*/ 0 60000 65536"/>
              <a:gd name="T21" fmla="*/ 0 60000 65536"/>
              <a:gd name="T22" fmla="*/ 0 60000 65536"/>
              <a:gd name="T23" fmla="*/ 0 60000 65536"/>
              <a:gd name="T24" fmla="*/ 0 w 2808312"/>
              <a:gd name="T25" fmla="*/ 0 h 648072"/>
              <a:gd name="T26" fmla="*/ 2808312 w 2808312"/>
              <a:gd name="T27" fmla="*/ 648072 h 6480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08312" h="648072">
                <a:moveTo>
                  <a:pt x="36004" y="0"/>
                </a:moveTo>
                <a:lnTo>
                  <a:pt x="2484276" y="0"/>
                </a:lnTo>
                <a:cubicBezTo>
                  <a:pt x="2663236" y="0"/>
                  <a:pt x="2808312" y="145076"/>
                  <a:pt x="2808312" y="324036"/>
                </a:cubicBezTo>
                <a:cubicBezTo>
                  <a:pt x="2808312" y="502996"/>
                  <a:pt x="2663236" y="648072"/>
                  <a:pt x="2484276" y="648072"/>
                </a:cubicBezTo>
                <a:lnTo>
                  <a:pt x="36004" y="648072"/>
                </a:lnTo>
                <a:lnTo>
                  <a:pt x="0" y="644443"/>
                </a:lnTo>
                <a:lnTo>
                  <a:pt x="0" y="3630"/>
                </a:lnTo>
                <a:cubicBezTo>
                  <a:pt x="11699" y="678"/>
                  <a:pt x="23772" y="0"/>
                  <a:pt x="36004" y="0"/>
                </a:cubicBezTo>
                <a:close/>
              </a:path>
            </a:pathLst>
          </a:custGeom>
          <a:solidFill>
            <a:schemeClr val="bg1"/>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200" name="圆角矩形 9"/>
          <p:cNvSpPr>
            <a:spLocks noChangeArrowheads="1"/>
          </p:cNvSpPr>
          <p:nvPr/>
        </p:nvSpPr>
        <p:spPr bwMode="auto">
          <a:xfrm>
            <a:off x="6102351" y="2732575"/>
            <a:ext cx="4574236" cy="641985"/>
          </a:xfrm>
          <a:custGeom>
            <a:avLst/>
            <a:gdLst>
              <a:gd name="T0" fmla="*/ 48012 w 2808312"/>
              <a:gd name="T1" fmla="*/ 0 h 648072"/>
              <a:gd name="T2" fmla="*/ 3312808 w 2808312"/>
              <a:gd name="T3" fmla="*/ 0 h 648072"/>
              <a:gd name="T4" fmla="*/ 3744913 w 2808312"/>
              <a:gd name="T5" fmla="*/ 431800 h 648072"/>
              <a:gd name="T6" fmla="*/ 3312808 w 2808312"/>
              <a:gd name="T7" fmla="*/ 863600 h 648072"/>
              <a:gd name="T8" fmla="*/ 48012 w 2808312"/>
              <a:gd name="T9" fmla="*/ 863600 h 648072"/>
              <a:gd name="T10" fmla="*/ 0 w 2808312"/>
              <a:gd name="T11" fmla="*/ 858764 h 648072"/>
              <a:gd name="T12" fmla="*/ 0 w 2808312"/>
              <a:gd name="T13" fmla="*/ 4837 h 648072"/>
              <a:gd name="T14" fmla="*/ 48012 w 2808312"/>
              <a:gd name="T15" fmla="*/ 0 h 648072"/>
              <a:gd name="T16" fmla="*/ 0 60000 65536"/>
              <a:gd name="T17" fmla="*/ 0 60000 65536"/>
              <a:gd name="T18" fmla="*/ 0 60000 65536"/>
              <a:gd name="T19" fmla="*/ 0 60000 65536"/>
              <a:gd name="T20" fmla="*/ 0 60000 65536"/>
              <a:gd name="T21" fmla="*/ 0 60000 65536"/>
              <a:gd name="T22" fmla="*/ 0 60000 65536"/>
              <a:gd name="T23" fmla="*/ 0 60000 65536"/>
              <a:gd name="T24" fmla="*/ 0 w 2808312"/>
              <a:gd name="T25" fmla="*/ 0 h 648072"/>
              <a:gd name="T26" fmla="*/ 2808312 w 2808312"/>
              <a:gd name="T27" fmla="*/ 648072 h 6480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08312" h="648072">
                <a:moveTo>
                  <a:pt x="36004" y="0"/>
                </a:moveTo>
                <a:lnTo>
                  <a:pt x="2484276" y="0"/>
                </a:lnTo>
                <a:cubicBezTo>
                  <a:pt x="2663236" y="0"/>
                  <a:pt x="2808312" y="145076"/>
                  <a:pt x="2808312" y="324036"/>
                </a:cubicBezTo>
                <a:cubicBezTo>
                  <a:pt x="2808312" y="502996"/>
                  <a:pt x="2663236" y="648072"/>
                  <a:pt x="2484276" y="648072"/>
                </a:cubicBezTo>
                <a:lnTo>
                  <a:pt x="36004" y="648072"/>
                </a:lnTo>
                <a:lnTo>
                  <a:pt x="0" y="644443"/>
                </a:lnTo>
                <a:lnTo>
                  <a:pt x="0" y="3630"/>
                </a:lnTo>
                <a:cubicBezTo>
                  <a:pt x="11699" y="678"/>
                  <a:pt x="23772" y="0"/>
                  <a:pt x="36004" y="0"/>
                </a:cubicBezTo>
                <a:close/>
              </a:path>
            </a:pathLst>
          </a:custGeom>
          <a:solidFill>
            <a:schemeClr val="bg1"/>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201" name="圆角矩形 9"/>
          <p:cNvSpPr>
            <a:spLocks noChangeArrowheads="1"/>
          </p:cNvSpPr>
          <p:nvPr/>
        </p:nvSpPr>
        <p:spPr bwMode="auto">
          <a:xfrm>
            <a:off x="6102350" y="3492033"/>
            <a:ext cx="4574239" cy="643255"/>
          </a:xfrm>
          <a:custGeom>
            <a:avLst/>
            <a:gdLst>
              <a:gd name="T0" fmla="*/ 48012 w 2808312"/>
              <a:gd name="T1" fmla="*/ 0 h 648072"/>
              <a:gd name="T2" fmla="*/ 3312808 w 2808312"/>
              <a:gd name="T3" fmla="*/ 0 h 648072"/>
              <a:gd name="T4" fmla="*/ 3744913 w 2808312"/>
              <a:gd name="T5" fmla="*/ 432594 h 648072"/>
              <a:gd name="T6" fmla="*/ 3312808 w 2808312"/>
              <a:gd name="T7" fmla="*/ 865187 h 648072"/>
              <a:gd name="T8" fmla="*/ 48012 w 2808312"/>
              <a:gd name="T9" fmla="*/ 865187 h 648072"/>
              <a:gd name="T10" fmla="*/ 0 w 2808312"/>
              <a:gd name="T11" fmla="*/ 860342 h 648072"/>
              <a:gd name="T12" fmla="*/ 0 w 2808312"/>
              <a:gd name="T13" fmla="*/ 4846 h 648072"/>
              <a:gd name="T14" fmla="*/ 48012 w 2808312"/>
              <a:gd name="T15" fmla="*/ 0 h 648072"/>
              <a:gd name="T16" fmla="*/ 0 60000 65536"/>
              <a:gd name="T17" fmla="*/ 0 60000 65536"/>
              <a:gd name="T18" fmla="*/ 0 60000 65536"/>
              <a:gd name="T19" fmla="*/ 0 60000 65536"/>
              <a:gd name="T20" fmla="*/ 0 60000 65536"/>
              <a:gd name="T21" fmla="*/ 0 60000 65536"/>
              <a:gd name="T22" fmla="*/ 0 60000 65536"/>
              <a:gd name="T23" fmla="*/ 0 60000 65536"/>
              <a:gd name="T24" fmla="*/ 0 w 2808312"/>
              <a:gd name="T25" fmla="*/ 0 h 648072"/>
              <a:gd name="T26" fmla="*/ 2808312 w 2808312"/>
              <a:gd name="T27" fmla="*/ 648072 h 6480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08312" h="648072">
                <a:moveTo>
                  <a:pt x="36004" y="0"/>
                </a:moveTo>
                <a:lnTo>
                  <a:pt x="2484276" y="0"/>
                </a:lnTo>
                <a:cubicBezTo>
                  <a:pt x="2663236" y="0"/>
                  <a:pt x="2808312" y="145076"/>
                  <a:pt x="2808312" y="324036"/>
                </a:cubicBezTo>
                <a:cubicBezTo>
                  <a:pt x="2808312" y="502996"/>
                  <a:pt x="2663236" y="648072"/>
                  <a:pt x="2484276" y="648072"/>
                </a:cubicBezTo>
                <a:lnTo>
                  <a:pt x="36004" y="648072"/>
                </a:lnTo>
                <a:lnTo>
                  <a:pt x="0" y="644443"/>
                </a:lnTo>
                <a:lnTo>
                  <a:pt x="0" y="3630"/>
                </a:lnTo>
                <a:cubicBezTo>
                  <a:pt x="11699" y="678"/>
                  <a:pt x="23772" y="0"/>
                  <a:pt x="36004" y="0"/>
                </a:cubicBezTo>
                <a:close/>
              </a:path>
            </a:pathLst>
          </a:custGeom>
          <a:solidFill>
            <a:schemeClr val="bg1"/>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202" name="圆角矩形 9"/>
          <p:cNvSpPr>
            <a:spLocks noChangeArrowheads="1"/>
          </p:cNvSpPr>
          <p:nvPr/>
        </p:nvSpPr>
        <p:spPr bwMode="auto">
          <a:xfrm>
            <a:off x="6102351" y="4266732"/>
            <a:ext cx="4574236" cy="644527"/>
          </a:xfrm>
          <a:custGeom>
            <a:avLst/>
            <a:gdLst>
              <a:gd name="T0" fmla="*/ 48012 w 2808312"/>
              <a:gd name="T1" fmla="*/ 0 h 648072"/>
              <a:gd name="T2" fmla="*/ 3312808 w 2808312"/>
              <a:gd name="T3" fmla="*/ 0 h 648072"/>
              <a:gd name="T4" fmla="*/ 3744913 w 2808312"/>
              <a:gd name="T5" fmla="*/ 433387 h 648072"/>
              <a:gd name="T6" fmla="*/ 3312808 w 2808312"/>
              <a:gd name="T7" fmla="*/ 866775 h 648072"/>
              <a:gd name="T8" fmla="*/ 48012 w 2808312"/>
              <a:gd name="T9" fmla="*/ 866775 h 648072"/>
              <a:gd name="T10" fmla="*/ 0 w 2808312"/>
              <a:gd name="T11" fmla="*/ 861921 h 648072"/>
              <a:gd name="T12" fmla="*/ 0 w 2808312"/>
              <a:gd name="T13" fmla="*/ 4855 h 648072"/>
              <a:gd name="T14" fmla="*/ 48012 w 2808312"/>
              <a:gd name="T15" fmla="*/ 0 h 648072"/>
              <a:gd name="T16" fmla="*/ 0 60000 65536"/>
              <a:gd name="T17" fmla="*/ 0 60000 65536"/>
              <a:gd name="T18" fmla="*/ 0 60000 65536"/>
              <a:gd name="T19" fmla="*/ 0 60000 65536"/>
              <a:gd name="T20" fmla="*/ 0 60000 65536"/>
              <a:gd name="T21" fmla="*/ 0 60000 65536"/>
              <a:gd name="T22" fmla="*/ 0 60000 65536"/>
              <a:gd name="T23" fmla="*/ 0 60000 65536"/>
              <a:gd name="T24" fmla="*/ 0 w 2808312"/>
              <a:gd name="T25" fmla="*/ 0 h 648072"/>
              <a:gd name="T26" fmla="*/ 2808312 w 2808312"/>
              <a:gd name="T27" fmla="*/ 648072 h 6480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08312" h="648072">
                <a:moveTo>
                  <a:pt x="36004" y="0"/>
                </a:moveTo>
                <a:lnTo>
                  <a:pt x="2484276" y="0"/>
                </a:lnTo>
                <a:cubicBezTo>
                  <a:pt x="2663236" y="0"/>
                  <a:pt x="2808312" y="145076"/>
                  <a:pt x="2808312" y="324036"/>
                </a:cubicBezTo>
                <a:cubicBezTo>
                  <a:pt x="2808312" y="502996"/>
                  <a:pt x="2663236" y="648072"/>
                  <a:pt x="2484276" y="648072"/>
                </a:cubicBezTo>
                <a:lnTo>
                  <a:pt x="36004" y="648072"/>
                </a:lnTo>
                <a:lnTo>
                  <a:pt x="0" y="644443"/>
                </a:lnTo>
                <a:lnTo>
                  <a:pt x="0" y="3630"/>
                </a:lnTo>
                <a:cubicBezTo>
                  <a:pt x="11699" y="678"/>
                  <a:pt x="23772" y="0"/>
                  <a:pt x="36004" y="0"/>
                </a:cubicBezTo>
                <a:close/>
              </a:path>
            </a:pathLst>
          </a:custGeom>
          <a:solidFill>
            <a:schemeClr val="bg1"/>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203" name="圆角矩形 9"/>
          <p:cNvSpPr>
            <a:spLocks noChangeArrowheads="1"/>
          </p:cNvSpPr>
          <p:nvPr/>
        </p:nvSpPr>
        <p:spPr bwMode="auto">
          <a:xfrm rot="10800000">
            <a:off x="4709162" y="1210477"/>
            <a:ext cx="1390015" cy="644527"/>
          </a:xfrm>
          <a:custGeom>
            <a:avLst/>
            <a:gdLst>
              <a:gd name="T0" fmla="*/ 0 w 1404156"/>
              <a:gd name="T1" fmla="*/ 0 h 648072"/>
              <a:gd name="T2" fmla="*/ 1438519 w 1404156"/>
              <a:gd name="T3" fmla="*/ 0 h 648072"/>
              <a:gd name="T4" fmla="*/ 1870075 w 1404156"/>
              <a:gd name="T5" fmla="*/ 433387 h 648072"/>
              <a:gd name="T6" fmla="*/ 1438519 w 1404156"/>
              <a:gd name="T7" fmla="*/ 866775 h 648072"/>
              <a:gd name="T8" fmla="*/ 0 w 1404156"/>
              <a:gd name="T9" fmla="*/ 866775 h 648072"/>
              <a:gd name="T10" fmla="*/ 0 w 1404156"/>
              <a:gd name="T11" fmla="*/ 0 h 648072"/>
              <a:gd name="T12" fmla="*/ 0 60000 65536"/>
              <a:gd name="T13" fmla="*/ 0 60000 65536"/>
              <a:gd name="T14" fmla="*/ 0 60000 65536"/>
              <a:gd name="T15" fmla="*/ 0 60000 65536"/>
              <a:gd name="T16" fmla="*/ 0 60000 65536"/>
              <a:gd name="T17" fmla="*/ 0 60000 65536"/>
              <a:gd name="T18" fmla="*/ 0 w 1404156"/>
              <a:gd name="T19" fmla="*/ 0 h 648072"/>
              <a:gd name="T20" fmla="*/ 1404156 w 1404156"/>
              <a:gd name="T21" fmla="*/ 648072 h 648072"/>
            </a:gdLst>
            <a:ahLst/>
            <a:cxnLst>
              <a:cxn ang="T12">
                <a:pos x="T0" y="T1"/>
              </a:cxn>
              <a:cxn ang="T13">
                <a:pos x="T2" y="T3"/>
              </a:cxn>
              <a:cxn ang="T14">
                <a:pos x="T4" y="T5"/>
              </a:cxn>
              <a:cxn ang="T15">
                <a:pos x="T6" y="T7"/>
              </a:cxn>
              <a:cxn ang="T16">
                <a:pos x="T8" y="T9"/>
              </a:cxn>
              <a:cxn ang="T17">
                <a:pos x="T10" y="T11"/>
              </a:cxn>
            </a:cxnLst>
            <a:rect l="T18" t="T19" r="T20" b="T21"/>
            <a:pathLst>
              <a:path w="1404156" h="648072">
                <a:moveTo>
                  <a:pt x="0" y="0"/>
                </a:moveTo>
                <a:lnTo>
                  <a:pt x="1080120" y="0"/>
                </a:lnTo>
                <a:cubicBezTo>
                  <a:pt x="1259080" y="0"/>
                  <a:pt x="1404156" y="145076"/>
                  <a:pt x="1404156" y="324036"/>
                </a:cubicBezTo>
                <a:cubicBezTo>
                  <a:pt x="1404156" y="502996"/>
                  <a:pt x="1259080" y="648072"/>
                  <a:pt x="1080120" y="648072"/>
                </a:cubicBezTo>
                <a:lnTo>
                  <a:pt x="0" y="648072"/>
                </a:lnTo>
                <a:lnTo>
                  <a:pt x="0" y="0"/>
                </a:lnTo>
                <a:close/>
              </a:path>
            </a:pathLst>
          </a:custGeom>
          <a:solidFill>
            <a:srgbClr val="C00000"/>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204" name="圆角矩形 9"/>
          <p:cNvSpPr>
            <a:spLocks noChangeArrowheads="1"/>
          </p:cNvSpPr>
          <p:nvPr/>
        </p:nvSpPr>
        <p:spPr bwMode="auto">
          <a:xfrm rot="10800000">
            <a:off x="4709162" y="1963589"/>
            <a:ext cx="1390015" cy="643255"/>
          </a:xfrm>
          <a:custGeom>
            <a:avLst/>
            <a:gdLst>
              <a:gd name="T0" fmla="*/ 0 w 1404156"/>
              <a:gd name="T1" fmla="*/ 0 h 648072"/>
              <a:gd name="T2" fmla="*/ 1438519 w 1404156"/>
              <a:gd name="T3" fmla="*/ 0 h 648072"/>
              <a:gd name="T4" fmla="*/ 1870075 w 1404156"/>
              <a:gd name="T5" fmla="*/ 432594 h 648072"/>
              <a:gd name="T6" fmla="*/ 1438519 w 1404156"/>
              <a:gd name="T7" fmla="*/ 865187 h 648072"/>
              <a:gd name="T8" fmla="*/ 0 w 1404156"/>
              <a:gd name="T9" fmla="*/ 865187 h 648072"/>
              <a:gd name="T10" fmla="*/ 0 w 1404156"/>
              <a:gd name="T11" fmla="*/ 0 h 648072"/>
              <a:gd name="T12" fmla="*/ 0 60000 65536"/>
              <a:gd name="T13" fmla="*/ 0 60000 65536"/>
              <a:gd name="T14" fmla="*/ 0 60000 65536"/>
              <a:gd name="T15" fmla="*/ 0 60000 65536"/>
              <a:gd name="T16" fmla="*/ 0 60000 65536"/>
              <a:gd name="T17" fmla="*/ 0 60000 65536"/>
              <a:gd name="T18" fmla="*/ 0 w 1404156"/>
              <a:gd name="T19" fmla="*/ 0 h 648072"/>
              <a:gd name="T20" fmla="*/ 1404156 w 1404156"/>
              <a:gd name="T21" fmla="*/ 648072 h 648072"/>
            </a:gdLst>
            <a:ahLst/>
            <a:cxnLst>
              <a:cxn ang="T12">
                <a:pos x="T0" y="T1"/>
              </a:cxn>
              <a:cxn ang="T13">
                <a:pos x="T2" y="T3"/>
              </a:cxn>
              <a:cxn ang="T14">
                <a:pos x="T4" y="T5"/>
              </a:cxn>
              <a:cxn ang="T15">
                <a:pos x="T6" y="T7"/>
              </a:cxn>
              <a:cxn ang="T16">
                <a:pos x="T8" y="T9"/>
              </a:cxn>
              <a:cxn ang="T17">
                <a:pos x="T10" y="T11"/>
              </a:cxn>
            </a:cxnLst>
            <a:rect l="T18" t="T19" r="T20" b="T21"/>
            <a:pathLst>
              <a:path w="1404156" h="648072">
                <a:moveTo>
                  <a:pt x="0" y="0"/>
                </a:moveTo>
                <a:lnTo>
                  <a:pt x="1080120" y="0"/>
                </a:lnTo>
                <a:cubicBezTo>
                  <a:pt x="1259080" y="0"/>
                  <a:pt x="1404156" y="145076"/>
                  <a:pt x="1404156" y="324036"/>
                </a:cubicBezTo>
                <a:cubicBezTo>
                  <a:pt x="1404156" y="502996"/>
                  <a:pt x="1259080" y="648072"/>
                  <a:pt x="1080120" y="648072"/>
                </a:cubicBezTo>
                <a:lnTo>
                  <a:pt x="0" y="648072"/>
                </a:lnTo>
                <a:lnTo>
                  <a:pt x="0" y="0"/>
                </a:lnTo>
                <a:close/>
              </a:path>
            </a:pathLst>
          </a:custGeom>
          <a:solidFill>
            <a:srgbClr val="C00000"/>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205" name="圆角矩形 9"/>
          <p:cNvSpPr>
            <a:spLocks noChangeArrowheads="1"/>
          </p:cNvSpPr>
          <p:nvPr/>
        </p:nvSpPr>
        <p:spPr bwMode="auto">
          <a:xfrm rot="10800000">
            <a:off x="4709162" y="2734479"/>
            <a:ext cx="1390015" cy="641985"/>
          </a:xfrm>
          <a:custGeom>
            <a:avLst/>
            <a:gdLst>
              <a:gd name="T0" fmla="*/ 0 w 1404156"/>
              <a:gd name="T1" fmla="*/ 0 h 648072"/>
              <a:gd name="T2" fmla="*/ 1438519 w 1404156"/>
              <a:gd name="T3" fmla="*/ 0 h 648072"/>
              <a:gd name="T4" fmla="*/ 1870075 w 1404156"/>
              <a:gd name="T5" fmla="*/ 431800 h 648072"/>
              <a:gd name="T6" fmla="*/ 1438519 w 1404156"/>
              <a:gd name="T7" fmla="*/ 863600 h 648072"/>
              <a:gd name="T8" fmla="*/ 0 w 1404156"/>
              <a:gd name="T9" fmla="*/ 863600 h 648072"/>
              <a:gd name="T10" fmla="*/ 0 w 1404156"/>
              <a:gd name="T11" fmla="*/ 0 h 648072"/>
              <a:gd name="T12" fmla="*/ 0 60000 65536"/>
              <a:gd name="T13" fmla="*/ 0 60000 65536"/>
              <a:gd name="T14" fmla="*/ 0 60000 65536"/>
              <a:gd name="T15" fmla="*/ 0 60000 65536"/>
              <a:gd name="T16" fmla="*/ 0 60000 65536"/>
              <a:gd name="T17" fmla="*/ 0 60000 65536"/>
              <a:gd name="T18" fmla="*/ 0 w 1404156"/>
              <a:gd name="T19" fmla="*/ 0 h 648072"/>
              <a:gd name="T20" fmla="*/ 1404156 w 1404156"/>
              <a:gd name="T21" fmla="*/ 648072 h 648072"/>
            </a:gdLst>
            <a:ahLst/>
            <a:cxnLst>
              <a:cxn ang="T12">
                <a:pos x="T0" y="T1"/>
              </a:cxn>
              <a:cxn ang="T13">
                <a:pos x="T2" y="T3"/>
              </a:cxn>
              <a:cxn ang="T14">
                <a:pos x="T4" y="T5"/>
              </a:cxn>
              <a:cxn ang="T15">
                <a:pos x="T6" y="T7"/>
              </a:cxn>
              <a:cxn ang="T16">
                <a:pos x="T8" y="T9"/>
              </a:cxn>
              <a:cxn ang="T17">
                <a:pos x="T10" y="T11"/>
              </a:cxn>
            </a:cxnLst>
            <a:rect l="T18" t="T19" r="T20" b="T21"/>
            <a:pathLst>
              <a:path w="1404156" h="648072">
                <a:moveTo>
                  <a:pt x="0" y="0"/>
                </a:moveTo>
                <a:lnTo>
                  <a:pt x="1080120" y="0"/>
                </a:lnTo>
                <a:cubicBezTo>
                  <a:pt x="1259080" y="0"/>
                  <a:pt x="1404156" y="145076"/>
                  <a:pt x="1404156" y="324036"/>
                </a:cubicBezTo>
                <a:cubicBezTo>
                  <a:pt x="1404156" y="502996"/>
                  <a:pt x="1259080" y="648072"/>
                  <a:pt x="1080120" y="648072"/>
                </a:cubicBezTo>
                <a:lnTo>
                  <a:pt x="0" y="648072"/>
                </a:lnTo>
                <a:lnTo>
                  <a:pt x="0" y="0"/>
                </a:lnTo>
                <a:close/>
              </a:path>
            </a:pathLst>
          </a:custGeom>
          <a:solidFill>
            <a:srgbClr val="C00000"/>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206" name="圆角矩形 9"/>
          <p:cNvSpPr>
            <a:spLocks noChangeArrowheads="1"/>
          </p:cNvSpPr>
          <p:nvPr/>
        </p:nvSpPr>
        <p:spPr bwMode="auto">
          <a:xfrm rot="10800000">
            <a:off x="4709162" y="3499018"/>
            <a:ext cx="1390015" cy="643255"/>
          </a:xfrm>
          <a:custGeom>
            <a:avLst/>
            <a:gdLst>
              <a:gd name="T0" fmla="*/ 0 w 1404156"/>
              <a:gd name="T1" fmla="*/ 0 h 648072"/>
              <a:gd name="T2" fmla="*/ 1438519 w 1404156"/>
              <a:gd name="T3" fmla="*/ 0 h 648072"/>
              <a:gd name="T4" fmla="*/ 1870075 w 1404156"/>
              <a:gd name="T5" fmla="*/ 432594 h 648072"/>
              <a:gd name="T6" fmla="*/ 1438519 w 1404156"/>
              <a:gd name="T7" fmla="*/ 865187 h 648072"/>
              <a:gd name="T8" fmla="*/ 0 w 1404156"/>
              <a:gd name="T9" fmla="*/ 865187 h 648072"/>
              <a:gd name="T10" fmla="*/ 0 w 1404156"/>
              <a:gd name="T11" fmla="*/ 0 h 648072"/>
              <a:gd name="T12" fmla="*/ 0 60000 65536"/>
              <a:gd name="T13" fmla="*/ 0 60000 65536"/>
              <a:gd name="T14" fmla="*/ 0 60000 65536"/>
              <a:gd name="T15" fmla="*/ 0 60000 65536"/>
              <a:gd name="T16" fmla="*/ 0 60000 65536"/>
              <a:gd name="T17" fmla="*/ 0 60000 65536"/>
              <a:gd name="T18" fmla="*/ 0 w 1404156"/>
              <a:gd name="T19" fmla="*/ 0 h 648072"/>
              <a:gd name="T20" fmla="*/ 1404156 w 1404156"/>
              <a:gd name="T21" fmla="*/ 648072 h 648072"/>
            </a:gdLst>
            <a:ahLst/>
            <a:cxnLst>
              <a:cxn ang="T12">
                <a:pos x="T0" y="T1"/>
              </a:cxn>
              <a:cxn ang="T13">
                <a:pos x="T2" y="T3"/>
              </a:cxn>
              <a:cxn ang="T14">
                <a:pos x="T4" y="T5"/>
              </a:cxn>
              <a:cxn ang="T15">
                <a:pos x="T6" y="T7"/>
              </a:cxn>
              <a:cxn ang="T16">
                <a:pos x="T8" y="T9"/>
              </a:cxn>
              <a:cxn ang="T17">
                <a:pos x="T10" y="T11"/>
              </a:cxn>
            </a:cxnLst>
            <a:rect l="T18" t="T19" r="T20" b="T21"/>
            <a:pathLst>
              <a:path w="1404156" h="648072">
                <a:moveTo>
                  <a:pt x="0" y="0"/>
                </a:moveTo>
                <a:lnTo>
                  <a:pt x="1080120" y="0"/>
                </a:lnTo>
                <a:cubicBezTo>
                  <a:pt x="1259080" y="0"/>
                  <a:pt x="1404156" y="145076"/>
                  <a:pt x="1404156" y="324036"/>
                </a:cubicBezTo>
                <a:cubicBezTo>
                  <a:pt x="1404156" y="502996"/>
                  <a:pt x="1259080" y="648072"/>
                  <a:pt x="1080120" y="648072"/>
                </a:cubicBezTo>
                <a:lnTo>
                  <a:pt x="0" y="648072"/>
                </a:lnTo>
                <a:lnTo>
                  <a:pt x="0" y="0"/>
                </a:lnTo>
                <a:close/>
              </a:path>
            </a:pathLst>
          </a:custGeom>
          <a:solidFill>
            <a:srgbClr val="C00000"/>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207" name="圆角矩形 9"/>
          <p:cNvSpPr>
            <a:spLocks noChangeArrowheads="1"/>
          </p:cNvSpPr>
          <p:nvPr/>
        </p:nvSpPr>
        <p:spPr bwMode="auto">
          <a:xfrm rot="10800000">
            <a:off x="4709162" y="4266732"/>
            <a:ext cx="1390015" cy="644527"/>
          </a:xfrm>
          <a:custGeom>
            <a:avLst/>
            <a:gdLst>
              <a:gd name="T0" fmla="*/ 0 w 1404156"/>
              <a:gd name="T1" fmla="*/ 0 h 648072"/>
              <a:gd name="T2" fmla="*/ 1438519 w 1404156"/>
              <a:gd name="T3" fmla="*/ 0 h 648072"/>
              <a:gd name="T4" fmla="*/ 1870075 w 1404156"/>
              <a:gd name="T5" fmla="*/ 433387 h 648072"/>
              <a:gd name="T6" fmla="*/ 1438519 w 1404156"/>
              <a:gd name="T7" fmla="*/ 866775 h 648072"/>
              <a:gd name="T8" fmla="*/ 0 w 1404156"/>
              <a:gd name="T9" fmla="*/ 866775 h 648072"/>
              <a:gd name="T10" fmla="*/ 0 w 1404156"/>
              <a:gd name="T11" fmla="*/ 0 h 648072"/>
              <a:gd name="T12" fmla="*/ 0 60000 65536"/>
              <a:gd name="T13" fmla="*/ 0 60000 65536"/>
              <a:gd name="T14" fmla="*/ 0 60000 65536"/>
              <a:gd name="T15" fmla="*/ 0 60000 65536"/>
              <a:gd name="T16" fmla="*/ 0 60000 65536"/>
              <a:gd name="T17" fmla="*/ 0 60000 65536"/>
              <a:gd name="T18" fmla="*/ 0 w 1404156"/>
              <a:gd name="T19" fmla="*/ 0 h 648072"/>
              <a:gd name="T20" fmla="*/ 1404156 w 1404156"/>
              <a:gd name="T21" fmla="*/ 648072 h 648072"/>
            </a:gdLst>
            <a:ahLst/>
            <a:cxnLst>
              <a:cxn ang="T12">
                <a:pos x="T0" y="T1"/>
              </a:cxn>
              <a:cxn ang="T13">
                <a:pos x="T2" y="T3"/>
              </a:cxn>
              <a:cxn ang="T14">
                <a:pos x="T4" y="T5"/>
              </a:cxn>
              <a:cxn ang="T15">
                <a:pos x="T6" y="T7"/>
              </a:cxn>
              <a:cxn ang="T16">
                <a:pos x="T8" y="T9"/>
              </a:cxn>
              <a:cxn ang="T17">
                <a:pos x="T10" y="T11"/>
              </a:cxn>
            </a:cxnLst>
            <a:rect l="T18" t="T19" r="T20" b="T21"/>
            <a:pathLst>
              <a:path w="1404156" h="648072">
                <a:moveTo>
                  <a:pt x="0" y="0"/>
                </a:moveTo>
                <a:lnTo>
                  <a:pt x="1080120" y="0"/>
                </a:lnTo>
                <a:cubicBezTo>
                  <a:pt x="1259080" y="0"/>
                  <a:pt x="1404156" y="145076"/>
                  <a:pt x="1404156" y="324036"/>
                </a:cubicBezTo>
                <a:cubicBezTo>
                  <a:pt x="1404156" y="502996"/>
                  <a:pt x="1259080" y="648072"/>
                  <a:pt x="1080120" y="648072"/>
                </a:cubicBezTo>
                <a:lnTo>
                  <a:pt x="0" y="648072"/>
                </a:lnTo>
                <a:lnTo>
                  <a:pt x="0" y="0"/>
                </a:lnTo>
                <a:close/>
              </a:path>
            </a:pathLst>
          </a:custGeom>
          <a:solidFill>
            <a:srgbClr val="C00000"/>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8208" name="TextBox 29"/>
          <p:cNvSpPr>
            <a:spLocks noChangeArrowheads="1"/>
          </p:cNvSpPr>
          <p:nvPr/>
        </p:nvSpPr>
        <p:spPr bwMode="auto">
          <a:xfrm>
            <a:off x="4959986" y="1218097"/>
            <a:ext cx="8578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eaLnBrk="1" hangingPunct="1">
              <a:lnSpc>
                <a:spcPct val="100000"/>
              </a:lnSpc>
              <a:spcBef>
                <a:spcPct val="0"/>
              </a:spcBef>
              <a:buFont typeface="Arial" panose="020B0604020202020204" pitchFamily="34" charset="0"/>
              <a:buNone/>
            </a:pPr>
            <a:r>
              <a:rPr lang="en-US" altLang="zh-CN" sz="3600">
                <a:solidFill>
                  <a:schemeClr val="bg1"/>
                </a:solidFill>
                <a:latin typeface="Broadway" panose="04040905080B02020502" pitchFamily="82" charset="0"/>
                <a:ea typeface="宋体" panose="02010600030101010101" pitchFamily="2" charset="-122"/>
                <a:sym typeface="Broadway" panose="04040905080B02020502" pitchFamily="82" charset="0"/>
              </a:rPr>
              <a:t>01.</a:t>
            </a:r>
          </a:p>
        </p:txBody>
      </p:sp>
      <p:sp>
        <p:nvSpPr>
          <p:cNvPr id="8209" name="TextBox 30"/>
          <p:cNvSpPr>
            <a:spLocks noChangeArrowheads="1"/>
          </p:cNvSpPr>
          <p:nvPr/>
        </p:nvSpPr>
        <p:spPr bwMode="auto">
          <a:xfrm>
            <a:off x="4959986" y="1939457"/>
            <a:ext cx="10007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eaLnBrk="1" hangingPunct="1">
              <a:lnSpc>
                <a:spcPct val="100000"/>
              </a:lnSpc>
              <a:spcBef>
                <a:spcPct val="0"/>
              </a:spcBef>
              <a:buFont typeface="Arial" panose="020B0604020202020204" pitchFamily="34" charset="0"/>
              <a:buNone/>
            </a:pPr>
            <a:r>
              <a:rPr lang="en-US" altLang="zh-CN" sz="3600">
                <a:solidFill>
                  <a:schemeClr val="bg1"/>
                </a:solidFill>
                <a:latin typeface="Broadway" panose="04040905080B02020502" pitchFamily="82" charset="0"/>
                <a:ea typeface="宋体" panose="02010600030101010101" pitchFamily="2" charset="-122"/>
                <a:sym typeface="Broadway" panose="04040905080B02020502" pitchFamily="82" charset="0"/>
              </a:rPr>
              <a:t>02.</a:t>
            </a:r>
          </a:p>
        </p:txBody>
      </p:sp>
      <p:sp>
        <p:nvSpPr>
          <p:cNvPr id="8210" name="TextBox 31"/>
          <p:cNvSpPr>
            <a:spLocks noChangeArrowheads="1"/>
          </p:cNvSpPr>
          <p:nvPr/>
        </p:nvSpPr>
        <p:spPr bwMode="auto">
          <a:xfrm>
            <a:off x="4965065" y="2731302"/>
            <a:ext cx="9994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eaLnBrk="1" hangingPunct="1">
              <a:lnSpc>
                <a:spcPct val="100000"/>
              </a:lnSpc>
              <a:spcBef>
                <a:spcPct val="0"/>
              </a:spcBef>
              <a:buFont typeface="Arial" panose="020B0604020202020204" pitchFamily="34" charset="0"/>
              <a:buNone/>
            </a:pPr>
            <a:r>
              <a:rPr lang="en-US" altLang="zh-CN" sz="3600">
                <a:solidFill>
                  <a:schemeClr val="bg1"/>
                </a:solidFill>
                <a:latin typeface="Broadway" panose="04040905080B02020502" pitchFamily="82" charset="0"/>
                <a:ea typeface="宋体" panose="02010600030101010101" pitchFamily="2" charset="-122"/>
                <a:sym typeface="Broadway" panose="04040905080B02020502" pitchFamily="82" charset="0"/>
              </a:rPr>
              <a:t>03.</a:t>
            </a:r>
          </a:p>
        </p:txBody>
      </p:sp>
      <p:sp>
        <p:nvSpPr>
          <p:cNvPr id="8211" name="TextBox 32"/>
          <p:cNvSpPr>
            <a:spLocks noChangeArrowheads="1"/>
          </p:cNvSpPr>
          <p:nvPr/>
        </p:nvSpPr>
        <p:spPr bwMode="auto">
          <a:xfrm>
            <a:off x="4941569" y="3472982"/>
            <a:ext cx="9994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eaLnBrk="1" hangingPunct="1">
              <a:lnSpc>
                <a:spcPct val="100000"/>
              </a:lnSpc>
              <a:spcBef>
                <a:spcPct val="0"/>
              </a:spcBef>
              <a:buFont typeface="Arial" panose="020B0604020202020204" pitchFamily="34" charset="0"/>
              <a:buNone/>
            </a:pPr>
            <a:r>
              <a:rPr lang="en-US" altLang="zh-CN" sz="3600">
                <a:solidFill>
                  <a:schemeClr val="bg1"/>
                </a:solidFill>
                <a:latin typeface="Broadway" panose="04040905080B02020502" pitchFamily="82" charset="0"/>
                <a:ea typeface="宋体" panose="02010600030101010101" pitchFamily="2" charset="-122"/>
                <a:sym typeface="Broadway" panose="04040905080B02020502" pitchFamily="82" charset="0"/>
              </a:rPr>
              <a:t>04.</a:t>
            </a:r>
          </a:p>
        </p:txBody>
      </p:sp>
      <p:sp>
        <p:nvSpPr>
          <p:cNvPr id="8212" name="TextBox 33"/>
          <p:cNvSpPr>
            <a:spLocks noChangeArrowheads="1"/>
          </p:cNvSpPr>
          <p:nvPr/>
        </p:nvSpPr>
        <p:spPr bwMode="auto">
          <a:xfrm>
            <a:off x="4965065" y="4244508"/>
            <a:ext cx="9994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eaLnBrk="1" hangingPunct="1">
              <a:lnSpc>
                <a:spcPct val="100000"/>
              </a:lnSpc>
              <a:spcBef>
                <a:spcPct val="0"/>
              </a:spcBef>
              <a:buFont typeface="Arial" panose="020B0604020202020204" pitchFamily="34" charset="0"/>
              <a:buNone/>
            </a:pPr>
            <a:r>
              <a:rPr lang="en-US" altLang="zh-CN" sz="3600">
                <a:solidFill>
                  <a:schemeClr val="bg1"/>
                </a:solidFill>
                <a:latin typeface="Broadway" panose="04040905080B02020502" pitchFamily="82" charset="0"/>
                <a:ea typeface="宋体" panose="02010600030101010101" pitchFamily="2" charset="-122"/>
                <a:sym typeface="Broadway" panose="04040905080B02020502" pitchFamily="82" charset="0"/>
              </a:rPr>
              <a:t>05.</a:t>
            </a:r>
          </a:p>
        </p:txBody>
      </p:sp>
      <p:sp>
        <p:nvSpPr>
          <p:cNvPr id="5141" name="TextBox 34"/>
          <p:cNvSpPr>
            <a:spLocks noChangeArrowheads="1"/>
          </p:cNvSpPr>
          <p:nvPr/>
        </p:nvSpPr>
        <p:spPr bwMode="auto">
          <a:xfrm>
            <a:off x="6102352" y="1279692"/>
            <a:ext cx="41234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文化复兴</a:t>
            </a:r>
          </a:p>
        </p:txBody>
      </p:sp>
      <p:sp>
        <p:nvSpPr>
          <p:cNvPr id="5143" name="TextBox 36"/>
          <p:cNvSpPr>
            <a:spLocks noChangeArrowheads="1"/>
          </p:cNvSpPr>
          <p:nvPr/>
        </p:nvSpPr>
        <p:spPr bwMode="auto">
          <a:xfrm>
            <a:off x="6102353" y="2804960"/>
            <a:ext cx="5063633"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百艺工坊</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5144" name="TextBox 37"/>
          <p:cNvSpPr>
            <a:spLocks noChangeArrowheads="1"/>
          </p:cNvSpPr>
          <p:nvPr/>
        </p:nvSpPr>
        <p:spPr bwMode="auto">
          <a:xfrm>
            <a:off x="6102351" y="3557794"/>
            <a:ext cx="34666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商业模式</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5145" name="TextBox 38"/>
          <p:cNvSpPr>
            <a:spLocks noChangeArrowheads="1"/>
          </p:cNvSpPr>
          <p:nvPr/>
        </p:nvSpPr>
        <p:spPr bwMode="auto">
          <a:xfrm>
            <a:off x="6102352" y="4315628"/>
            <a:ext cx="2784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auto">
              <a:buFont typeface="Arial" panose="020B0604020202020204" pitchFamily="34" charset="0"/>
              <a:buNone/>
              <a:defRPr/>
            </a:pP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百</a:t>
            </a: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艺</a:t>
            </a: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体系</a:t>
            </a:r>
          </a:p>
        </p:txBody>
      </p:sp>
      <p:sp>
        <p:nvSpPr>
          <p:cNvPr id="8218" name="任意多边形 39"/>
          <p:cNvSpPr>
            <a:spLocks noChangeArrowheads="1"/>
          </p:cNvSpPr>
          <p:nvPr/>
        </p:nvSpPr>
        <p:spPr bwMode="auto">
          <a:xfrm>
            <a:off x="2913396" y="1580569"/>
            <a:ext cx="1600907" cy="3746012"/>
          </a:xfrm>
          <a:custGeom>
            <a:avLst/>
            <a:gdLst>
              <a:gd name="T0" fmla="*/ 1286658 w 981308"/>
              <a:gd name="T1" fmla="*/ 0 h 2877014"/>
              <a:gd name="T2" fmla="*/ 0 w 981308"/>
              <a:gd name="T3" fmla="*/ 2358341 h 2877014"/>
              <a:gd name="T4" fmla="*/ 1316582 w 981308"/>
              <a:gd name="T5" fmla="*/ 5113042 h 2877014"/>
              <a:gd name="T6" fmla="*/ 0 60000 65536"/>
              <a:gd name="T7" fmla="*/ 0 60000 65536"/>
              <a:gd name="T8" fmla="*/ 0 60000 65536"/>
              <a:gd name="T9" fmla="*/ 0 w 981308"/>
              <a:gd name="T10" fmla="*/ 0 h 2877014"/>
              <a:gd name="T11" fmla="*/ 981308 w 981308"/>
              <a:gd name="T12" fmla="*/ 2877014 h 2877014"/>
            </a:gdLst>
            <a:ahLst/>
            <a:cxnLst>
              <a:cxn ang="T6">
                <a:pos x="T0" y="T1"/>
              </a:cxn>
              <a:cxn ang="T7">
                <a:pos x="T2" y="T3"/>
              </a:cxn>
              <a:cxn ang="T8">
                <a:pos x="T4" y="T5"/>
              </a:cxn>
            </a:cxnLst>
            <a:rect l="T9" t="T10" r="T11" b="T12"/>
            <a:pathLst>
              <a:path w="981308" h="2877014">
                <a:moveTo>
                  <a:pt x="959005" y="0"/>
                </a:moveTo>
                <a:lnTo>
                  <a:pt x="0" y="1326995"/>
                </a:lnTo>
                <a:lnTo>
                  <a:pt x="981308" y="2877014"/>
                </a:lnTo>
              </a:path>
            </a:pathLst>
          </a:custGeom>
          <a:noFill/>
          <a:ln w="12700" cap="flat" cmpd="sng">
            <a:solidFill>
              <a:srgbClr val="262626"/>
            </a:solidFill>
            <a:prstDash val="dash"/>
            <a:bevel/>
          </a:ln>
          <a:extLst>
            <a:ext uri="{909E8E84-426E-40DD-AFC4-6F175D3DCCD1}">
              <a14:hiddenFill xmlns:a14="http://schemas.microsoft.com/office/drawing/2010/main">
                <a:solidFill>
                  <a:srgbClr val="FFFFFF"/>
                </a:solidFill>
              </a14:hiddenFill>
            </a:ext>
          </a:extLst>
        </p:spPr>
        <p:txBody>
          <a:bodyPr anchor="ctr"/>
          <a:lstStyle/>
          <a:p>
            <a:endParaRPr lang="zh-CN" altLang="en-US" sz="1800"/>
          </a:p>
        </p:txBody>
      </p:sp>
      <p:sp>
        <p:nvSpPr>
          <p:cNvPr id="29" name="TextBox 36"/>
          <p:cNvSpPr>
            <a:spLocks noChangeArrowheads="1"/>
          </p:cNvSpPr>
          <p:nvPr/>
        </p:nvSpPr>
        <p:spPr bwMode="auto">
          <a:xfrm>
            <a:off x="6115685" y="2032624"/>
            <a:ext cx="5050299"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市场现状</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30" name="圆角矩形 9"/>
          <p:cNvSpPr>
            <a:spLocks noChangeArrowheads="1"/>
          </p:cNvSpPr>
          <p:nvPr/>
        </p:nvSpPr>
        <p:spPr bwMode="auto">
          <a:xfrm>
            <a:off x="6096000" y="5024924"/>
            <a:ext cx="4574236" cy="644527"/>
          </a:xfrm>
          <a:custGeom>
            <a:avLst/>
            <a:gdLst>
              <a:gd name="T0" fmla="*/ 48012 w 2808312"/>
              <a:gd name="T1" fmla="*/ 0 h 648072"/>
              <a:gd name="T2" fmla="*/ 3312808 w 2808312"/>
              <a:gd name="T3" fmla="*/ 0 h 648072"/>
              <a:gd name="T4" fmla="*/ 3744913 w 2808312"/>
              <a:gd name="T5" fmla="*/ 433387 h 648072"/>
              <a:gd name="T6" fmla="*/ 3312808 w 2808312"/>
              <a:gd name="T7" fmla="*/ 866775 h 648072"/>
              <a:gd name="T8" fmla="*/ 48012 w 2808312"/>
              <a:gd name="T9" fmla="*/ 866775 h 648072"/>
              <a:gd name="T10" fmla="*/ 0 w 2808312"/>
              <a:gd name="T11" fmla="*/ 861921 h 648072"/>
              <a:gd name="T12" fmla="*/ 0 w 2808312"/>
              <a:gd name="T13" fmla="*/ 4855 h 648072"/>
              <a:gd name="T14" fmla="*/ 48012 w 2808312"/>
              <a:gd name="T15" fmla="*/ 0 h 648072"/>
              <a:gd name="T16" fmla="*/ 0 60000 65536"/>
              <a:gd name="T17" fmla="*/ 0 60000 65536"/>
              <a:gd name="T18" fmla="*/ 0 60000 65536"/>
              <a:gd name="T19" fmla="*/ 0 60000 65536"/>
              <a:gd name="T20" fmla="*/ 0 60000 65536"/>
              <a:gd name="T21" fmla="*/ 0 60000 65536"/>
              <a:gd name="T22" fmla="*/ 0 60000 65536"/>
              <a:gd name="T23" fmla="*/ 0 60000 65536"/>
              <a:gd name="T24" fmla="*/ 0 w 2808312"/>
              <a:gd name="T25" fmla="*/ 0 h 648072"/>
              <a:gd name="T26" fmla="*/ 2808312 w 2808312"/>
              <a:gd name="T27" fmla="*/ 648072 h 64807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08312" h="648072">
                <a:moveTo>
                  <a:pt x="36004" y="0"/>
                </a:moveTo>
                <a:lnTo>
                  <a:pt x="2484276" y="0"/>
                </a:lnTo>
                <a:cubicBezTo>
                  <a:pt x="2663236" y="0"/>
                  <a:pt x="2808312" y="145076"/>
                  <a:pt x="2808312" y="324036"/>
                </a:cubicBezTo>
                <a:cubicBezTo>
                  <a:pt x="2808312" y="502996"/>
                  <a:pt x="2663236" y="648072"/>
                  <a:pt x="2484276" y="648072"/>
                </a:cubicBezTo>
                <a:lnTo>
                  <a:pt x="36004" y="648072"/>
                </a:lnTo>
                <a:lnTo>
                  <a:pt x="0" y="644443"/>
                </a:lnTo>
                <a:lnTo>
                  <a:pt x="0" y="3630"/>
                </a:lnTo>
                <a:cubicBezTo>
                  <a:pt x="11699" y="678"/>
                  <a:pt x="23772" y="0"/>
                  <a:pt x="36004" y="0"/>
                </a:cubicBezTo>
                <a:close/>
              </a:path>
            </a:pathLst>
          </a:custGeom>
          <a:solidFill>
            <a:schemeClr val="bg1"/>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31" name="圆角矩形 9"/>
          <p:cNvSpPr>
            <a:spLocks noChangeArrowheads="1"/>
          </p:cNvSpPr>
          <p:nvPr/>
        </p:nvSpPr>
        <p:spPr bwMode="auto">
          <a:xfrm rot="10800000">
            <a:off x="4702811" y="5024924"/>
            <a:ext cx="1390015" cy="644527"/>
          </a:xfrm>
          <a:custGeom>
            <a:avLst/>
            <a:gdLst>
              <a:gd name="T0" fmla="*/ 0 w 1404156"/>
              <a:gd name="T1" fmla="*/ 0 h 648072"/>
              <a:gd name="T2" fmla="*/ 1438519 w 1404156"/>
              <a:gd name="T3" fmla="*/ 0 h 648072"/>
              <a:gd name="T4" fmla="*/ 1870075 w 1404156"/>
              <a:gd name="T5" fmla="*/ 433387 h 648072"/>
              <a:gd name="T6" fmla="*/ 1438519 w 1404156"/>
              <a:gd name="T7" fmla="*/ 866775 h 648072"/>
              <a:gd name="T8" fmla="*/ 0 w 1404156"/>
              <a:gd name="T9" fmla="*/ 866775 h 648072"/>
              <a:gd name="T10" fmla="*/ 0 w 1404156"/>
              <a:gd name="T11" fmla="*/ 0 h 648072"/>
              <a:gd name="T12" fmla="*/ 0 60000 65536"/>
              <a:gd name="T13" fmla="*/ 0 60000 65536"/>
              <a:gd name="T14" fmla="*/ 0 60000 65536"/>
              <a:gd name="T15" fmla="*/ 0 60000 65536"/>
              <a:gd name="T16" fmla="*/ 0 60000 65536"/>
              <a:gd name="T17" fmla="*/ 0 60000 65536"/>
              <a:gd name="T18" fmla="*/ 0 w 1404156"/>
              <a:gd name="T19" fmla="*/ 0 h 648072"/>
              <a:gd name="T20" fmla="*/ 1404156 w 1404156"/>
              <a:gd name="T21" fmla="*/ 648072 h 648072"/>
            </a:gdLst>
            <a:ahLst/>
            <a:cxnLst>
              <a:cxn ang="T12">
                <a:pos x="T0" y="T1"/>
              </a:cxn>
              <a:cxn ang="T13">
                <a:pos x="T2" y="T3"/>
              </a:cxn>
              <a:cxn ang="T14">
                <a:pos x="T4" y="T5"/>
              </a:cxn>
              <a:cxn ang="T15">
                <a:pos x="T6" y="T7"/>
              </a:cxn>
              <a:cxn ang="T16">
                <a:pos x="T8" y="T9"/>
              </a:cxn>
              <a:cxn ang="T17">
                <a:pos x="T10" y="T11"/>
              </a:cxn>
            </a:cxnLst>
            <a:rect l="T18" t="T19" r="T20" b="T21"/>
            <a:pathLst>
              <a:path w="1404156" h="648072">
                <a:moveTo>
                  <a:pt x="0" y="0"/>
                </a:moveTo>
                <a:lnTo>
                  <a:pt x="1080120" y="0"/>
                </a:lnTo>
                <a:cubicBezTo>
                  <a:pt x="1259080" y="0"/>
                  <a:pt x="1404156" y="145076"/>
                  <a:pt x="1404156" y="324036"/>
                </a:cubicBezTo>
                <a:cubicBezTo>
                  <a:pt x="1404156" y="502996"/>
                  <a:pt x="1259080" y="648072"/>
                  <a:pt x="1080120" y="648072"/>
                </a:cubicBezTo>
                <a:lnTo>
                  <a:pt x="0" y="648072"/>
                </a:lnTo>
                <a:lnTo>
                  <a:pt x="0" y="0"/>
                </a:lnTo>
                <a:close/>
              </a:path>
            </a:pathLst>
          </a:custGeom>
          <a:solidFill>
            <a:srgbClr val="C00000"/>
          </a:solidFill>
          <a:ln>
            <a:noFill/>
          </a:ln>
          <a:extLst>
            <a:ext uri="{91240B29-F687-4F45-9708-019B960494DF}">
              <a14:hiddenLine xmlns:a14="http://schemas.microsoft.com/office/drawing/2010/main" w="25400">
                <a:solidFill>
                  <a:srgbClr val="395E8A"/>
                </a:solidFill>
                <a:bevel/>
              </a14:hiddenLine>
            </a:ext>
          </a:extLst>
        </p:spPr>
        <p:txBody>
          <a:bodyPr anchor="ctr"/>
          <a:lstStyle/>
          <a:p>
            <a:endParaRPr lang="zh-CN" altLang="en-US" sz="1800"/>
          </a:p>
        </p:txBody>
      </p:sp>
      <p:sp>
        <p:nvSpPr>
          <p:cNvPr id="32" name="TextBox 33"/>
          <p:cNvSpPr>
            <a:spLocks noChangeArrowheads="1"/>
          </p:cNvSpPr>
          <p:nvPr/>
        </p:nvSpPr>
        <p:spPr bwMode="auto">
          <a:xfrm>
            <a:off x="4958714" y="5002700"/>
            <a:ext cx="9994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400">
                <a:solidFill>
                  <a:schemeClr val="tx1"/>
                </a:solidFill>
                <a:latin typeface="Arial" panose="020B0604020202020204" pitchFamily="34" charset="0"/>
                <a:ea typeface="黑体" panose="02010609060101010101" charset="-122"/>
              </a:defRPr>
            </a:lvl1pPr>
            <a:lvl2pPr marL="742950" indent="-28575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黑体" panose="02010609060101010101" charset="-122"/>
              </a:defRPr>
            </a:lvl2pPr>
            <a:lvl3pPr marL="11430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黑体" panose="0201060906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黑体" panose="02010609060101010101" charset="-122"/>
              </a:defRPr>
            </a:lvl9pPr>
          </a:lstStyle>
          <a:p>
            <a:pPr eaLnBrk="1" hangingPunct="1">
              <a:lnSpc>
                <a:spcPct val="100000"/>
              </a:lnSpc>
              <a:spcBef>
                <a:spcPct val="0"/>
              </a:spcBef>
              <a:buFont typeface="Arial" panose="020B0604020202020204" pitchFamily="34" charset="0"/>
              <a:buNone/>
            </a:pPr>
            <a:r>
              <a:rPr lang="en-US" altLang="zh-CN" sz="3600" dirty="0" smtClean="0">
                <a:solidFill>
                  <a:schemeClr val="bg1"/>
                </a:solidFill>
                <a:latin typeface="Broadway" panose="04040905080B02020502" pitchFamily="82" charset="0"/>
                <a:ea typeface="宋体" panose="02010600030101010101" pitchFamily="2" charset="-122"/>
                <a:sym typeface="Broadway" panose="04040905080B02020502" pitchFamily="82" charset="0"/>
              </a:rPr>
              <a:t>06.</a:t>
            </a:r>
            <a:endParaRPr lang="en-US" altLang="zh-CN" sz="3600" dirty="0">
              <a:solidFill>
                <a:schemeClr val="bg1"/>
              </a:solidFill>
              <a:latin typeface="Broadway" panose="04040905080B02020502" pitchFamily="82" charset="0"/>
              <a:ea typeface="宋体" panose="02010600030101010101" pitchFamily="2" charset="-122"/>
              <a:sym typeface="Broadway" panose="04040905080B02020502" pitchFamily="82" charset="0"/>
            </a:endParaRPr>
          </a:p>
        </p:txBody>
      </p:sp>
      <p:sp>
        <p:nvSpPr>
          <p:cNvPr id="33" name="TextBox 38"/>
          <p:cNvSpPr>
            <a:spLocks noChangeArrowheads="1"/>
          </p:cNvSpPr>
          <p:nvPr/>
        </p:nvSpPr>
        <p:spPr bwMode="auto">
          <a:xfrm>
            <a:off x="6096001" y="5073820"/>
            <a:ext cx="2784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案例分析</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265"/>
            <a:ext cx="1319530" cy="717550"/>
            <a:chOff x="0" y="539"/>
            <a:chExt cx="2078" cy="1130"/>
          </a:xfrm>
        </p:grpSpPr>
        <p:grpSp>
          <p:nvGrpSpPr>
            <p:cNvPr id="3" name="组合 2"/>
            <p:cNvGrpSpPr/>
            <p:nvPr/>
          </p:nvGrpSpPr>
          <p:grpSpPr>
            <a:xfrm>
              <a:off x="0" y="568"/>
              <a:ext cx="2078" cy="1101"/>
              <a:chOff x="0" y="568"/>
              <a:chExt cx="6048" cy="1697"/>
            </a:xfrm>
          </p:grpSpPr>
          <p:sp>
            <p:nvSpPr>
              <p:cNvPr id="5" name="矩形 4"/>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6" name="矩形 5"/>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4" name="文本框 3"/>
            <p:cNvSpPr txBox="1"/>
            <p:nvPr/>
          </p:nvSpPr>
          <p:spPr>
            <a:xfrm>
              <a:off x="595" y="539"/>
              <a:ext cx="1357"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06</a:t>
              </a:r>
              <a:endParaRPr lang="en-US" altLang="zh-CN" sz="3200" dirty="0" smtClean="0">
                <a:solidFill>
                  <a:schemeClr val="bg1"/>
                </a:solidFill>
                <a:latin typeface="Impact" panose="020B0806030902050204" charset="0"/>
              </a:endParaRPr>
            </a:p>
          </p:txBody>
        </p:sp>
      </p:grpSp>
      <p:sp>
        <p:nvSpPr>
          <p:cNvPr id="7"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案例</a:t>
            </a: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分享</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8" name="圆角矩形 7"/>
          <p:cNvSpPr/>
          <p:nvPr/>
        </p:nvSpPr>
        <p:spPr>
          <a:xfrm>
            <a:off x="518188" y="1339860"/>
            <a:ext cx="4465936"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9" name="标题 4"/>
          <p:cNvSpPr txBox="1"/>
          <p:nvPr/>
        </p:nvSpPr>
        <p:spPr>
          <a:xfrm>
            <a:off x="590492" y="1330899"/>
            <a:ext cx="6324658"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a:t>
            </a:r>
            <a:r>
              <a:rPr lang="zh-CN" altLang="en-US" sz="2399" b="1" dirty="0" smtClean="0">
                <a:solidFill>
                  <a:prstClr val="white"/>
                </a:solidFill>
                <a:latin typeface="微软雅黑" panose="020B0503020204020204" charset="-122"/>
                <a:ea typeface="微软雅黑" panose="020B0503020204020204" charset="-122"/>
              </a:rPr>
              <a:t>商业环境下的儿童游乐中心</a:t>
            </a:r>
            <a:endParaRPr lang="en-US" altLang="zh-CN" sz="1200" b="1" dirty="0">
              <a:solidFill>
                <a:prstClr val="white"/>
              </a:solidFill>
              <a:latin typeface="微软雅黑" panose="020B0503020204020204" charset="-122"/>
              <a:ea typeface="微软雅黑" panose="020B0503020204020204" charset="-122"/>
            </a:endParaRPr>
          </a:p>
        </p:txBody>
      </p:sp>
      <p:sp>
        <p:nvSpPr>
          <p:cNvPr id="11" name="矩形 83"/>
          <p:cNvSpPr>
            <a:spLocks noChangeArrowheads="1"/>
          </p:cNvSpPr>
          <p:nvPr/>
        </p:nvSpPr>
        <p:spPr bwMode="auto">
          <a:xfrm>
            <a:off x="7309642" y="1330899"/>
            <a:ext cx="3282292" cy="5179589"/>
          </a:xfrm>
          <a:prstGeom prst="rect">
            <a:avLst/>
          </a:prstGeom>
          <a:solidFill>
            <a:srgbClr val="F2F2F2"/>
          </a:solidFill>
          <a:ln w="9525" cmpd="sng">
            <a:solidFill>
              <a:srgbClr val="55735B"/>
            </a:solidFill>
            <a:miter lim="800000"/>
            <a:headEnd/>
            <a:tailEnd/>
          </a:ln>
        </p:spPr>
        <p:txBody>
          <a:bodyPr lIns="91369" tIns="45685" rIns="91369" bIns="45685"/>
          <a:lstStyle/>
          <a:p>
            <a:pPr defTabSz="913676"/>
            <a:endParaRPr lang="zh-CN" altLang="en-US" sz="1733">
              <a:solidFill>
                <a:prstClr val="black"/>
              </a:solidFill>
            </a:endParaRPr>
          </a:p>
        </p:txBody>
      </p:sp>
      <p:sp>
        <p:nvSpPr>
          <p:cNvPr id="12" name="TextBox 84"/>
          <p:cNvSpPr txBox="1">
            <a:spLocks noChangeArrowheads="1"/>
          </p:cNvSpPr>
          <p:nvPr/>
        </p:nvSpPr>
        <p:spPr bwMode="auto">
          <a:xfrm>
            <a:off x="7463332" y="1522742"/>
            <a:ext cx="2968958" cy="4801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9" tIns="45685" rIns="91369" bIns="456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defTabSz="913676"/>
            <a:r>
              <a:rPr lang="zh-CN" altLang="en-US"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济南市儿童大世界</a:t>
            </a:r>
            <a:endParaRPr lang="en-US" altLang="zh-CN"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endParaRPr>
          </a:p>
          <a:p>
            <a:pPr algn="just" defTabSz="913676"/>
            <a:r>
              <a:rPr lang="zh-CN" altLang="en-US" dirty="0" smtClean="0">
                <a:solidFill>
                  <a:srgbClr val="4D4D4D"/>
                </a:solidFill>
                <a:latin typeface="微软雅黑" pitchFamily="34" charset="-122"/>
                <a:ea typeface="微软雅黑" pitchFamily="34" charset="-122"/>
                <a:sym typeface="微软雅黑" pitchFamily="34" charset="-122"/>
              </a:rPr>
              <a:t>山东省济南市的“儿童大世界”是一家综合商业体，该商业体自引进了百艺工坊的少儿手工产品后，大大的增加了客流量，并根据百艺工坊的特色课程极大的提升了客户粘性，提高了顾客二次消费乃至多次消费的次数。</a:t>
            </a:r>
            <a:endParaRPr lang="en-US" altLang="zh-CN" dirty="0" smtClean="0">
              <a:solidFill>
                <a:srgbClr val="4D4D4D"/>
              </a:solidFill>
              <a:latin typeface="微软雅黑" pitchFamily="34" charset="-122"/>
              <a:ea typeface="微软雅黑" pitchFamily="34" charset="-122"/>
              <a:sym typeface="微软雅黑" pitchFamily="34" charset="-122"/>
            </a:endParaRPr>
          </a:p>
          <a:p>
            <a:pPr algn="just" defTabSz="913676"/>
            <a:r>
              <a:rPr lang="zh-CN" altLang="en-US" dirty="0" smtClean="0">
                <a:solidFill>
                  <a:srgbClr val="4D4D4D"/>
                </a:solidFill>
                <a:latin typeface="微软雅黑" pitchFamily="34" charset="-122"/>
                <a:ea typeface="微软雅黑" pitchFamily="34" charset="-122"/>
                <a:sym typeface="微软雅黑" pitchFamily="34" charset="-122"/>
              </a:rPr>
              <a:t>由于商业端具有丰富的消费模式，因此百艺工坊在全国各地合作的商业端经营模式多种多样，而百艺工坊面对各式各样的商业需求，凭借可灵活操控的自有产品生态链，可给予多方面全方位的支持，扶持您的经营。</a:t>
            </a:r>
            <a:endParaRPr lang="zh-CN" altLang="en-US" dirty="0">
              <a:solidFill>
                <a:srgbClr val="4D4D4D"/>
              </a:solidFill>
              <a:latin typeface="微软雅黑" pitchFamily="34" charset="-122"/>
              <a:ea typeface="微软雅黑" pitchFamily="34" charset="-122"/>
              <a:sym typeface="微软雅黑" pitchFamily="34" charset="-122"/>
            </a:endParaRPr>
          </a:p>
        </p:txBody>
      </p:sp>
      <p:sp>
        <p:nvSpPr>
          <p:cNvPr id="13" name="Freeform 12"/>
          <p:cNvSpPr>
            <a:spLocks/>
          </p:cNvSpPr>
          <p:nvPr/>
        </p:nvSpPr>
        <p:spPr bwMode="auto">
          <a:xfrm>
            <a:off x="7241875" y="1282364"/>
            <a:ext cx="442451"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sp>
        <p:nvSpPr>
          <p:cNvPr id="14" name="Freeform 12"/>
          <p:cNvSpPr>
            <a:spLocks/>
          </p:cNvSpPr>
          <p:nvPr/>
        </p:nvSpPr>
        <p:spPr bwMode="auto">
          <a:xfrm flipH="1" flipV="1">
            <a:off x="10217250" y="6058873"/>
            <a:ext cx="442451"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2430" y="4355469"/>
            <a:ext cx="3464417" cy="1948735"/>
          </a:xfrm>
          <a:prstGeom prst="rect">
            <a:avLst/>
          </a:prstGeom>
        </p:spPr>
      </p:pic>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427" y="2209861"/>
            <a:ext cx="3464420" cy="1948736"/>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0537" y="2209861"/>
            <a:ext cx="2303069" cy="4094344"/>
          </a:xfrm>
          <a:prstGeom prst="rect">
            <a:avLst/>
          </a:prstGeom>
        </p:spPr>
      </p:pic>
    </p:spTree>
    <p:extLst>
      <p:ext uri="{BB962C8B-B14F-4D97-AF65-F5344CB8AC3E}">
        <p14:creationId xmlns:p14="http://schemas.microsoft.com/office/powerpoint/2010/main" val="3979399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35" presetClass="path" presetSubtype="0" accel="50000" decel="50000" fill="hold" grpId="1" nodeType="withEffect">
                                  <p:stCondLst>
                                    <p:cond delay="0"/>
                                  </p:stCondLst>
                                  <p:childTnLst>
                                    <p:animMotion origin="layout" path="M -3.56836E-6 -3.7037E-7 L 0.36686 0.15278 " pathEditMode="relative" rAng="0" ptsTypes="AA">
                                      <p:cBhvr>
                                        <p:cTn id="17" dur="500" spd="-99900" fill="hold"/>
                                        <p:tgtEl>
                                          <p:spTgt spid="13"/>
                                        </p:tgtEl>
                                        <p:attrNameLst>
                                          <p:attrName>ppt_x,ppt_y</p:attrName>
                                        </p:attrNameLst>
                                      </p:cBhvr>
                                      <p:rCtr x="18343" y="7639"/>
                                    </p:animMotion>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35" presetClass="path" presetSubtype="0" accel="50000" decel="50000" fill="hold" grpId="1" nodeType="withEffect">
                                  <p:stCondLst>
                                    <p:cond delay="0"/>
                                  </p:stCondLst>
                                  <p:childTnLst>
                                    <p:animMotion origin="layout" path="M 7.85742E-7 -3.33333E-6 L -0.39495 -0.11018 " pathEditMode="relative" rAng="0" ptsTypes="AA">
                                      <p:cBhvr>
                                        <p:cTn id="21" dur="500" spd="-99900" fill="hold"/>
                                        <p:tgtEl>
                                          <p:spTgt spid="14"/>
                                        </p:tgtEl>
                                        <p:attrNameLst>
                                          <p:attrName>ppt_x,ppt_y</p:attrName>
                                        </p:attrNameLst>
                                      </p:cBhvr>
                                      <p:rCtr x="-19748" y="-5509"/>
                                    </p:animMotion>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wipe(up)">
                                      <p:cBhvr>
                                        <p:cTn id="30" dur="500"/>
                                        <p:tgtEl>
                                          <p:spTgt spid="12">
                                            <p:txEl>
                                              <p:pRg st="0" end="0"/>
                                            </p:txEl>
                                          </p:spTgt>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12">
                                            <p:txEl>
                                              <p:pRg st="1" end="1"/>
                                            </p:txEl>
                                          </p:spTgt>
                                        </p:tgtEl>
                                        <p:attrNameLst>
                                          <p:attrName>style.visibility</p:attrName>
                                        </p:attrNameLst>
                                      </p:cBhvr>
                                      <p:to>
                                        <p:strVal val="visible"/>
                                      </p:to>
                                    </p:set>
                                    <p:animEffect transition="in" filter="wipe(up)">
                                      <p:cBhvr>
                                        <p:cTn id="34" dur="500"/>
                                        <p:tgtEl>
                                          <p:spTgt spid="12">
                                            <p:txEl>
                                              <p:pRg st="1" end="1"/>
                                            </p:txEl>
                                          </p:spTgt>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12">
                                            <p:txEl>
                                              <p:pRg st="2" end="2"/>
                                            </p:txEl>
                                          </p:spTgt>
                                        </p:tgtEl>
                                        <p:attrNameLst>
                                          <p:attrName>style.visibility</p:attrName>
                                        </p:attrNameLst>
                                      </p:cBhvr>
                                      <p:to>
                                        <p:strVal val="visible"/>
                                      </p:to>
                                    </p:set>
                                    <p:animEffect transition="in" filter="wipe(up)">
                                      <p:cBhvr>
                                        <p:cTn id="38"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1" grpId="0" animBg="1" autoUpdateAnimBg="0"/>
      <p:bldP spid="13" grpId="0" animBg="1"/>
      <p:bldP spid="13" grpId="1" animBg="1"/>
      <p:bldP spid="14" grpId="0" animBg="1"/>
      <p:bldP spid="1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265"/>
            <a:ext cx="1319530" cy="717550"/>
            <a:chOff x="0" y="539"/>
            <a:chExt cx="2078" cy="1130"/>
          </a:xfrm>
        </p:grpSpPr>
        <p:grpSp>
          <p:nvGrpSpPr>
            <p:cNvPr id="3" name="组合 2"/>
            <p:cNvGrpSpPr/>
            <p:nvPr/>
          </p:nvGrpSpPr>
          <p:grpSpPr>
            <a:xfrm>
              <a:off x="0" y="568"/>
              <a:ext cx="2078" cy="1101"/>
              <a:chOff x="0" y="568"/>
              <a:chExt cx="6048" cy="1697"/>
            </a:xfrm>
          </p:grpSpPr>
          <p:sp>
            <p:nvSpPr>
              <p:cNvPr id="5" name="矩形 4"/>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6" name="矩形 5"/>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4" name="文本框 3"/>
            <p:cNvSpPr txBox="1"/>
            <p:nvPr/>
          </p:nvSpPr>
          <p:spPr>
            <a:xfrm>
              <a:off x="595" y="539"/>
              <a:ext cx="1357"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06</a:t>
              </a:r>
              <a:endParaRPr lang="en-US" altLang="zh-CN" sz="3200" dirty="0" smtClean="0">
                <a:solidFill>
                  <a:schemeClr val="bg1"/>
                </a:solidFill>
                <a:latin typeface="Impact" panose="020B0806030902050204" charset="0"/>
              </a:endParaRPr>
            </a:p>
          </p:txBody>
        </p:sp>
      </p:grpSp>
      <p:sp>
        <p:nvSpPr>
          <p:cNvPr id="7"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案例</a:t>
            </a: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分享</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8" name="圆角矩形 7"/>
          <p:cNvSpPr/>
          <p:nvPr/>
        </p:nvSpPr>
        <p:spPr>
          <a:xfrm>
            <a:off x="518188" y="1339860"/>
            <a:ext cx="3610900"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9" name="标题 4"/>
          <p:cNvSpPr txBox="1"/>
          <p:nvPr/>
        </p:nvSpPr>
        <p:spPr>
          <a:xfrm>
            <a:off x="433326" y="1419643"/>
            <a:ext cx="6324658"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a:t>
            </a:r>
            <a:r>
              <a:rPr lang="zh-CN" altLang="en-US" sz="2399" b="1" dirty="0" smtClean="0">
                <a:solidFill>
                  <a:prstClr val="white"/>
                </a:solidFill>
                <a:latin typeface="微软雅黑" panose="020B0503020204020204" charset="-122"/>
                <a:ea typeface="微软雅黑" panose="020B0503020204020204" charset="-122"/>
              </a:rPr>
              <a:t>幼儿教育环境下的园所</a:t>
            </a:r>
            <a:endParaRPr lang="zh-CN" altLang="en-US" sz="1066" b="1" dirty="0" smtClean="0">
              <a:solidFill>
                <a:prstClr val="white"/>
              </a:solidFill>
              <a:latin typeface="微软雅黑" panose="020B0503020204020204" charset="-122"/>
              <a:ea typeface="微软雅黑" panose="020B0503020204020204" charset="-122"/>
            </a:endParaRPr>
          </a:p>
          <a:p>
            <a:pPr algn="l"/>
            <a:endParaRPr lang="en-US" altLang="zh-CN" sz="1200" b="1" dirty="0">
              <a:solidFill>
                <a:prstClr val="white"/>
              </a:solidFill>
              <a:latin typeface="微软雅黑" panose="020B0503020204020204" charset="-122"/>
              <a:ea typeface="微软雅黑" panose="020B0503020204020204" charset="-122"/>
            </a:endParaRPr>
          </a:p>
        </p:txBody>
      </p:sp>
      <p:sp>
        <p:nvSpPr>
          <p:cNvPr id="11" name="矩形 83"/>
          <p:cNvSpPr>
            <a:spLocks noChangeArrowheads="1"/>
          </p:cNvSpPr>
          <p:nvPr/>
        </p:nvSpPr>
        <p:spPr bwMode="auto">
          <a:xfrm>
            <a:off x="456087" y="2140338"/>
            <a:ext cx="3278784" cy="4415301"/>
          </a:xfrm>
          <a:prstGeom prst="rect">
            <a:avLst/>
          </a:prstGeom>
          <a:solidFill>
            <a:srgbClr val="F2F2F2"/>
          </a:solidFill>
          <a:ln w="9525" cmpd="sng">
            <a:solidFill>
              <a:srgbClr val="55735B"/>
            </a:solidFill>
            <a:miter lim="800000"/>
            <a:headEnd/>
            <a:tailEnd/>
          </a:ln>
        </p:spPr>
        <p:txBody>
          <a:bodyPr lIns="91369" tIns="45685" rIns="91369" bIns="45685"/>
          <a:lstStyle/>
          <a:p>
            <a:pPr defTabSz="913676"/>
            <a:endParaRPr lang="zh-CN" altLang="en-US" sz="1733">
              <a:solidFill>
                <a:prstClr val="black"/>
              </a:solidFill>
            </a:endParaRPr>
          </a:p>
        </p:txBody>
      </p:sp>
      <p:sp>
        <p:nvSpPr>
          <p:cNvPr id="13" name="Freeform 12"/>
          <p:cNvSpPr>
            <a:spLocks/>
          </p:cNvSpPr>
          <p:nvPr/>
        </p:nvSpPr>
        <p:spPr bwMode="auto">
          <a:xfrm>
            <a:off x="389954" y="2060555"/>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sp>
        <p:nvSpPr>
          <p:cNvPr id="14" name="Freeform 12"/>
          <p:cNvSpPr>
            <a:spLocks/>
          </p:cNvSpPr>
          <p:nvPr/>
        </p:nvSpPr>
        <p:spPr bwMode="auto">
          <a:xfrm flipH="1" flipV="1">
            <a:off x="3286967" y="6103338"/>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sp>
        <p:nvSpPr>
          <p:cNvPr id="15" name="TextBox 84"/>
          <p:cNvSpPr txBox="1">
            <a:spLocks noChangeArrowheads="1"/>
          </p:cNvSpPr>
          <p:nvPr/>
        </p:nvSpPr>
        <p:spPr bwMode="auto">
          <a:xfrm>
            <a:off x="567418" y="2277615"/>
            <a:ext cx="3064421" cy="4278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9" tIns="45685" rIns="91369" bIns="456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defTabSz="913676"/>
            <a:r>
              <a:rPr lang="zh-CN" altLang="en-US" sz="1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红黄蓝、</a:t>
            </a:r>
            <a:r>
              <a:rPr lang="en-US" altLang="zh-CN" sz="1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21</a:t>
            </a:r>
            <a:r>
              <a:rPr lang="zh-CN" altLang="en-US" sz="1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世纪幼儿园体系</a:t>
            </a:r>
            <a:endParaRPr lang="en-US" altLang="zh-CN" sz="1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endParaRPr>
          </a:p>
          <a:p>
            <a:pPr algn="just" defTabSz="913676"/>
            <a:r>
              <a:rPr lang="zh-CN" altLang="en-US" sz="1600" dirty="0" smtClean="0">
                <a:solidFill>
                  <a:srgbClr val="595959"/>
                </a:solidFill>
                <a:latin typeface="微软雅黑" pitchFamily="34" charset="-122"/>
                <a:ea typeface="微软雅黑" pitchFamily="34" charset="-122"/>
                <a:sym typeface="微软雅黑" pitchFamily="34" charset="-122"/>
              </a:rPr>
              <a:t>百艺工坊在全国范围内合作了千余家幼儿园，具有代表性的园所数不胜数，从百艺工坊成功在园所拓展的数量就不难看出园所和家长对我们的认可和需求。</a:t>
            </a:r>
            <a:endParaRPr lang="en-US" altLang="zh-CN" sz="1600" dirty="0" smtClean="0">
              <a:solidFill>
                <a:srgbClr val="595959"/>
              </a:solidFill>
              <a:latin typeface="微软雅黑" pitchFamily="34" charset="-122"/>
              <a:ea typeface="微软雅黑" pitchFamily="34" charset="-122"/>
              <a:sym typeface="微软雅黑" pitchFamily="34" charset="-122"/>
            </a:endParaRPr>
          </a:p>
          <a:p>
            <a:pPr algn="just" defTabSz="913676"/>
            <a:r>
              <a:rPr lang="zh-CN" altLang="en-US" sz="1600" dirty="0" smtClean="0">
                <a:solidFill>
                  <a:srgbClr val="595959"/>
                </a:solidFill>
                <a:latin typeface="微软雅黑" pitchFamily="34" charset="-122"/>
                <a:ea typeface="微软雅黑" pitchFamily="34" charset="-122"/>
                <a:sym typeface="微软雅黑" pitchFamily="34" charset="-122"/>
              </a:rPr>
              <a:t>其中包含了不少成体系的幼儿园，如红黄蓝幼儿园，目前百艺工坊跟红黄蓝幼儿园已达成了战略合作，今后百艺工坊的特色课程和特色教室将会成批次的在园所中开展。</a:t>
            </a:r>
            <a:endParaRPr lang="en-US" altLang="zh-CN" sz="1600" dirty="0" smtClean="0">
              <a:solidFill>
                <a:srgbClr val="595959"/>
              </a:solidFill>
              <a:latin typeface="微软雅黑" pitchFamily="34" charset="-122"/>
              <a:ea typeface="微软雅黑" pitchFamily="34" charset="-122"/>
              <a:sym typeface="微软雅黑" pitchFamily="34" charset="-122"/>
            </a:endParaRPr>
          </a:p>
          <a:p>
            <a:pPr algn="just" defTabSz="913676"/>
            <a:r>
              <a:rPr lang="zh-CN" altLang="en-US" sz="1600" dirty="0">
                <a:solidFill>
                  <a:srgbClr val="595959"/>
                </a:solidFill>
                <a:latin typeface="微软雅黑" pitchFamily="34" charset="-122"/>
                <a:ea typeface="微软雅黑" pitchFamily="34" charset="-122"/>
                <a:sym typeface="微软雅黑" pitchFamily="34" charset="-122"/>
              </a:rPr>
              <a:t>还</a:t>
            </a:r>
            <a:r>
              <a:rPr lang="zh-CN" altLang="en-US" sz="1600" dirty="0" smtClean="0">
                <a:solidFill>
                  <a:srgbClr val="595959"/>
                </a:solidFill>
                <a:latin typeface="微软雅黑" pitchFamily="34" charset="-122"/>
                <a:ea typeface="微软雅黑" pitchFamily="34" charset="-122"/>
                <a:sym typeface="微软雅黑" pitchFamily="34" charset="-122"/>
              </a:rPr>
              <a:t>如</a:t>
            </a:r>
            <a:r>
              <a:rPr lang="en-US" altLang="zh-CN" sz="1600" dirty="0" smtClean="0">
                <a:solidFill>
                  <a:srgbClr val="595959"/>
                </a:solidFill>
                <a:latin typeface="微软雅黑" pitchFamily="34" charset="-122"/>
                <a:ea typeface="微软雅黑" pitchFamily="34" charset="-122"/>
                <a:sym typeface="微软雅黑" pitchFamily="34" charset="-122"/>
              </a:rPr>
              <a:t>21</a:t>
            </a:r>
            <a:r>
              <a:rPr lang="zh-CN" altLang="en-US" sz="1600" dirty="0" smtClean="0">
                <a:solidFill>
                  <a:srgbClr val="595959"/>
                </a:solidFill>
                <a:latin typeface="微软雅黑" pitchFamily="34" charset="-122"/>
                <a:ea typeface="微软雅黑" pitchFamily="34" charset="-122"/>
                <a:sym typeface="微软雅黑" pitchFamily="34" charset="-122"/>
              </a:rPr>
              <a:t>世纪幼儿园，我们为其打造的传统手工艺教室已成为该园所的重点参观项目，目前已经为园所培养了</a:t>
            </a:r>
            <a:r>
              <a:rPr lang="zh-CN" altLang="en-US" sz="1600" dirty="0">
                <a:solidFill>
                  <a:srgbClr val="595959"/>
                </a:solidFill>
                <a:latin typeface="微软雅黑" pitchFamily="34" charset="-122"/>
                <a:ea typeface="微软雅黑" pitchFamily="34" charset="-122"/>
                <a:sym typeface="微软雅黑" pitchFamily="34" charset="-122"/>
              </a:rPr>
              <a:t>上千</a:t>
            </a:r>
            <a:r>
              <a:rPr lang="zh-CN" altLang="en-US" sz="1600" dirty="0" smtClean="0">
                <a:solidFill>
                  <a:srgbClr val="595959"/>
                </a:solidFill>
                <a:latin typeface="微软雅黑" pitchFamily="34" charset="-122"/>
                <a:ea typeface="微软雅黑" pitchFamily="34" charset="-122"/>
                <a:sym typeface="微软雅黑" pitchFamily="34" charset="-122"/>
              </a:rPr>
              <a:t>名小小陶艺师，获得了家长与孩子的一致认同。</a:t>
            </a:r>
            <a:endParaRPr lang="zh-CN" altLang="en-US" sz="1600" dirty="0">
              <a:solidFill>
                <a:srgbClr val="595959"/>
              </a:solidFill>
              <a:latin typeface="微软雅黑" pitchFamily="34" charset="-122"/>
              <a:ea typeface="微软雅黑" pitchFamily="34" charset="-122"/>
              <a:sym typeface="微软雅黑" pitchFamily="34" charset="-122"/>
            </a:endParaRPr>
          </a:p>
        </p:txBody>
      </p:sp>
      <p:pic>
        <p:nvPicPr>
          <p:cNvPr id="16" name="图片 2" descr="红黄蓝幼儿园"/>
          <p:cNvPicPr>
            <a:picLocks noChangeAspect="1"/>
          </p:cNvPicPr>
          <p:nvPr/>
        </p:nvPicPr>
        <p:blipFill>
          <a:blip r:embed="rId2"/>
          <a:stretch>
            <a:fillRect/>
          </a:stretch>
        </p:blipFill>
        <p:spPr>
          <a:xfrm>
            <a:off x="9504608" y="3108575"/>
            <a:ext cx="2574263" cy="3448747"/>
          </a:xfrm>
          <a:prstGeom prst="rect">
            <a:avLst/>
          </a:prstGeom>
          <a:noFill/>
          <a:ln w="9525">
            <a:noFill/>
          </a:ln>
        </p:spPr>
      </p:pic>
      <p:pic>
        <p:nvPicPr>
          <p:cNvPr id="17" name="图片 18" descr="843631739850234151"/>
          <p:cNvPicPr>
            <a:picLocks noChangeAspect="1"/>
          </p:cNvPicPr>
          <p:nvPr/>
        </p:nvPicPr>
        <p:blipFill>
          <a:blip r:embed="rId3"/>
          <a:stretch>
            <a:fillRect/>
          </a:stretch>
        </p:blipFill>
        <p:spPr>
          <a:xfrm>
            <a:off x="7205832" y="1241465"/>
            <a:ext cx="2384474" cy="1867909"/>
          </a:xfrm>
          <a:prstGeom prst="rect">
            <a:avLst/>
          </a:prstGeom>
          <a:noFill/>
          <a:ln w="9525">
            <a:noFill/>
          </a:ln>
        </p:spPr>
      </p:pic>
      <p:pic>
        <p:nvPicPr>
          <p:cNvPr id="18" name="图片 1" descr="IMG_1721"/>
          <p:cNvPicPr>
            <a:picLocks noChangeAspect="1"/>
          </p:cNvPicPr>
          <p:nvPr/>
        </p:nvPicPr>
        <p:blipFill>
          <a:blip r:embed="rId4"/>
          <a:stretch>
            <a:fillRect/>
          </a:stretch>
        </p:blipFill>
        <p:spPr>
          <a:xfrm>
            <a:off x="9590306" y="1240665"/>
            <a:ext cx="2488565" cy="1867909"/>
          </a:xfrm>
          <a:prstGeom prst="rect">
            <a:avLst/>
          </a:prstGeom>
          <a:noFill/>
          <a:ln w="9525">
            <a:noFill/>
          </a:ln>
        </p:spPr>
      </p:pic>
      <p:pic>
        <p:nvPicPr>
          <p:cNvPr id="20" name="图片 4"/>
          <p:cNvPicPr>
            <a:picLocks noChangeAspect="1"/>
          </p:cNvPicPr>
          <p:nvPr/>
        </p:nvPicPr>
        <p:blipFill>
          <a:blip r:embed="rId5"/>
          <a:stretch>
            <a:fillRect/>
          </a:stretch>
        </p:blipFill>
        <p:spPr>
          <a:xfrm>
            <a:off x="4129088" y="3108574"/>
            <a:ext cx="5111310" cy="3448747"/>
          </a:xfrm>
          <a:prstGeom prst="rect">
            <a:avLst/>
          </a:prstGeom>
          <a:noFill/>
          <a:ln w="9525">
            <a:noFill/>
          </a:ln>
        </p:spPr>
      </p:pic>
      <p:pic>
        <p:nvPicPr>
          <p:cNvPr id="21" name="图片 6" descr="fbnbg"/>
          <p:cNvPicPr>
            <a:picLocks noChangeAspect="1"/>
          </p:cNvPicPr>
          <p:nvPr/>
        </p:nvPicPr>
        <p:blipFill>
          <a:blip r:embed="rId6"/>
          <a:stretch>
            <a:fillRect/>
          </a:stretch>
        </p:blipFill>
        <p:spPr>
          <a:xfrm>
            <a:off x="4132742" y="1394650"/>
            <a:ext cx="3073089" cy="1714579"/>
          </a:xfrm>
          <a:prstGeom prst="rect">
            <a:avLst/>
          </a:prstGeom>
          <a:noFill/>
          <a:ln w="9525">
            <a:noFill/>
          </a:ln>
        </p:spPr>
      </p:pic>
    </p:spTree>
    <p:extLst>
      <p:ext uri="{BB962C8B-B14F-4D97-AF65-F5344CB8AC3E}">
        <p14:creationId xmlns:p14="http://schemas.microsoft.com/office/powerpoint/2010/main" val="36236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par>
                                <p:cTn id="16" presetID="35" presetClass="path" presetSubtype="0" accel="50000" decel="50000" fill="hold" grpId="1" nodeType="withEffect">
                                  <p:stCondLst>
                                    <p:cond delay="0"/>
                                  </p:stCondLst>
                                  <p:childTnLst>
                                    <p:animMotion origin="layout" path="M -3.56836E-6 -3.7037E-7 L 0.36686 0.15278 " pathEditMode="relative" rAng="0" ptsTypes="AA">
                                      <p:cBhvr>
                                        <p:cTn id="17" dur="500" spd="-99900" fill="hold"/>
                                        <p:tgtEl>
                                          <p:spTgt spid="13"/>
                                        </p:tgtEl>
                                        <p:attrNameLst>
                                          <p:attrName>ppt_x,ppt_y</p:attrName>
                                        </p:attrNameLst>
                                      </p:cBhvr>
                                      <p:rCtr x="18343" y="7639"/>
                                    </p:animMotion>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35" presetClass="path" presetSubtype="0" accel="50000" decel="50000" fill="hold" grpId="1" nodeType="withEffect">
                                  <p:stCondLst>
                                    <p:cond delay="0"/>
                                  </p:stCondLst>
                                  <p:childTnLst>
                                    <p:animMotion origin="layout" path="M 7.85742E-7 -3.33333E-6 L -0.39495 -0.11018 " pathEditMode="relative" rAng="0" ptsTypes="AA">
                                      <p:cBhvr>
                                        <p:cTn id="21" dur="500" spd="-99900" fill="hold"/>
                                        <p:tgtEl>
                                          <p:spTgt spid="14"/>
                                        </p:tgtEl>
                                        <p:attrNameLst>
                                          <p:attrName>ppt_x,ppt_y</p:attrName>
                                        </p:attrNameLst>
                                      </p:cBhvr>
                                      <p:rCtr x="-19748" y="-5509"/>
                                    </p:animMotion>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wipe(up)">
                                      <p:cBhvr>
                                        <p:cTn id="30" dur="500"/>
                                        <p:tgtEl>
                                          <p:spTgt spid="15">
                                            <p:txEl>
                                              <p:pRg st="0" end="0"/>
                                            </p:txEl>
                                          </p:spTgt>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15">
                                            <p:txEl>
                                              <p:pRg st="1" end="1"/>
                                            </p:txEl>
                                          </p:spTgt>
                                        </p:tgtEl>
                                        <p:attrNameLst>
                                          <p:attrName>style.visibility</p:attrName>
                                        </p:attrNameLst>
                                      </p:cBhvr>
                                      <p:to>
                                        <p:strVal val="visible"/>
                                      </p:to>
                                    </p:set>
                                    <p:animEffect transition="in" filter="wipe(up)">
                                      <p:cBhvr>
                                        <p:cTn id="34" dur="500"/>
                                        <p:tgtEl>
                                          <p:spTgt spid="15">
                                            <p:txEl>
                                              <p:pRg st="1" end="1"/>
                                            </p:txEl>
                                          </p:spTgt>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15">
                                            <p:txEl>
                                              <p:pRg st="2" end="2"/>
                                            </p:txEl>
                                          </p:spTgt>
                                        </p:tgtEl>
                                        <p:attrNameLst>
                                          <p:attrName>style.visibility</p:attrName>
                                        </p:attrNameLst>
                                      </p:cBhvr>
                                      <p:to>
                                        <p:strVal val="visible"/>
                                      </p:to>
                                    </p:set>
                                    <p:animEffect transition="in" filter="wipe(up)">
                                      <p:cBhvr>
                                        <p:cTn id="38" dur="500"/>
                                        <p:tgtEl>
                                          <p:spTgt spid="15">
                                            <p:txEl>
                                              <p:pRg st="2" end="2"/>
                                            </p:txEl>
                                          </p:spTgt>
                                        </p:tgtEl>
                                      </p:cBhvr>
                                    </p:animEffect>
                                  </p:childTnLst>
                                </p:cTn>
                              </p:par>
                            </p:childTnLst>
                          </p:cTn>
                        </p:par>
                        <p:par>
                          <p:cTn id="39" fill="hold">
                            <p:stCondLst>
                              <p:cond delay="3000"/>
                            </p:stCondLst>
                            <p:childTnLst>
                              <p:par>
                                <p:cTn id="40" presetID="22" presetClass="entr" presetSubtype="1" fill="hold" nodeType="afterEffect">
                                  <p:stCondLst>
                                    <p:cond delay="0"/>
                                  </p:stCondLst>
                                  <p:childTnLst>
                                    <p:set>
                                      <p:cBhvr>
                                        <p:cTn id="41" dur="1" fill="hold">
                                          <p:stCondLst>
                                            <p:cond delay="0"/>
                                          </p:stCondLst>
                                        </p:cTn>
                                        <p:tgtEl>
                                          <p:spTgt spid="15">
                                            <p:txEl>
                                              <p:pRg st="3" end="3"/>
                                            </p:txEl>
                                          </p:spTgt>
                                        </p:tgtEl>
                                        <p:attrNameLst>
                                          <p:attrName>style.visibility</p:attrName>
                                        </p:attrNameLst>
                                      </p:cBhvr>
                                      <p:to>
                                        <p:strVal val="visible"/>
                                      </p:to>
                                    </p:set>
                                    <p:animEffect transition="in" filter="wipe(up)">
                                      <p:cBhvr>
                                        <p:cTn id="4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1" grpId="0" animBg="1" autoUpdateAnimBg="0"/>
      <p:bldP spid="13" grpId="0" animBg="1"/>
      <p:bldP spid="13" grpId="1" animBg="1"/>
      <p:bldP spid="14" grpId="0" animBg="1"/>
      <p:bldP spid="1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265"/>
            <a:ext cx="1319530" cy="717550"/>
            <a:chOff x="0" y="539"/>
            <a:chExt cx="2078" cy="1130"/>
          </a:xfrm>
        </p:grpSpPr>
        <p:grpSp>
          <p:nvGrpSpPr>
            <p:cNvPr id="3" name="组合 2"/>
            <p:cNvGrpSpPr/>
            <p:nvPr/>
          </p:nvGrpSpPr>
          <p:grpSpPr>
            <a:xfrm>
              <a:off x="0" y="568"/>
              <a:ext cx="2078" cy="1101"/>
              <a:chOff x="0" y="568"/>
              <a:chExt cx="6048" cy="1697"/>
            </a:xfrm>
          </p:grpSpPr>
          <p:sp>
            <p:nvSpPr>
              <p:cNvPr id="5" name="矩形 4"/>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6" name="矩形 5"/>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4" name="文本框 3"/>
            <p:cNvSpPr txBox="1"/>
            <p:nvPr/>
          </p:nvSpPr>
          <p:spPr>
            <a:xfrm>
              <a:off x="595" y="539"/>
              <a:ext cx="1357"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06</a:t>
              </a:r>
              <a:endParaRPr lang="en-US" altLang="zh-CN" sz="3200" dirty="0" smtClean="0">
                <a:solidFill>
                  <a:schemeClr val="bg1"/>
                </a:solidFill>
                <a:latin typeface="Impact" panose="020B0806030902050204" charset="0"/>
              </a:endParaRPr>
            </a:p>
          </p:txBody>
        </p:sp>
      </p:grpSp>
      <p:sp>
        <p:nvSpPr>
          <p:cNvPr id="7"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案例</a:t>
            </a: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分享</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8" name="圆角矩形 7"/>
          <p:cNvSpPr/>
          <p:nvPr/>
        </p:nvSpPr>
        <p:spPr>
          <a:xfrm>
            <a:off x="518188" y="1339860"/>
            <a:ext cx="3610900"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9" name="标题 4"/>
          <p:cNvSpPr txBox="1"/>
          <p:nvPr/>
        </p:nvSpPr>
        <p:spPr>
          <a:xfrm>
            <a:off x="433324" y="1333916"/>
            <a:ext cx="6324658"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a:solidFill>
                  <a:prstClr val="white"/>
                </a:solidFill>
                <a:latin typeface="微软雅黑" panose="020B0503020204020204" charset="-122"/>
                <a:ea typeface="微软雅黑" panose="020B0503020204020204" charset="-122"/>
              </a:rPr>
              <a:t>   </a:t>
            </a:r>
            <a:r>
              <a:rPr lang="zh-CN" altLang="en-US" sz="2399" b="1" dirty="0" smtClean="0">
                <a:solidFill>
                  <a:prstClr val="white"/>
                </a:solidFill>
                <a:latin typeface="微软雅黑" panose="020B0503020204020204" charset="-122"/>
                <a:ea typeface="微软雅黑" panose="020B0503020204020204" charset="-122"/>
              </a:rPr>
              <a:t>商业环境下的培训机构</a:t>
            </a:r>
            <a:endParaRPr lang="en-US" altLang="zh-CN" sz="1200" b="1" dirty="0">
              <a:solidFill>
                <a:prstClr val="white"/>
              </a:solidFill>
              <a:latin typeface="微软雅黑" panose="020B0503020204020204" charset="-122"/>
              <a:ea typeface="微软雅黑" panose="020B0503020204020204" charset="-122"/>
            </a:endParaRPr>
          </a:p>
        </p:txBody>
      </p:sp>
      <p:sp>
        <p:nvSpPr>
          <p:cNvPr id="10" name="矩形 83"/>
          <p:cNvSpPr>
            <a:spLocks noChangeArrowheads="1"/>
          </p:cNvSpPr>
          <p:nvPr/>
        </p:nvSpPr>
        <p:spPr bwMode="auto">
          <a:xfrm>
            <a:off x="8531853" y="342265"/>
            <a:ext cx="3391101" cy="3372307"/>
          </a:xfrm>
          <a:prstGeom prst="rect">
            <a:avLst/>
          </a:prstGeom>
          <a:solidFill>
            <a:srgbClr val="F2F2F2"/>
          </a:solidFill>
          <a:ln w="9525" cmpd="sng">
            <a:solidFill>
              <a:srgbClr val="55735B"/>
            </a:solidFill>
            <a:miter lim="800000"/>
            <a:headEnd/>
            <a:tailEnd/>
          </a:ln>
        </p:spPr>
        <p:txBody>
          <a:bodyPr lIns="91369" tIns="45685" rIns="91369" bIns="45685"/>
          <a:lstStyle/>
          <a:p>
            <a:pPr defTabSz="913676"/>
            <a:endParaRPr lang="zh-CN" altLang="en-US" sz="1733">
              <a:solidFill>
                <a:prstClr val="black"/>
              </a:solidFill>
            </a:endParaRPr>
          </a:p>
        </p:txBody>
      </p:sp>
      <p:sp>
        <p:nvSpPr>
          <p:cNvPr id="11" name="TextBox 84"/>
          <p:cNvSpPr txBox="1">
            <a:spLocks noChangeArrowheads="1"/>
          </p:cNvSpPr>
          <p:nvPr/>
        </p:nvSpPr>
        <p:spPr bwMode="auto">
          <a:xfrm>
            <a:off x="8685544" y="534109"/>
            <a:ext cx="3101878" cy="304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9" tIns="45685" rIns="91369" bIns="456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defTabSz="913676"/>
            <a:r>
              <a:rPr lang="zh-CN" altLang="en-US"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南京红领巾培优</a:t>
            </a:r>
            <a:endParaRPr lang="en-US" altLang="zh-CN"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endParaRPr>
          </a:p>
          <a:p>
            <a:pPr algn="just" defTabSz="913676"/>
            <a:r>
              <a:rPr lang="zh-CN" altLang="en-US" sz="1599" dirty="0" smtClean="0">
                <a:solidFill>
                  <a:srgbClr val="4D4D4D"/>
                </a:solidFill>
                <a:latin typeface="微软雅黑" pitchFamily="34" charset="-122"/>
                <a:ea typeface="微软雅黑" pitchFamily="34" charset="-122"/>
                <a:sym typeface="微软雅黑" pitchFamily="34" charset="-122"/>
              </a:rPr>
              <a:t>百艺工坊与南京的培训机构“红领巾培优儿童创意中心”开展了合作，其引入了百艺工坊的陶工坊，即丰富了红领巾培优的特色课程，又为该培训机构添加了新的售课项目。</a:t>
            </a:r>
            <a:endParaRPr lang="en-US" altLang="zh-CN" sz="1599" dirty="0" smtClean="0">
              <a:solidFill>
                <a:srgbClr val="4D4D4D"/>
              </a:solidFill>
              <a:latin typeface="微软雅黑" pitchFamily="34" charset="-122"/>
              <a:ea typeface="微软雅黑" pitchFamily="34" charset="-122"/>
              <a:sym typeface="微软雅黑" pitchFamily="34" charset="-122"/>
            </a:endParaRPr>
          </a:p>
          <a:p>
            <a:pPr algn="just" defTabSz="913676"/>
            <a:r>
              <a:rPr lang="zh-CN" altLang="en-US" sz="1599" dirty="0" smtClean="0">
                <a:solidFill>
                  <a:srgbClr val="4D4D4D"/>
                </a:solidFill>
                <a:latin typeface="微软雅黑" pitchFamily="34" charset="-122"/>
                <a:ea typeface="微软雅黑" pitchFamily="34" charset="-122"/>
                <a:sym typeface="微软雅黑" pitchFamily="34" charset="-122"/>
              </a:rPr>
              <a:t>经过该培训机构一段时间的运营，得到的顾客反响效果喜人，孩子和家长的认可度非常高，并有越来越多的家长为孩子购买了相应课程。</a:t>
            </a:r>
            <a:endParaRPr lang="zh-CN" altLang="en-US" sz="1599" dirty="0">
              <a:solidFill>
                <a:srgbClr val="4D4D4D"/>
              </a:solidFill>
              <a:latin typeface="微软雅黑" pitchFamily="34" charset="-122"/>
              <a:ea typeface="微软雅黑" pitchFamily="34" charset="-122"/>
              <a:sym typeface="微软雅黑" pitchFamily="34" charset="-122"/>
            </a:endParaRPr>
          </a:p>
        </p:txBody>
      </p:sp>
      <p:sp>
        <p:nvSpPr>
          <p:cNvPr id="12" name="Freeform 12"/>
          <p:cNvSpPr>
            <a:spLocks/>
          </p:cNvSpPr>
          <p:nvPr/>
        </p:nvSpPr>
        <p:spPr bwMode="auto">
          <a:xfrm>
            <a:off x="8464087" y="279442"/>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sp>
        <p:nvSpPr>
          <p:cNvPr id="13" name="Freeform 12"/>
          <p:cNvSpPr>
            <a:spLocks/>
          </p:cNvSpPr>
          <p:nvPr/>
        </p:nvSpPr>
        <p:spPr bwMode="auto">
          <a:xfrm flipH="1" flipV="1">
            <a:off x="11475262" y="3264768"/>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pic>
        <p:nvPicPr>
          <p:cNvPr id="16" name="图片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7116" y="616397"/>
            <a:ext cx="3872248" cy="2904186"/>
          </a:xfrm>
          <a:prstGeom prst="rect">
            <a:avLst/>
          </a:prstGeom>
        </p:spPr>
      </p:pic>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962" y="2760395"/>
            <a:ext cx="4218516" cy="3163887"/>
          </a:xfrm>
          <a:prstGeom prst="rect">
            <a:avLst/>
          </a:prstGeom>
        </p:spPr>
      </p:pic>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4478" y="3520583"/>
            <a:ext cx="2503063" cy="3337417"/>
          </a:xfrm>
          <a:prstGeom prst="rect">
            <a:avLst/>
          </a:prstGeom>
        </p:spPr>
      </p:pic>
      <p:pic>
        <p:nvPicPr>
          <p:cNvPr id="18" name="图片 17"/>
          <p:cNvPicPr>
            <a:picLocks noChangeAspect="1"/>
          </p:cNvPicPr>
          <p:nvPr/>
        </p:nvPicPr>
        <p:blipFill>
          <a:blip r:embed="rId5"/>
          <a:stretch>
            <a:fillRect/>
          </a:stretch>
        </p:blipFill>
        <p:spPr>
          <a:xfrm>
            <a:off x="6987541" y="3978898"/>
            <a:ext cx="3838803" cy="2879102"/>
          </a:xfrm>
          <a:prstGeom prst="rect">
            <a:avLst/>
          </a:prstGeom>
        </p:spPr>
      </p:pic>
    </p:spTree>
    <p:extLst>
      <p:ext uri="{BB962C8B-B14F-4D97-AF65-F5344CB8AC3E}">
        <p14:creationId xmlns:p14="http://schemas.microsoft.com/office/powerpoint/2010/main" val="10671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35" presetClass="path" presetSubtype="0" accel="50000" decel="50000" fill="hold" grpId="1" nodeType="withEffect">
                                  <p:stCondLst>
                                    <p:cond delay="0"/>
                                  </p:stCondLst>
                                  <p:childTnLst>
                                    <p:animMotion origin="layout" path="M -3.56836E-6 -3.7037E-7 L 0.36686 0.15278 " pathEditMode="relative" rAng="0" ptsTypes="AA">
                                      <p:cBhvr>
                                        <p:cTn id="17" dur="500" spd="-99900" fill="hold"/>
                                        <p:tgtEl>
                                          <p:spTgt spid="12"/>
                                        </p:tgtEl>
                                        <p:attrNameLst>
                                          <p:attrName>ppt_x,ppt_y</p:attrName>
                                        </p:attrNameLst>
                                      </p:cBhvr>
                                      <p:rCtr x="18343" y="7639"/>
                                    </p:animMotion>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35" presetClass="path" presetSubtype="0" accel="50000" decel="50000" fill="hold" grpId="1" nodeType="withEffect">
                                  <p:stCondLst>
                                    <p:cond delay="0"/>
                                  </p:stCondLst>
                                  <p:childTnLst>
                                    <p:animMotion origin="layout" path="M 7.85742E-7 -3.33333E-6 L -0.39495 -0.11018 " pathEditMode="relative" rAng="0" ptsTypes="AA">
                                      <p:cBhvr>
                                        <p:cTn id="21" dur="500" spd="-99900" fill="hold"/>
                                        <p:tgtEl>
                                          <p:spTgt spid="13"/>
                                        </p:tgtEl>
                                        <p:attrNameLst>
                                          <p:attrName>ppt_x,ppt_y</p:attrName>
                                        </p:attrNameLst>
                                      </p:cBhvr>
                                      <p:rCtr x="-19748" y="-5509"/>
                                    </p:animMotion>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up)">
                                      <p:cBhvr>
                                        <p:cTn id="30" dur="500"/>
                                        <p:tgtEl>
                                          <p:spTgt spid="11">
                                            <p:txEl>
                                              <p:pRg st="0" end="0"/>
                                            </p:txEl>
                                          </p:spTgt>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wipe(up)">
                                      <p:cBhvr>
                                        <p:cTn id="34" dur="500"/>
                                        <p:tgtEl>
                                          <p:spTgt spid="11">
                                            <p:txEl>
                                              <p:pRg st="1" end="1"/>
                                            </p:txEl>
                                          </p:spTgt>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wipe(up)">
                                      <p:cBhvr>
                                        <p:cTn id="38"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animBg="1" autoUpdateAnimBg="0"/>
      <p:bldP spid="12" grpId="0" animBg="1"/>
      <p:bldP spid="12" grpId="1" animBg="1"/>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5475" y="2864142"/>
            <a:ext cx="5293277" cy="3969958"/>
          </a:xfrm>
          <a:prstGeom prst="rect">
            <a:avLst/>
          </a:prstGeom>
        </p:spPr>
      </p:pic>
      <p:grpSp>
        <p:nvGrpSpPr>
          <p:cNvPr id="2" name="组合 1"/>
          <p:cNvGrpSpPr/>
          <p:nvPr/>
        </p:nvGrpSpPr>
        <p:grpSpPr>
          <a:xfrm>
            <a:off x="0" y="342265"/>
            <a:ext cx="1319530" cy="717550"/>
            <a:chOff x="0" y="539"/>
            <a:chExt cx="2078" cy="1130"/>
          </a:xfrm>
        </p:grpSpPr>
        <p:grpSp>
          <p:nvGrpSpPr>
            <p:cNvPr id="3" name="组合 2"/>
            <p:cNvGrpSpPr/>
            <p:nvPr/>
          </p:nvGrpSpPr>
          <p:grpSpPr>
            <a:xfrm>
              <a:off x="0" y="568"/>
              <a:ext cx="2078" cy="1101"/>
              <a:chOff x="0" y="568"/>
              <a:chExt cx="6048" cy="1697"/>
            </a:xfrm>
          </p:grpSpPr>
          <p:sp>
            <p:nvSpPr>
              <p:cNvPr id="5" name="矩形 4"/>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6" name="矩形 5"/>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4" name="文本框 3"/>
            <p:cNvSpPr txBox="1"/>
            <p:nvPr/>
          </p:nvSpPr>
          <p:spPr>
            <a:xfrm>
              <a:off x="595" y="539"/>
              <a:ext cx="1357"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06</a:t>
              </a:r>
              <a:endParaRPr lang="en-US" altLang="zh-CN" sz="3200" dirty="0" smtClean="0">
                <a:solidFill>
                  <a:schemeClr val="bg1"/>
                </a:solidFill>
                <a:latin typeface="Impact" panose="020B0806030902050204" charset="0"/>
              </a:endParaRPr>
            </a:p>
          </p:txBody>
        </p:sp>
      </p:grpSp>
      <p:sp>
        <p:nvSpPr>
          <p:cNvPr id="7" name="TextBox 34"/>
          <p:cNvSpPr>
            <a:spLocks noChangeArrowheads="1"/>
          </p:cNvSpPr>
          <p:nvPr/>
        </p:nvSpPr>
        <p:spPr bwMode="auto">
          <a:xfrm>
            <a:off x="1440815"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案例</a:t>
            </a: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分享</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8" name="圆角矩形 7"/>
          <p:cNvSpPr/>
          <p:nvPr/>
        </p:nvSpPr>
        <p:spPr>
          <a:xfrm>
            <a:off x="518188" y="1339860"/>
            <a:ext cx="3610900"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9" name="标题 4"/>
          <p:cNvSpPr txBox="1"/>
          <p:nvPr/>
        </p:nvSpPr>
        <p:spPr>
          <a:xfrm>
            <a:off x="676220" y="1333915"/>
            <a:ext cx="6324658"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smtClean="0">
                <a:solidFill>
                  <a:prstClr val="white"/>
                </a:solidFill>
                <a:latin typeface="微软雅黑" panose="020B0503020204020204" charset="-122"/>
                <a:ea typeface="微软雅黑" panose="020B0503020204020204" charset="-122"/>
              </a:rPr>
              <a:t>创客教育环境下的院校</a:t>
            </a:r>
            <a:endParaRPr lang="en-US" altLang="zh-CN" sz="1200" b="1" dirty="0">
              <a:solidFill>
                <a:prstClr val="white"/>
              </a:solidFill>
              <a:latin typeface="微软雅黑" panose="020B0503020204020204" charset="-122"/>
              <a:ea typeface="微软雅黑" panose="020B0503020204020204" charset="-122"/>
            </a:endParaRPr>
          </a:p>
        </p:txBody>
      </p:sp>
      <p:sp>
        <p:nvSpPr>
          <p:cNvPr id="10" name="矩形 83"/>
          <p:cNvSpPr>
            <a:spLocks noChangeArrowheads="1"/>
          </p:cNvSpPr>
          <p:nvPr/>
        </p:nvSpPr>
        <p:spPr bwMode="auto">
          <a:xfrm>
            <a:off x="4533510" y="390872"/>
            <a:ext cx="7276417" cy="2120507"/>
          </a:xfrm>
          <a:prstGeom prst="rect">
            <a:avLst/>
          </a:prstGeom>
          <a:solidFill>
            <a:srgbClr val="F2F2F2"/>
          </a:solidFill>
          <a:ln w="9525" cmpd="sng">
            <a:solidFill>
              <a:srgbClr val="55735B"/>
            </a:solidFill>
            <a:miter lim="800000"/>
            <a:headEnd/>
            <a:tailEnd/>
          </a:ln>
        </p:spPr>
        <p:txBody>
          <a:bodyPr lIns="91369" tIns="45685" rIns="91369" bIns="45685"/>
          <a:lstStyle/>
          <a:p>
            <a:pPr defTabSz="913676"/>
            <a:endParaRPr lang="zh-CN" altLang="en-US" sz="1733">
              <a:solidFill>
                <a:prstClr val="black"/>
              </a:solidFill>
            </a:endParaRPr>
          </a:p>
        </p:txBody>
      </p:sp>
      <p:sp>
        <p:nvSpPr>
          <p:cNvPr id="11" name="TextBox 84"/>
          <p:cNvSpPr txBox="1">
            <a:spLocks noChangeArrowheads="1"/>
          </p:cNvSpPr>
          <p:nvPr/>
        </p:nvSpPr>
        <p:spPr bwMode="auto">
          <a:xfrm>
            <a:off x="4687200" y="582716"/>
            <a:ext cx="7026935" cy="18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9" tIns="45685" rIns="91369" bIns="456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defTabSz="913676"/>
            <a:r>
              <a:rPr lang="zh-CN" altLang="en-US"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北京交大附中、丰台五小</a:t>
            </a:r>
            <a:endParaRPr lang="en-US" altLang="zh-CN"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endParaRPr>
          </a:p>
          <a:p>
            <a:pPr algn="just" defTabSz="913676"/>
            <a:r>
              <a:rPr lang="zh-CN" altLang="en-US" sz="1599" dirty="0" smtClean="0">
                <a:solidFill>
                  <a:srgbClr val="595959"/>
                </a:solidFill>
                <a:latin typeface="微软雅黑" pitchFamily="34" charset="-122"/>
                <a:ea typeface="微软雅黑" pitchFamily="34" charset="-122"/>
                <a:sym typeface="微软雅黑" pitchFamily="34" charset="-122"/>
              </a:rPr>
              <a:t>针对义务教育体制下的中小学，百艺工坊也进行了有针对性的课程研发，北京的交通大学附属中学和丰台区第五小学同样引入了百艺工坊的特色课程。</a:t>
            </a:r>
            <a:endParaRPr lang="en-US" altLang="zh-CN" sz="1599" dirty="0" smtClean="0">
              <a:solidFill>
                <a:srgbClr val="595959"/>
              </a:solidFill>
              <a:latin typeface="微软雅黑" pitchFamily="34" charset="-122"/>
              <a:ea typeface="微软雅黑" pitchFamily="34" charset="-122"/>
              <a:sym typeface="微软雅黑" pitchFamily="34" charset="-122"/>
            </a:endParaRPr>
          </a:p>
          <a:p>
            <a:pPr algn="just" defTabSz="913676"/>
            <a:r>
              <a:rPr lang="zh-CN" altLang="en-US" sz="1599" dirty="0" smtClean="0">
                <a:solidFill>
                  <a:srgbClr val="595959"/>
                </a:solidFill>
                <a:latin typeface="微软雅黑" pitchFamily="34" charset="-122"/>
                <a:ea typeface="微软雅黑" pitchFamily="34" charset="-122"/>
                <a:sym typeface="微软雅黑" pitchFamily="34" charset="-122"/>
              </a:rPr>
              <a:t>据校园中学生和老师的反馈，百艺工坊的特色课程难度适宜，互动性强，让适应了“坐课堂、听课忙”的学生有了动手的机会，有了充分发挥其创造性和想象力的空间。在此期间，学校也从尝试性的课程引入变为了大力支持课程开展，并将传统手工艺引入了各类校园文化节之中，让更多的学生体验。</a:t>
            </a:r>
            <a:endParaRPr lang="zh-CN" altLang="en-US" sz="1599" dirty="0">
              <a:solidFill>
                <a:srgbClr val="595959"/>
              </a:solidFill>
              <a:latin typeface="微软雅黑" pitchFamily="34" charset="-122"/>
              <a:ea typeface="微软雅黑" pitchFamily="34" charset="-122"/>
              <a:sym typeface="微软雅黑" pitchFamily="34" charset="-122"/>
            </a:endParaRPr>
          </a:p>
        </p:txBody>
      </p:sp>
      <p:sp>
        <p:nvSpPr>
          <p:cNvPr id="12" name="Freeform 12"/>
          <p:cNvSpPr>
            <a:spLocks/>
          </p:cNvSpPr>
          <p:nvPr/>
        </p:nvSpPr>
        <p:spPr bwMode="auto">
          <a:xfrm>
            <a:off x="4465744" y="342337"/>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sp>
        <p:nvSpPr>
          <p:cNvPr id="13" name="Freeform 12"/>
          <p:cNvSpPr>
            <a:spLocks/>
          </p:cNvSpPr>
          <p:nvPr/>
        </p:nvSpPr>
        <p:spPr bwMode="auto">
          <a:xfrm flipH="1" flipV="1">
            <a:off x="11382590" y="2060561"/>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878427"/>
            <a:ext cx="2975020" cy="3966693"/>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0201" y="2875163"/>
            <a:ext cx="5293276" cy="3969957"/>
          </a:xfrm>
          <a:prstGeom prst="rect">
            <a:avLst/>
          </a:prstGeom>
        </p:spPr>
      </p:pic>
    </p:spTree>
    <p:extLst>
      <p:ext uri="{BB962C8B-B14F-4D97-AF65-F5344CB8AC3E}">
        <p14:creationId xmlns:p14="http://schemas.microsoft.com/office/powerpoint/2010/main" val="329450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35" presetClass="path" presetSubtype="0" accel="50000" decel="50000" fill="hold" grpId="1" nodeType="withEffect">
                                  <p:stCondLst>
                                    <p:cond delay="0"/>
                                  </p:stCondLst>
                                  <p:childTnLst>
                                    <p:animMotion origin="layout" path="M -3.56836E-6 -3.7037E-7 L 0.36686 0.15278 " pathEditMode="relative" rAng="0" ptsTypes="AA">
                                      <p:cBhvr>
                                        <p:cTn id="17" dur="500" spd="-99900" fill="hold"/>
                                        <p:tgtEl>
                                          <p:spTgt spid="12"/>
                                        </p:tgtEl>
                                        <p:attrNameLst>
                                          <p:attrName>ppt_x,ppt_y</p:attrName>
                                        </p:attrNameLst>
                                      </p:cBhvr>
                                      <p:rCtr x="18343" y="7639"/>
                                    </p:animMotion>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35" presetClass="path" presetSubtype="0" accel="50000" decel="50000" fill="hold" grpId="1" nodeType="withEffect">
                                  <p:stCondLst>
                                    <p:cond delay="0"/>
                                  </p:stCondLst>
                                  <p:childTnLst>
                                    <p:animMotion origin="layout" path="M 7.85742E-7 -3.33333E-6 L -0.39495 -0.11018 " pathEditMode="relative" rAng="0" ptsTypes="AA">
                                      <p:cBhvr>
                                        <p:cTn id="21" dur="500" spd="-99900" fill="hold"/>
                                        <p:tgtEl>
                                          <p:spTgt spid="13"/>
                                        </p:tgtEl>
                                        <p:attrNameLst>
                                          <p:attrName>ppt_x,ppt_y</p:attrName>
                                        </p:attrNameLst>
                                      </p:cBhvr>
                                      <p:rCtr x="-19748" y="-5509"/>
                                    </p:animMotion>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up)">
                                      <p:cBhvr>
                                        <p:cTn id="30" dur="500"/>
                                        <p:tgtEl>
                                          <p:spTgt spid="11">
                                            <p:txEl>
                                              <p:pRg st="0" end="0"/>
                                            </p:txEl>
                                          </p:spTgt>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wipe(up)">
                                      <p:cBhvr>
                                        <p:cTn id="34" dur="500"/>
                                        <p:tgtEl>
                                          <p:spTgt spid="11">
                                            <p:txEl>
                                              <p:pRg st="1" end="1"/>
                                            </p:txEl>
                                          </p:spTgt>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wipe(up)">
                                      <p:cBhvr>
                                        <p:cTn id="38"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animBg="1" autoUpdateAnimBg="0"/>
      <p:bldP spid="12" grpId="0" animBg="1"/>
      <p:bldP spid="12" grpId="1" animBg="1"/>
      <p:bldP spid="13" grpId="0" animBg="1"/>
      <p:bldP spid="1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265"/>
            <a:ext cx="1319530" cy="717550"/>
            <a:chOff x="0" y="539"/>
            <a:chExt cx="2078" cy="1130"/>
          </a:xfrm>
        </p:grpSpPr>
        <p:grpSp>
          <p:nvGrpSpPr>
            <p:cNvPr id="3" name="组合 2"/>
            <p:cNvGrpSpPr/>
            <p:nvPr/>
          </p:nvGrpSpPr>
          <p:grpSpPr>
            <a:xfrm>
              <a:off x="0" y="568"/>
              <a:ext cx="2078" cy="1101"/>
              <a:chOff x="0" y="568"/>
              <a:chExt cx="6048" cy="1697"/>
            </a:xfrm>
          </p:grpSpPr>
          <p:sp>
            <p:nvSpPr>
              <p:cNvPr id="5" name="矩形 4"/>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6" name="矩形 5"/>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4" name="文本框 3"/>
            <p:cNvSpPr txBox="1"/>
            <p:nvPr/>
          </p:nvSpPr>
          <p:spPr>
            <a:xfrm>
              <a:off x="595" y="539"/>
              <a:ext cx="1357"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06</a:t>
              </a:r>
              <a:endParaRPr lang="en-US" altLang="zh-CN" sz="3200" dirty="0" smtClean="0">
                <a:solidFill>
                  <a:schemeClr val="bg1"/>
                </a:solidFill>
                <a:latin typeface="Impact" panose="020B0806030902050204" charset="0"/>
              </a:endParaRPr>
            </a:p>
          </p:txBody>
        </p:sp>
      </p:grpSp>
      <p:sp>
        <p:nvSpPr>
          <p:cNvPr id="7" name="TextBox 34"/>
          <p:cNvSpPr>
            <a:spLocks noChangeArrowheads="1"/>
          </p:cNvSpPr>
          <p:nvPr/>
        </p:nvSpPr>
        <p:spPr bwMode="auto">
          <a:xfrm>
            <a:off x="1427936" y="434032"/>
            <a:ext cx="49922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案例</a:t>
            </a: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分享</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8" name="圆角矩形 7"/>
          <p:cNvSpPr/>
          <p:nvPr/>
        </p:nvSpPr>
        <p:spPr>
          <a:xfrm>
            <a:off x="518187" y="1339860"/>
            <a:ext cx="5097001" cy="48075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9" tIns="45685" rIns="91369" bIns="45685" rtlCol="0" anchor="ctr"/>
          <a:lstStyle/>
          <a:p>
            <a:pPr algn="ctr" defTabSz="913256"/>
            <a:endParaRPr lang="zh-CN" altLang="en-US" sz="1733">
              <a:solidFill>
                <a:prstClr val="white"/>
              </a:solidFill>
            </a:endParaRPr>
          </a:p>
        </p:txBody>
      </p:sp>
      <p:sp>
        <p:nvSpPr>
          <p:cNvPr id="9" name="标题 4"/>
          <p:cNvSpPr txBox="1"/>
          <p:nvPr/>
        </p:nvSpPr>
        <p:spPr>
          <a:xfrm>
            <a:off x="676220" y="1333915"/>
            <a:ext cx="4938968" cy="473485"/>
          </a:xfrm>
          <a:prstGeom prst="rect">
            <a:avLst/>
          </a:prstGeom>
        </p:spPr>
        <p:txBody>
          <a:bodyPr vert="horz" lIns="91369" tIns="45685" rIns="91369" bIns="45685"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399" b="1" dirty="0" smtClean="0">
                <a:solidFill>
                  <a:prstClr val="white"/>
                </a:solidFill>
                <a:latin typeface="微软雅黑" panose="020B0503020204020204" charset="-122"/>
                <a:ea typeface="微软雅黑" panose="020B0503020204020204" charset="-122"/>
              </a:rPr>
              <a:t>拥有国际交流环境下的院校与机构</a:t>
            </a:r>
            <a:endParaRPr lang="en-US" altLang="zh-CN" sz="1200" b="1" dirty="0">
              <a:solidFill>
                <a:prstClr val="white"/>
              </a:solidFill>
              <a:latin typeface="微软雅黑" panose="020B0503020204020204" charset="-122"/>
              <a:ea typeface="微软雅黑" panose="020B0503020204020204" charset="-122"/>
            </a:endParaRPr>
          </a:p>
        </p:txBody>
      </p:sp>
      <p:sp>
        <p:nvSpPr>
          <p:cNvPr id="10" name="矩形 83"/>
          <p:cNvSpPr>
            <a:spLocks noChangeArrowheads="1"/>
          </p:cNvSpPr>
          <p:nvPr/>
        </p:nvSpPr>
        <p:spPr bwMode="auto">
          <a:xfrm>
            <a:off x="532374" y="2081033"/>
            <a:ext cx="3062650" cy="4423658"/>
          </a:xfrm>
          <a:prstGeom prst="rect">
            <a:avLst/>
          </a:prstGeom>
          <a:solidFill>
            <a:srgbClr val="F2F2F2"/>
          </a:solidFill>
          <a:ln w="9525" cmpd="sng">
            <a:solidFill>
              <a:srgbClr val="55735B"/>
            </a:solidFill>
            <a:miter lim="800000"/>
            <a:headEnd/>
            <a:tailEnd/>
          </a:ln>
        </p:spPr>
        <p:txBody>
          <a:bodyPr lIns="91369" tIns="45685" rIns="91369" bIns="45685"/>
          <a:lstStyle/>
          <a:p>
            <a:pPr defTabSz="913676"/>
            <a:endParaRPr lang="zh-CN" altLang="en-US" sz="1733">
              <a:solidFill>
                <a:prstClr val="black"/>
              </a:solidFill>
            </a:endParaRPr>
          </a:p>
        </p:txBody>
      </p:sp>
      <p:sp>
        <p:nvSpPr>
          <p:cNvPr id="11" name="TextBox 84"/>
          <p:cNvSpPr txBox="1">
            <a:spLocks noChangeArrowheads="1"/>
          </p:cNvSpPr>
          <p:nvPr/>
        </p:nvSpPr>
        <p:spPr bwMode="auto">
          <a:xfrm>
            <a:off x="684969" y="2215969"/>
            <a:ext cx="2702176" cy="4275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69" tIns="45685" rIns="91369" bIns="45685">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defTabSz="913676"/>
            <a:r>
              <a:rPr lang="en-US" altLang="zh-CN"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DI</a:t>
            </a:r>
            <a:r>
              <a:rPr lang="zh-CN" altLang="en-US"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国际交流</a:t>
            </a:r>
            <a:r>
              <a:rPr lang="en-US" altLang="zh-CN"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&amp;</a:t>
            </a:r>
            <a:r>
              <a:rPr lang="zh-CN" altLang="en-US"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芬兰交换生</a:t>
            </a:r>
            <a:endParaRPr lang="en-US" altLang="zh-CN" sz="1599"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endParaRPr>
          </a:p>
          <a:p>
            <a:pPr algn="just" defTabSz="913676"/>
            <a:r>
              <a:rPr lang="zh-CN" altLang="en-US" sz="1599" dirty="0" smtClean="0">
                <a:solidFill>
                  <a:srgbClr val="595959"/>
                </a:solidFill>
                <a:latin typeface="微软雅黑" pitchFamily="34" charset="-122"/>
                <a:ea typeface="微软雅黑" pitchFamily="34" charset="-122"/>
                <a:sym typeface="微软雅黑" pitchFamily="34" charset="-122"/>
              </a:rPr>
              <a:t>现在有很多培训机构和院校都拥有国际文化交流的环境，而富有上千年文化背景和底蕴的中国传统文化非常受国际友人的欢迎，百艺工坊的特色课程均依托了中国传统文化的深厚底蕴，便于国际文化交流。</a:t>
            </a:r>
            <a:endParaRPr lang="en-US" altLang="zh-CN" sz="1599" dirty="0" smtClean="0">
              <a:solidFill>
                <a:srgbClr val="595959"/>
              </a:solidFill>
              <a:latin typeface="微软雅黑" pitchFamily="34" charset="-122"/>
              <a:ea typeface="微软雅黑" pitchFamily="34" charset="-122"/>
              <a:sym typeface="微软雅黑" pitchFamily="34" charset="-122"/>
            </a:endParaRPr>
          </a:p>
          <a:p>
            <a:pPr algn="just" defTabSz="913676"/>
            <a:r>
              <a:rPr lang="zh-CN" altLang="en-US" sz="1599" dirty="0" smtClean="0">
                <a:solidFill>
                  <a:srgbClr val="595959"/>
                </a:solidFill>
                <a:latin typeface="微软雅黑" pitchFamily="34" charset="-122"/>
                <a:ea typeface="微软雅黑" pitchFamily="34" charset="-122"/>
                <a:sym typeface="微软雅黑" pitchFamily="34" charset="-122"/>
              </a:rPr>
              <a:t>上图为芬兰交换生在引入了百艺工坊特色课程的中学进行交流，并受到了芬兰院校的高度肯定。</a:t>
            </a:r>
            <a:endParaRPr lang="en-US" altLang="zh-CN" sz="1599" dirty="0" smtClean="0">
              <a:solidFill>
                <a:srgbClr val="595959"/>
              </a:solidFill>
              <a:latin typeface="微软雅黑" pitchFamily="34" charset="-122"/>
              <a:ea typeface="微软雅黑" pitchFamily="34" charset="-122"/>
              <a:sym typeface="微软雅黑" pitchFamily="34" charset="-122"/>
            </a:endParaRPr>
          </a:p>
          <a:p>
            <a:pPr algn="just" defTabSz="913676"/>
            <a:r>
              <a:rPr lang="zh-CN" altLang="en-US" sz="1599" dirty="0" smtClean="0">
                <a:solidFill>
                  <a:srgbClr val="595959"/>
                </a:solidFill>
                <a:latin typeface="微软雅黑" pitchFamily="34" charset="-122"/>
                <a:ea typeface="微软雅黑" pitchFamily="34" charset="-122"/>
                <a:sym typeface="微软雅黑" pitchFamily="34" charset="-122"/>
              </a:rPr>
              <a:t>左图为国际</a:t>
            </a:r>
            <a:r>
              <a:rPr lang="en-US" altLang="zh-CN" sz="1599" dirty="0" smtClean="0">
                <a:solidFill>
                  <a:srgbClr val="595959"/>
                </a:solidFill>
                <a:latin typeface="微软雅黑" pitchFamily="34" charset="-122"/>
                <a:ea typeface="微软雅黑" pitchFamily="34" charset="-122"/>
                <a:sym typeface="微软雅黑" pitchFamily="34" charset="-122"/>
              </a:rPr>
              <a:t>DI</a:t>
            </a:r>
            <a:r>
              <a:rPr lang="zh-CN" altLang="en-US" sz="1599" dirty="0" smtClean="0">
                <a:solidFill>
                  <a:srgbClr val="595959"/>
                </a:solidFill>
                <a:latin typeface="微软雅黑" pitchFamily="34" charset="-122"/>
                <a:ea typeface="微软雅黑" pitchFamily="34" charset="-122"/>
                <a:sym typeface="微软雅黑" pitchFamily="34" charset="-122"/>
              </a:rPr>
              <a:t>创新思维中国区总决赛，我们的产品体验在赛事上获得了各国朋友的充分肯定</a:t>
            </a:r>
            <a:endParaRPr lang="en-US" altLang="zh-CN" sz="1599" dirty="0" smtClean="0">
              <a:solidFill>
                <a:srgbClr val="595959"/>
              </a:solidFill>
              <a:latin typeface="微软雅黑" pitchFamily="34" charset="-122"/>
              <a:ea typeface="微软雅黑" pitchFamily="34" charset="-122"/>
              <a:sym typeface="微软雅黑" pitchFamily="34" charset="-122"/>
            </a:endParaRPr>
          </a:p>
        </p:txBody>
      </p:sp>
      <p:sp>
        <p:nvSpPr>
          <p:cNvPr id="12" name="Freeform 12"/>
          <p:cNvSpPr>
            <a:spLocks/>
          </p:cNvSpPr>
          <p:nvPr/>
        </p:nvSpPr>
        <p:spPr bwMode="auto">
          <a:xfrm>
            <a:off x="474109" y="2018780"/>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sp>
        <p:nvSpPr>
          <p:cNvPr id="13" name="Freeform 12"/>
          <p:cNvSpPr>
            <a:spLocks/>
          </p:cNvSpPr>
          <p:nvPr/>
        </p:nvSpPr>
        <p:spPr bwMode="auto">
          <a:xfrm flipH="1" flipV="1">
            <a:off x="3132900" y="6049597"/>
            <a:ext cx="528337" cy="530226"/>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a:extLst/>
        </p:spPr>
        <p:txBody>
          <a:bodyPr lIns="91369" tIns="45685" rIns="91369" bIns="45685"/>
          <a:lstStyle/>
          <a:p>
            <a:pPr defTabSz="913676"/>
            <a:endParaRPr lang="zh-CN" altLang="en-US" sz="1733">
              <a:solidFill>
                <a:srgbClr val="2C3637"/>
              </a:solidFill>
            </a:endParaRPr>
          </a:p>
        </p:txBody>
      </p:sp>
      <p:sp>
        <p:nvSpPr>
          <p:cNvPr id="15" name="AutoShape 2" descr="https://mmbiz.qpic.cn/mmbiz_jpg/LlqpUmSox7rXsw0Zdw0gF5AU7ldtVcvAZ1icPtqeTp2gzobGJwPQH0AhRXbxiabuVarYQmr5EVr4grpL7gdPPb6Q/640?tp=webp&amp;wxfrom=5&amp;wx_lazy=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3315" y="2447790"/>
            <a:ext cx="3114838" cy="4151495"/>
          </a:xfrm>
          <a:prstGeom prst="rect">
            <a:avLst/>
          </a:prstGeom>
        </p:spPr>
      </p:pic>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8151" y="3064033"/>
            <a:ext cx="4713669" cy="3535252"/>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8152" y="331578"/>
            <a:ext cx="4713668" cy="3142445"/>
          </a:xfrm>
          <a:prstGeom prst="rect">
            <a:avLst/>
          </a:prstGeom>
        </p:spPr>
      </p:pic>
    </p:spTree>
    <p:extLst>
      <p:ext uri="{BB962C8B-B14F-4D97-AF65-F5344CB8AC3E}">
        <p14:creationId xmlns:p14="http://schemas.microsoft.com/office/powerpoint/2010/main" val="340803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35" presetClass="path" presetSubtype="0" accel="50000" decel="50000" fill="hold" grpId="1" nodeType="withEffect">
                                  <p:stCondLst>
                                    <p:cond delay="0"/>
                                  </p:stCondLst>
                                  <p:childTnLst>
                                    <p:animMotion origin="layout" path="M -3.56836E-6 -3.7037E-7 L 0.36686 0.15278 " pathEditMode="relative" rAng="0" ptsTypes="AA">
                                      <p:cBhvr>
                                        <p:cTn id="17" dur="500" spd="-99900" fill="hold"/>
                                        <p:tgtEl>
                                          <p:spTgt spid="12"/>
                                        </p:tgtEl>
                                        <p:attrNameLst>
                                          <p:attrName>ppt_x,ppt_y</p:attrName>
                                        </p:attrNameLst>
                                      </p:cBhvr>
                                      <p:rCtr x="18343" y="7639"/>
                                    </p:animMotion>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35" presetClass="path" presetSubtype="0" accel="50000" decel="50000" fill="hold" grpId="1" nodeType="withEffect">
                                  <p:stCondLst>
                                    <p:cond delay="0"/>
                                  </p:stCondLst>
                                  <p:childTnLst>
                                    <p:animMotion origin="layout" path="M 7.85742E-7 -3.33333E-6 L -0.39495 -0.11018 " pathEditMode="relative" rAng="0" ptsTypes="AA">
                                      <p:cBhvr>
                                        <p:cTn id="21" dur="500" spd="-99900" fill="hold"/>
                                        <p:tgtEl>
                                          <p:spTgt spid="13"/>
                                        </p:tgtEl>
                                        <p:attrNameLst>
                                          <p:attrName>ppt_x,ppt_y</p:attrName>
                                        </p:attrNameLst>
                                      </p:cBhvr>
                                      <p:rCtr x="-19748" y="-5509"/>
                                    </p:animMotion>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childTnLst>
                          </p:cTn>
                        </p:par>
                        <p:par>
                          <p:cTn id="27" fill="hold">
                            <p:stCondLst>
                              <p:cond delay="1500"/>
                            </p:stCondLst>
                            <p:childTnLst>
                              <p:par>
                                <p:cTn id="28" presetID="22" presetClass="entr" presetSubtype="1" fill="hold" nodeType="after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up)">
                                      <p:cBhvr>
                                        <p:cTn id="30" dur="500"/>
                                        <p:tgtEl>
                                          <p:spTgt spid="11">
                                            <p:txEl>
                                              <p:pRg st="0" end="0"/>
                                            </p:txEl>
                                          </p:spTgt>
                                        </p:tgtEl>
                                      </p:cBhvr>
                                    </p:animEffect>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wipe(up)">
                                      <p:cBhvr>
                                        <p:cTn id="34" dur="500"/>
                                        <p:tgtEl>
                                          <p:spTgt spid="11">
                                            <p:txEl>
                                              <p:pRg st="1" end="1"/>
                                            </p:txEl>
                                          </p:spTgt>
                                        </p:tgtEl>
                                      </p:cBhvr>
                                    </p:animEffect>
                                  </p:childTnLst>
                                </p:cTn>
                              </p:par>
                            </p:childTnLst>
                          </p:cTn>
                        </p:par>
                        <p:par>
                          <p:cTn id="35" fill="hold">
                            <p:stCondLst>
                              <p:cond delay="2500"/>
                            </p:stCondLst>
                            <p:childTnLst>
                              <p:par>
                                <p:cTn id="36" presetID="22" presetClass="entr" presetSubtype="1" fill="hold" nodeType="after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wipe(up)">
                                      <p:cBhvr>
                                        <p:cTn id="38" dur="500"/>
                                        <p:tgtEl>
                                          <p:spTgt spid="11">
                                            <p:txEl>
                                              <p:pRg st="2" end="2"/>
                                            </p:txEl>
                                          </p:spTgt>
                                        </p:tgtEl>
                                      </p:cBhvr>
                                    </p:animEffect>
                                  </p:childTnLst>
                                </p:cTn>
                              </p:par>
                            </p:childTnLst>
                          </p:cTn>
                        </p:par>
                        <p:par>
                          <p:cTn id="39" fill="hold">
                            <p:stCondLst>
                              <p:cond delay="3000"/>
                            </p:stCondLst>
                            <p:childTnLst>
                              <p:par>
                                <p:cTn id="40" presetID="22" presetClass="entr" presetSubtype="1" fill="hold" nodeType="afterEffect">
                                  <p:stCondLst>
                                    <p:cond delay="0"/>
                                  </p:stCondLst>
                                  <p:childTnLst>
                                    <p:set>
                                      <p:cBhvr>
                                        <p:cTn id="41" dur="1" fill="hold">
                                          <p:stCondLst>
                                            <p:cond delay="0"/>
                                          </p:stCondLst>
                                        </p:cTn>
                                        <p:tgtEl>
                                          <p:spTgt spid="11">
                                            <p:txEl>
                                              <p:pRg st="3" end="3"/>
                                            </p:txEl>
                                          </p:spTgt>
                                        </p:tgtEl>
                                        <p:attrNameLst>
                                          <p:attrName>style.visibility</p:attrName>
                                        </p:attrNameLst>
                                      </p:cBhvr>
                                      <p:to>
                                        <p:strVal val="visible"/>
                                      </p:to>
                                    </p:set>
                                    <p:animEffect transition="in" filter="wipe(up)">
                                      <p:cBhvr>
                                        <p:cTn id="4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P spid="10" grpId="0" animBg="1" autoUpdateAnimBg="0"/>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a:xfrm>
            <a:off x="4741123" y="5720080"/>
            <a:ext cx="2374900" cy="459740"/>
          </a:xfrm>
        </p:spPr>
        <p:txBody>
          <a:bodyPr/>
          <a:lstStyle/>
          <a:p>
            <a:pPr algn="ctr"/>
            <a:r>
              <a:rPr lang="en-US" altLang="zh-CN" sz="2400" b="1" dirty="0">
                <a:solidFill>
                  <a:schemeClr val="bg1"/>
                </a:solidFill>
                <a:effectLst>
                  <a:outerShdw blurRad="38100" dist="38100" dir="2700000" algn="tl">
                    <a:srgbClr val="000000">
                      <a:alpha val="43137"/>
                    </a:srgbClr>
                  </a:outerShdw>
                </a:effectLst>
                <a:latin typeface="+mj-ea"/>
              </a:rPr>
              <a:t>Thanks</a:t>
            </a:r>
          </a:p>
        </p:txBody>
      </p:sp>
      <p:grpSp>
        <p:nvGrpSpPr>
          <p:cNvPr id="14" name="组合 13"/>
          <p:cNvGrpSpPr/>
          <p:nvPr/>
        </p:nvGrpSpPr>
        <p:grpSpPr>
          <a:xfrm>
            <a:off x="5087620" y="2620010"/>
            <a:ext cx="1784350" cy="1628140"/>
            <a:chOff x="8012" y="4126"/>
            <a:chExt cx="2810" cy="2564"/>
          </a:xfrm>
        </p:grpSpPr>
        <p:grpSp>
          <p:nvGrpSpPr>
            <p:cNvPr id="10" name="组合 9"/>
            <p:cNvGrpSpPr/>
            <p:nvPr/>
          </p:nvGrpSpPr>
          <p:grpSpPr>
            <a:xfrm>
              <a:off x="8012" y="4126"/>
              <a:ext cx="2810" cy="2565"/>
              <a:chOff x="8012" y="4126"/>
              <a:chExt cx="2810" cy="2565"/>
            </a:xfrm>
          </p:grpSpPr>
          <p:sp>
            <p:nvSpPr>
              <p:cNvPr id="6" name="半闭框 5"/>
              <p:cNvSpPr/>
              <p:nvPr/>
            </p:nvSpPr>
            <p:spPr>
              <a:xfrm>
                <a:off x="8012" y="4126"/>
                <a:ext cx="943" cy="674"/>
              </a:xfrm>
              <a:prstGeom prst="half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7" name="半闭框 6"/>
              <p:cNvSpPr/>
              <p:nvPr/>
            </p:nvSpPr>
            <p:spPr>
              <a:xfrm rot="10800000">
                <a:off x="9880" y="6017"/>
                <a:ext cx="943" cy="674"/>
              </a:xfrm>
              <a:prstGeom prst="halfFram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grpSp>
        <p:pic>
          <p:nvPicPr>
            <p:cNvPr id="8" name="图片 7" descr="百艺工坊logo-01"/>
            <p:cNvPicPr>
              <a:picLocks noChangeAspect="1"/>
            </p:cNvPicPr>
            <p:nvPr/>
          </p:nvPicPr>
          <p:blipFill>
            <a:blip r:embed="rId2"/>
            <a:stretch>
              <a:fillRect/>
            </a:stretch>
          </p:blipFill>
          <p:spPr>
            <a:xfrm>
              <a:off x="8134" y="4274"/>
              <a:ext cx="2689" cy="2252"/>
            </a:xfrm>
            <a:prstGeom prst="rect">
              <a:avLst/>
            </a:prstGeom>
          </p:spPr>
        </p:pic>
      </p:grpSp>
    </p:spTree>
    <p:extLst>
      <p:ext uri="{BB962C8B-B14F-4D97-AF65-F5344CB8AC3E}">
        <p14:creationId xmlns:p14="http://schemas.microsoft.com/office/powerpoint/2010/main" val="693408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3360183" y="3877663"/>
            <a:ext cx="6263579" cy="134065"/>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3" rIns="91408" bIns="45703" rtlCol="0" anchor="ctr"/>
          <a:lstStyle/>
          <a:p>
            <a:pPr algn="ctr"/>
            <a:endParaRPr lang="zh-CN" altLang="en-US" sz="2400"/>
          </a:p>
        </p:txBody>
      </p:sp>
      <p:sp>
        <p:nvSpPr>
          <p:cNvPr id="31" name="矩形 30"/>
          <p:cNvSpPr/>
          <p:nvPr/>
        </p:nvSpPr>
        <p:spPr>
          <a:xfrm>
            <a:off x="2784223" y="1640134"/>
            <a:ext cx="6263579" cy="134065"/>
          </a:xfrm>
          <a:prstGeom prst="rect">
            <a:avLst/>
          </a:prstGeom>
          <a:pattFill prst="ltUpDiag">
            <a:fgClr>
              <a:srgbClr val="414455"/>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3" rIns="91408" bIns="45703" rtlCol="0" anchor="ctr"/>
          <a:lstStyle/>
          <a:p>
            <a:pPr algn="ctr"/>
            <a:endParaRPr lang="zh-CN" altLang="en-US" sz="2400"/>
          </a:p>
        </p:txBody>
      </p:sp>
      <p:sp>
        <p:nvSpPr>
          <p:cNvPr id="32" name="椭圆 64"/>
          <p:cNvSpPr>
            <a:spLocks noChangeArrowheads="1"/>
          </p:cNvSpPr>
          <p:nvPr/>
        </p:nvSpPr>
        <p:spPr bwMode="auto">
          <a:xfrm>
            <a:off x="1272342" y="1310210"/>
            <a:ext cx="1658433" cy="1658048"/>
          </a:xfrm>
          <a:prstGeom prst="ellipse">
            <a:avLst/>
          </a:prstGeom>
          <a:solidFill>
            <a:srgbClr val="C00000"/>
          </a:solidFill>
          <a:ln w="190500" cap="sq" cmpd="sng">
            <a:solidFill>
              <a:schemeClr val="bg1">
                <a:lumMod val="65000"/>
              </a:schemeClr>
            </a:solidFill>
            <a:round/>
          </a:ln>
        </p:spPr>
        <p:txBody>
          <a:bodyPr lIns="91408" tIns="45703" rIns="91408" bIns="45703" anchor="ctr"/>
          <a:lstStyle/>
          <a:p>
            <a:pPr algn="ctr"/>
            <a:r>
              <a:rPr lang="zh-CN" altLang="en-US" sz="2800" b="1" dirty="0">
                <a:solidFill>
                  <a:schemeClr val="bg1"/>
                </a:solidFill>
                <a:effectLst/>
                <a:latin typeface="微软雅黑" panose="020B0503020204020204" charset="-122"/>
                <a:ea typeface="微软雅黑" panose="020B0503020204020204" charset="-122"/>
                <a:sym typeface="宋体" panose="02010600030101010101" pitchFamily="2" charset="-122"/>
              </a:rPr>
              <a:t>文化复兴</a:t>
            </a:r>
            <a:endParaRPr lang="zh-CN" altLang="zh-CN" sz="2800" b="1" dirty="0">
              <a:solidFill>
                <a:schemeClr val="bg1"/>
              </a:solidFill>
              <a:effectLst/>
              <a:latin typeface="微软雅黑" panose="020B0503020204020204" charset="-122"/>
              <a:ea typeface="微软雅黑" panose="020B0503020204020204" charset="-122"/>
              <a:sym typeface="宋体" panose="02010600030101010101" pitchFamily="2" charset="-122"/>
            </a:endParaRPr>
          </a:p>
        </p:txBody>
      </p:sp>
      <p:sp>
        <p:nvSpPr>
          <p:cNvPr id="33" name="TextBox 32"/>
          <p:cNvSpPr txBox="1"/>
          <p:nvPr/>
        </p:nvSpPr>
        <p:spPr>
          <a:xfrm>
            <a:off x="3248946" y="1806575"/>
            <a:ext cx="5903603" cy="2025520"/>
          </a:xfrm>
          <a:prstGeom prst="rect">
            <a:avLst/>
          </a:prstGeom>
          <a:noFill/>
        </p:spPr>
        <p:txBody>
          <a:bodyPr wrap="square" lIns="91408" tIns="45703" rIns="91408" bIns="45703" rtlCol="0">
            <a:spAutoFit/>
          </a:bodyPr>
          <a:lstStyle/>
          <a:p>
            <a:pPr>
              <a:lnSpc>
                <a:spcPct val="130000"/>
              </a:lnSpc>
            </a:pPr>
            <a:r>
              <a:rPr lang="zh-CN" altLang="zh-CN" sz="1400" dirty="0">
                <a:latin typeface="+mj-ea"/>
                <a:ea typeface="+mj-ea"/>
              </a:rPr>
              <a:t>改革开放以来，生产的大规模工业化、系统化的确提高了人民生活水平，使得我国经济飞速发展。但与此同时，中国优秀的传统技艺，尤其是很多非物质文化遗产被经济的浪潮冲击，逐渐被边缘化，甚者濒临失传。这并不是经济发展应有的代价，而是我们长期不重视的结果。一项工艺，一门技术可以传承几代几十代人，但是一旦失传则很难复原。这些工艺技术承载着我国优秀的五千年文化积淀，不能让它们在我们这代人消失，发展传统文化，恢复传统技艺，提高国民认识，这些方面还任重道远。</a:t>
            </a:r>
            <a:endParaRPr lang="zh-CN" altLang="en-US" sz="1400" dirty="0">
              <a:solidFill>
                <a:sysClr val="windowText" lastClr="000000"/>
              </a:solidFill>
              <a:latin typeface="+mj-ea"/>
              <a:ea typeface="+mj-ea"/>
            </a:endParaRPr>
          </a:p>
        </p:txBody>
      </p:sp>
      <p:sp>
        <p:nvSpPr>
          <p:cNvPr id="34" name="椭圆 64"/>
          <p:cNvSpPr>
            <a:spLocks noChangeArrowheads="1"/>
          </p:cNvSpPr>
          <p:nvPr/>
        </p:nvSpPr>
        <p:spPr bwMode="auto">
          <a:xfrm>
            <a:off x="9407787" y="3264663"/>
            <a:ext cx="1658433" cy="1658048"/>
          </a:xfrm>
          <a:prstGeom prst="ellipse">
            <a:avLst/>
          </a:prstGeom>
          <a:solidFill>
            <a:srgbClr val="F6930E"/>
          </a:solidFill>
          <a:ln w="190500" cap="sq" cmpd="sng">
            <a:solidFill>
              <a:schemeClr val="bg1">
                <a:lumMod val="65000"/>
              </a:schemeClr>
            </a:solidFill>
            <a:round/>
          </a:ln>
        </p:spPr>
        <p:txBody>
          <a:bodyPr lIns="91408" tIns="45703" rIns="91408" bIns="45703" anchor="ctr"/>
          <a:lstStyle/>
          <a:p>
            <a:pPr algn="ctr"/>
            <a:r>
              <a:rPr lang="zh-CN" altLang="en-US" sz="2800" b="1" dirty="0">
                <a:solidFill>
                  <a:schemeClr val="bg1"/>
                </a:solidFill>
                <a:latin typeface="微软雅黑" panose="020B0503020204020204" charset="-122"/>
                <a:ea typeface="微软雅黑" panose="020B0503020204020204" charset="-122"/>
                <a:sym typeface="宋体" panose="02010600030101010101" pitchFamily="2" charset="-122"/>
              </a:rPr>
              <a:t>传统工艺</a:t>
            </a:r>
            <a:endParaRPr lang="zh-CN" altLang="zh-CN" sz="2800" b="1" dirty="0">
              <a:solidFill>
                <a:schemeClr val="bg1"/>
              </a:solidFill>
              <a:latin typeface="微软雅黑" panose="020B0503020204020204" charset="-122"/>
              <a:ea typeface="微软雅黑" panose="020B0503020204020204" charset="-122"/>
              <a:sym typeface="宋体" panose="02010600030101010101" pitchFamily="2" charset="-122"/>
            </a:endParaRPr>
          </a:p>
        </p:txBody>
      </p:sp>
      <p:sp>
        <p:nvSpPr>
          <p:cNvPr id="62" name="TextBox 61"/>
          <p:cNvSpPr txBox="1"/>
          <p:nvPr/>
        </p:nvSpPr>
        <p:spPr>
          <a:xfrm>
            <a:off x="3248946" y="4093689"/>
            <a:ext cx="5903603" cy="2305597"/>
          </a:xfrm>
          <a:prstGeom prst="rect">
            <a:avLst/>
          </a:prstGeom>
          <a:noFill/>
        </p:spPr>
        <p:txBody>
          <a:bodyPr wrap="square" lIns="91408" tIns="45703" rIns="91408" bIns="45703" rtlCol="0">
            <a:spAutoFit/>
          </a:bodyPr>
          <a:lstStyle/>
          <a:p>
            <a:pPr>
              <a:lnSpc>
                <a:spcPct val="130000"/>
              </a:lnSpc>
            </a:pPr>
            <a:r>
              <a:rPr lang="zh-CN" altLang="zh-CN" sz="1400" dirty="0">
                <a:latin typeface="+mj-ea"/>
                <a:ea typeface="+mj-ea"/>
              </a:rPr>
              <a:t>中国传统文化是一个很广泛的范畴，包括了各种形态的文明与文化，也有物质和精神等不同载体的表现形式。人们提到中国传统文化往往指的是抽象的仁义礼智信等等，而实际上物质文化、工艺技术也是传统文化的重要一环。我们以往提倡传统文化教育主要是停留在课堂上对文化精神的讲解、儒释道等经典书籍的阅读、以及参观各种历史考古方面的博物馆。的确，抽象的中国哲学和思想结晶是传统文化，具体的实物也是传统文化。但更为重要的是传统工艺技术，它将两者连接起来。传统思想通过工匠的悉心制造，才有了具体的实物，而这些实物又应用到了人们生活中的方方面面。</a:t>
            </a:r>
            <a:endParaRPr lang="zh-CN" altLang="en-US" sz="1400" dirty="0">
              <a:solidFill>
                <a:sysClr val="windowText" lastClr="000000"/>
              </a:solidFill>
              <a:latin typeface="+mj-ea"/>
              <a:ea typeface="+mj-ea"/>
            </a:endParaRPr>
          </a:p>
        </p:txBody>
      </p:sp>
      <p:grpSp>
        <p:nvGrpSpPr>
          <p:cNvPr id="10" name="组合 9"/>
          <p:cNvGrpSpPr/>
          <p:nvPr/>
        </p:nvGrpSpPr>
        <p:grpSpPr>
          <a:xfrm>
            <a:off x="0" y="342265"/>
            <a:ext cx="1319530" cy="716915"/>
            <a:chOff x="0" y="539"/>
            <a:chExt cx="2078" cy="1129"/>
          </a:xfrm>
        </p:grpSpPr>
        <p:grpSp>
          <p:nvGrpSpPr>
            <p:cNvPr id="11" name="组合 10"/>
            <p:cNvGrpSpPr/>
            <p:nvPr/>
          </p:nvGrpSpPr>
          <p:grpSpPr>
            <a:xfrm>
              <a:off x="0" y="568"/>
              <a:ext cx="2078" cy="1101"/>
              <a:chOff x="0" y="568"/>
              <a:chExt cx="6048" cy="1697"/>
            </a:xfrm>
          </p:grpSpPr>
          <p:sp>
            <p:nvSpPr>
              <p:cNvPr id="13" name="矩形 12"/>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14" name="矩形 13"/>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12" name="文本框 11"/>
            <p:cNvSpPr txBox="1"/>
            <p:nvPr/>
          </p:nvSpPr>
          <p:spPr>
            <a:xfrm>
              <a:off x="595" y="539"/>
              <a:ext cx="1079" cy="1113"/>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01</a:t>
              </a:r>
              <a:endParaRPr lang="en-US" altLang="zh-CN" sz="3200" dirty="0" smtClean="0">
                <a:solidFill>
                  <a:schemeClr val="bg1"/>
                </a:solidFill>
                <a:latin typeface="Impact" panose="020B0806030902050204" charset="0"/>
              </a:endParaRPr>
            </a:p>
          </p:txBody>
        </p:sp>
      </p:grpSp>
      <p:sp>
        <p:nvSpPr>
          <p:cNvPr id="15" name="TextBox 34"/>
          <p:cNvSpPr>
            <a:spLocks noChangeArrowheads="1"/>
          </p:cNvSpPr>
          <p:nvPr/>
        </p:nvSpPr>
        <p:spPr bwMode="auto">
          <a:xfrm>
            <a:off x="1440815" y="434032"/>
            <a:ext cx="41234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文化</a:t>
            </a: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复兴</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938210785"/>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8" presetClass="emph" presetSubtype="0" fill="hold" grpId="1" nodeType="withEffect">
                                  <p:stCondLst>
                                    <p:cond delay="0"/>
                                  </p:stCondLst>
                                  <p:childTnLst>
                                    <p:animRot by="21600000">
                                      <p:cBhvr>
                                        <p:cTn id="10" dur="500" fill="hold"/>
                                        <p:tgtEl>
                                          <p:spTgt spid="32"/>
                                        </p:tgtEl>
                                        <p:attrNameLst>
                                          <p:attrName>r</p:attrName>
                                        </p:attrNameLst>
                                      </p:cBhvr>
                                    </p:animRo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wipe(left)">
                                      <p:cBhvr>
                                        <p:cTn id="14" dur="500"/>
                                        <p:tgtEl>
                                          <p:spTgt spid="31"/>
                                        </p:tgtEl>
                                      </p:cBhvr>
                                    </p:animEffect>
                                  </p:childTnLst>
                                </p:cTn>
                              </p:par>
                            </p:childTnLst>
                          </p:cTn>
                        </p:par>
                        <p:par>
                          <p:cTn id="15" fill="hold">
                            <p:stCondLst>
                              <p:cond delay="1000"/>
                            </p:stCondLst>
                            <p:childTnLst>
                              <p:par>
                                <p:cTn id="16" presetID="22" presetClass="entr" presetSubtype="8" fill="hold" grpId="0" nodeType="afterEffect">
                                  <p:stCondLst>
                                    <p:cond delay="0"/>
                                  </p:stCondLst>
                                  <p:iterate type="lt">
                                    <p:tmPct val="30000"/>
                                  </p:iterate>
                                  <p:childTnLst>
                                    <p:set>
                                      <p:cBhvr>
                                        <p:cTn id="17" dur="1" fill="hold">
                                          <p:stCondLst>
                                            <p:cond delay="0"/>
                                          </p:stCondLst>
                                        </p:cTn>
                                        <p:tgtEl>
                                          <p:spTgt spid="33"/>
                                        </p:tgtEl>
                                        <p:attrNameLst>
                                          <p:attrName>style.visibility</p:attrName>
                                        </p:attrNameLst>
                                      </p:cBhvr>
                                      <p:to>
                                        <p:strVal val="visible"/>
                                      </p:to>
                                    </p:set>
                                    <p:animEffect transition="in" filter="wipe(left)">
                                      <p:cBhvr>
                                        <p:cTn id="18" dur="100"/>
                                        <p:tgtEl>
                                          <p:spTgt spid="33"/>
                                        </p:tgtEl>
                                      </p:cBhvr>
                                    </p:animEffect>
                                  </p:childTnLst>
                                </p:cTn>
                              </p:par>
                              <p:par>
                                <p:cTn id="19" presetID="36" presetClass="emph" presetSubtype="0" fill="hold" grpId="1" nodeType="withEffect">
                                  <p:stCondLst>
                                    <p:cond delay="0"/>
                                  </p:stCondLst>
                                  <p:iterate type="lt">
                                    <p:tmPct val="30000"/>
                                  </p:iterate>
                                  <p:childTnLst>
                                    <p:animScale>
                                      <p:cBhvr>
                                        <p:cTn id="20" dur="50" autoRev="1" fill="hold">
                                          <p:stCondLst>
                                            <p:cond delay="0"/>
                                          </p:stCondLst>
                                        </p:cTn>
                                        <p:tgtEl>
                                          <p:spTgt spid="33"/>
                                        </p:tgtEl>
                                      </p:cBhvr>
                                      <p:to x="80000" y="100000"/>
                                    </p:animScale>
                                    <p:anim by="(#ppt_w*0.10)" calcmode="lin" valueType="num">
                                      <p:cBhvr>
                                        <p:cTn id="21" dur="50" autoRev="1" fill="hold">
                                          <p:stCondLst>
                                            <p:cond delay="0"/>
                                          </p:stCondLst>
                                        </p:cTn>
                                        <p:tgtEl>
                                          <p:spTgt spid="33"/>
                                        </p:tgtEl>
                                        <p:attrNameLst>
                                          <p:attrName>ppt_x</p:attrName>
                                        </p:attrNameLst>
                                      </p:cBhvr>
                                    </p:anim>
                                    <p:anim by="(-#ppt_w*0.10)" calcmode="lin" valueType="num">
                                      <p:cBhvr>
                                        <p:cTn id="22" dur="50" autoRev="1" fill="hold">
                                          <p:stCondLst>
                                            <p:cond delay="0"/>
                                          </p:stCondLst>
                                        </p:cTn>
                                        <p:tgtEl>
                                          <p:spTgt spid="33"/>
                                        </p:tgtEl>
                                        <p:attrNameLst>
                                          <p:attrName>ppt_y</p:attrName>
                                        </p:attrNameLst>
                                      </p:cBhvr>
                                    </p:anim>
                                    <p:animRot by="-480000">
                                      <p:cBhvr>
                                        <p:cTn id="23" dur="50" autoRev="1" fill="hold">
                                          <p:stCondLst>
                                            <p:cond delay="0"/>
                                          </p:stCondLst>
                                        </p:cTn>
                                        <p:tgtEl>
                                          <p:spTgt spid="33"/>
                                        </p:tgtEl>
                                        <p:attrNameLst>
                                          <p:attrName>r</p:attrName>
                                        </p:attrNameLst>
                                      </p:cBhvr>
                                    </p:animRot>
                                  </p:childTnLst>
                                </p:cTn>
                              </p:par>
                            </p:childTnLst>
                          </p:cTn>
                        </p:par>
                        <p:par>
                          <p:cTn id="24" fill="hold">
                            <p:stCondLst>
                              <p:cond delay="7670"/>
                            </p:stCondLst>
                            <p:childTnLst>
                              <p:par>
                                <p:cTn id="25" presetID="2" presetClass="entr" presetSubtype="2"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1+#ppt_w/2"/>
                                          </p:val>
                                        </p:tav>
                                        <p:tav tm="100000">
                                          <p:val>
                                            <p:strVal val="#ppt_x"/>
                                          </p:val>
                                        </p:tav>
                                      </p:tavLst>
                                    </p:anim>
                                    <p:anim calcmode="lin" valueType="num">
                                      <p:cBhvr additive="base">
                                        <p:cTn id="28" dur="500" fill="hold"/>
                                        <p:tgtEl>
                                          <p:spTgt spid="34"/>
                                        </p:tgtEl>
                                        <p:attrNameLst>
                                          <p:attrName>ppt_y</p:attrName>
                                        </p:attrNameLst>
                                      </p:cBhvr>
                                      <p:tavLst>
                                        <p:tav tm="0">
                                          <p:val>
                                            <p:strVal val="#ppt_y"/>
                                          </p:val>
                                        </p:tav>
                                        <p:tav tm="100000">
                                          <p:val>
                                            <p:strVal val="#ppt_y"/>
                                          </p:val>
                                        </p:tav>
                                      </p:tavLst>
                                    </p:anim>
                                  </p:childTnLst>
                                </p:cTn>
                              </p:par>
                              <p:par>
                                <p:cTn id="29" presetID="8" presetClass="emph" presetSubtype="0" fill="hold" grpId="1" nodeType="withEffect">
                                  <p:stCondLst>
                                    <p:cond delay="0"/>
                                  </p:stCondLst>
                                  <p:childTnLst>
                                    <p:animRot by="-21600000">
                                      <p:cBhvr>
                                        <p:cTn id="30" dur="500" fill="hold"/>
                                        <p:tgtEl>
                                          <p:spTgt spid="34"/>
                                        </p:tgtEl>
                                        <p:attrNameLst>
                                          <p:attrName>r</p:attrName>
                                        </p:attrNameLst>
                                      </p:cBhvr>
                                    </p:animRot>
                                  </p:childTnLst>
                                </p:cTn>
                              </p:par>
                            </p:childTnLst>
                          </p:cTn>
                        </p:par>
                        <p:par>
                          <p:cTn id="31" fill="hold">
                            <p:stCondLst>
                              <p:cond delay="8170"/>
                            </p:stCondLst>
                            <p:childTnLst>
                              <p:par>
                                <p:cTn id="32" presetID="22" presetClass="entr" presetSubtype="2"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right)">
                                      <p:cBhvr>
                                        <p:cTn id="34" dur="500"/>
                                        <p:tgtEl>
                                          <p:spTgt spid="30"/>
                                        </p:tgtEl>
                                      </p:cBhvr>
                                    </p:animEffect>
                                  </p:childTnLst>
                                </p:cTn>
                              </p:par>
                            </p:childTnLst>
                          </p:cTn>
                        </p:par>
                        <p:par>
                          <p:cTn id="35" fill="hold">
                            <p:stCondLst>
                              <p:cond delay="867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62"/>
                                        </p:tgtEl>
                                        <p:attrNameLst>
                                          <p:attrName>style.visibility</p:attrName>
                                        </p:attrNameLst>
                                      </p:cBhvr>
                                      <p:to>
                                        <p:strVal val="visible"/>
                                      </p:to>
                                    </p:set>
                                    <p:animEffect transition="in" filter="wipe(left)">
                                      <p:cBhvr>
                                        <p:cTn id="38" dur="100"/>
                                        <p:tgtEl>
                                          <p:spTgt spid="62"/>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62"/>
                                        </p:tgtEl>
                                      </p:cBhvr>
                                      <p:to x="80000" y="100000"/>
                                    </p:animScale>
                                    <p:anim by="(#ppt_w*0.10)" calcmode="lin" valueType="num">
                                      <p:cBhvr>
                                        <p:cTn id="41" dur="50" autoRev="1" fill="hold">
                                          <p:stCondLst>
                                            <p:cond delay="0"/>
                                          </p:stCondLst>
                                        </p:cTn>
                                        <p:tgtEl>
                                          <p:spTgt spid="62"/>
                                        </p:tgtEl>
                                        <p:attrNameLst>
                                          <p:attrName>ppt_x</p:attrName>
                                        </p:attrNameLst>
                                      </p:cBhvr>
                                    </p:anim>
                                    <p:anim by="(-#ppt_w*0.10)" calcmode="lin" valueType="num">
                                      <p:cBhvr>
                                        <p:cTn id="42" dur="50" autoRev="1" fill="hold">
                                          <p:stCondLst>
                                            <p:cond delay="0"/>
                                          </p:stCondLst>
                                        </p:cTn>
                                        <p:tgtEl>
                                          <p:spTgt spid="62"/>
                                        </p:tgtEl>
                                        <p:attrNameLst>
                                          <p:attrName>ppt_y</p:attrName>
                                        </p:attrNameLst>
                                      </p:cBhvr>
                                    </p:anim>
                                    <p:animRot by="-480000">
                                      <p:cBhvr>
                                        <p:cTn id="43" dur="50" autoRev="1" fill="hold">
                                          <p:stCondLst>
                                            <p:cond delay="0"/>
                                          </p:stCondLst>
                                        </p:cTn>
                                        <p:tgtEl>
                                          <p:spTgt spid="6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2" grpId="1" animBg="1"/>
      <p:bldP spid="33" grpId="0"/>
      <p:bldP spid="33" grpId="1"/>
      <p:bldP spid="34" grpId="0" animBg="1"/>
      <p:bldP spid="34" grpId="1" animBg="1"/>
      <p:bldP spid="62" grpId="0"/>
      <p:bldP spid="6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265"/>
            <a:ext cx="1319530" cy="716915"/>
            <a:chOff x="0" y="539"/>
            <a:chExt cx="2078" cy="1129"/>
          </a:xfrm>
        </p:grpSpPr>
        <p:grpSp>
          <p:nvGrpSpPr>
            <p:cNvPr id="3" name="组合 2"/>
            <p:cNvGrpSpPr/>
            <p:nvPr/>
          </p:nvGrpSpPr>
          <p:grpSpPr>
            <a:xfrm>
              <a:off x="0" y="568"/>
              <a:ext cx="2078" cy="1101"/>
              <a:chOff x="0" y="568"/>
              <a:chExt cx="6048" cy="1697"/>
            </a:xfrm>
          </p:grpSpPr>
          <p:sp>
            <p:nvSpPr>
              <p:cNvPr id="5" name="矩形 4"/>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6" name="矩形 5"/>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4" name="文本框 3"/>
            <p:cNvSpPr txBox="1"/>
            <p:nvPr/>
          </p:nvSpPr>
          <p:spPr>
            <a:xfrm>
              <a:off x="595" y="539"/>
              <a:ext cx="1079" cy="1113"/>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01</a:t>
              </a:r>
              <a:endParaRPr lang="en-US" altLang="zh-CN" sz="3200" dirty="0" smtClean="0">
                <a:solidFill>
                  <a:schemeClr val="bg1"/>
                </a:solidFill>
                <a:latin typeface="Impact" panose="020B0806030902050204" charset="0"/>
              </a:endParaRPr>
            </a:p>
          </p:txBody>
        </p:sp>
      </p:grpSp>
      <p:pic>
        <p:nvPicPr>
          <p:cNvPr id="7" name="图片 6" descr="QQ截图20170504195358"/>
          <p:cNvPicPr>
            <a:picLocks noChangeAspect="1"/>
          </p:cNvPicPr>
          <p:nvPr/>
        </p:nvPicPr>
        <p:blipFill>
          <a:blip r:embed="rId2"/>
          <a:stretch>
            <a:fillRect/>
          </a:stretch>
        </p:blipFill>
        <p:spPr>
          <a:xfrm>
            <a:off x="1588541" y="957252"/>
            <a:ext cx="8891451" cy="1999060"/>
          </a:xfrm>
          <a:prstGeom prst="rect">
            <a:avLst/>
          </a:prstGeom>
        </p:spPr>
      </p:pic>
      <p:sp>
        <p:nvSpPr>
          <p:cNvPr id="8" name="矩形 83"/>
          <p:cNvSpPr>
            <a:spLocks noChangeArrowheads="1"/>
          </p:cNvSpPr>
          <p:nvPr/>
        </p:nvSpPr>
        <p:spPr bwMode="auto">
          <a:xfrm>
            <a:off x="5911403" y="3155324"/>
            <a:ext cx="5996144" cy="3462189"/>
          </a:xfrm>
          <a:prstGeom prst="rect">
            <a:avLst/>
          </a:prstGeom>
          <a:solidFill>
            <a:srgbClr val="F2F2F2"/>
          </a:solidFill>
          <a:ln w="9525" cmpd="sng">
            <a:solidFill>
              <a:srgbClr val="55735B"/>
            </a:solidFill>
            <a:miter lim="800000"/>
          </a:ln>
        </p:spPr>
        <p:txBody>
          <a:bodyPr lIns="68548" tIns="34274" rIns="68548" bIns="34274"/>
          <a:lstStyle/>
          <a:p>
            <a:pPr defTabSz="685165"/>
            <a:endParaRPr lang="zh-CN" altLang="en-US" sz="1300">
              <a:solidFill>
                <a:prstClr val="black"/>
              </a:solidFill>
            </a:endParaRPr>
          </a:p>
        </p:txBody>
      </p:sp>
      <p:sp>
        <p:nvSpPr>
          <p:cNvPr id="9" name="TextBox 84"/>
          <p:cNvSpPr txBox="1">
            <a:spLocks noChangeArrowheads="1"/>
          </p:cNvSpPr>
          <p:nvPr/>
        </p:nvSpPr>
        <p:spPr bwMode="auto">
          <a:xfrm>
            <a:off x="6014434" y="3298065"/>
            <a:ext cx="5764208" cy="327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4" rIns="68548" bIns="3427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defTabSz="685165"/>
            <a:r>
              <a:rPr lang="zh-CN" sz="1600" b="1" dirty="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计划中指出：</a:t>
            </a:r>
            <a:r>
              <a:rPr lang="zh-CN"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促进社会普及教育为一大重点。继续开展非物质文化遗产进校园等活动。支持各地将传统工艺纳入高校人文素质课程和中小学相关教育教学活动；支持大中小学校组织开展体现地域特色、民族特色的传统工艺体验和比赛，提高青少年的动手能力和创造能力，加深对传统文化的认知。鼓励电视、网络媒体等推出丰富多彩的传统工艺类节目。拍摄和译制传统工艺纪录片、教学片和宣传片，弘扬工匠精神，促进知识传播、普及和技艺交流，方便大众学习传统工艺知识。鼓励有关部门和社会组织积极参与或组织传统工艺相关活动，充分发挥各级公共文化机构的作用，依托公共文化服务场所积极开展面向社区的传统工艺展演、体验、传习、讲座、培训等各类活动，使各级公共文化机构成为普及推广传统工艺的重要阵地，丰富民众文化生活，增强传统工艺的社会认同。</a:t>
            </a:r>
          </a:p>
        </p:txBody>
      </p:sp>
      <p:sp>
        <p:nvSpPr>
          <p:cNvPr id="10" name="Freeform 12"/>
          <p:cNvSpPr/>
          <p:nvPr/>
        </p:nvSpPr>
        <p:spPr bwMode="auto">
          <a:xfrm>
            <a:off x="5836080" y="3092937"/>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sp>
        <p:nvSpPr>
          <p:cNvPr id="11" name="Freeform 12"/>
          <p:cNvSpPr/>
          <p:nvPr/>
        </p:nvSpPr>
        <p:spPr bwMode="auto">
          <a:xfrm flipH="1" flipV="1">
            <a:off x="11568781" y="6282108"/>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pic>
        <p:nvPicPr>
          <p:cNvPr id="12" name="图片 11"/>
          <p:cNvPicPr>
            <a:picLocks noChangeAspect="1"/>
          </p:cNvPicPr>
          <p:nvPr/>
        </p:nvPicPr>
        <p:blipFill>
          <a:blip r:embed="rId3"/>
          <a:stretch>
            <a:fillRect/>
          </a:stretch>
        </p:blipFill>
        <p:spPr>
          <a:xfrm>
            <a:off x="287818" y="3092937"/>
            <a:ext cx="5273119" cy="3524576"/>
          </a:xfrm>
          <a:prstGeom prst="rect">
            <a:avLst/>
          </a:prstGeom>
        </p:spPr>
      </p:pic>
      <p:sp>
        <p:nvSpPr>
          <p:cNvPr id="13" name="TextBox 34"/>
          <p:cNvSpPr>
            <a:spLocks noChangeArrowheads="1"/>
          </p:cNvSpPr>
          <p:nvPr/>
        </p:nvSpPr>
        <p:spPr bwMode="auto">
          <a:xfrm>
            <a:off x="1440815" y="434032"/>
            <a:ext cx="41234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文化</a:t>
            </a: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复兴</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371982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10"/>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11"/>
                                        </p:tgtEl>
                                        <p:attrNameLst>
                                          <p:attrName>ppt_x</p:attrName>
                                          <p:attrName>ppt_y</p:attrName>
                                        </p:attrNameLst>
                                      </p:cBhvr>
                                      <p:rCtr x="-19748" y="-5509"/>
                                    </p:animMotion>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wipe(up)">
                                      <p:cBhvr>
                                        <p:cTn id="2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autoUpdateAnimBg="0"/>
      <p:bldP spid="10" grpId="0" bldLvl="0" animBg="1"/>
      <p:bldP spid="10" grpId="1" bldLvl="0" animBg="1"/>
      <p:bldP spid="11" grpId="0" bldLvl="0" animBg="1"/>
      <p:bldP spid="11"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42265"/>
            <a:ext cx="1319530" cy="716915"/>
            <a:chOff x="0" y="539"/>
            <a:chExt cx="2078" cy="1129"/>
          </a:xfrm>
        </p:grpSpPr>
        <p:grpSp>
          <p:nvGrpSpPr>
            <p:cNvPr id="3" name="组合 2"/>
            <p:cNvGrpSpPr/>
            <p:nvPr/>
          </p:nvGrpSpPr>
          <p:grpSpPr>
            <a:xfrm>
              <a:off x="0" y="568"/>
              <a:ext cx="2078" cy="1101"/>
              <a:chOff x="0" y="568"/>
              <a:chExt cx="6048" cy="1697"/>
            </a:xfrm>
          </p:grpSpPr>
          <p:sp>
            <p:nvSpPr>
              <p:cNvPr id="5" name="矩形 4"/>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6" name="矩形 5"/>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4" name="文本框 3"/>
            <p:cNvSpPr txBox="1"/>
            <p:nvPr/>
          </p:nvSpPr>
          <p:spPr>
            <a:xfrm>
              <a:off x="595" y="539"/>
              <a:ext cx="1079" cy="1113"/>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01</a:t>
              </a:r>
              <a:endParaRPr lang="en-US" altLang="zh-CN" sz="3200" dirty="0" smtClean="0">
                <a:solidFill>
                  <a:schemeClr val="bg1"/>
                </a:solidFill>
                <a:latin typeface="Impact" panose="020B0806030902050204" charset="0"/>
              </a:endParaRPr>
            </a:p>
          </p:txBody>
        </p:sp>
      </p:grpSp>
      <p:sp>
        <p:nvSpPr>
          <p:cNvPr id="7" name="TextBox 34"/>
          <p:cNvSpPr>
            <a:spLocks noChangeArrowheads="1"/>
          </p:cNvSpPr>
          <p:nvPr/>
        </p:nvSpPr>
        <p:spPr bwMode="auto">
          <a:xfrm>
            <a:off x="1440815" y="434032"/>
            <a:ext cx="41234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文化</a:t>
            </a: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复兴</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17" name="矩形 83"/>
          <p:cNvSpPr>
            <a:spLocks noChangeArrowheads="1"/>
          </p:cNvSpPr>
          <p:nvPr/>
        </p:nvSpPr>
        <p:spPr bwMode="auto">
          <a:xfrm>
            <a:off x="489396" y="1120400"/>
            <a:ext cx="8461420" cy="4097222"/>
          </a:xfrm>
          <a:prstGeom prst="rect">
            <a:avLst/>
          </a:prstGeom>
          <a:solidFill>
            <a:srgbClr val="F2F2F2"/>
          </a:solidFill>
          <a:ln w="9525" cmpd="sng">
            <a:solidFill>
              <a:srgbClr val="55735B"/>
            </a:solidFill>
            <a:miter lim="800000"/>
          </a:ln>
        </p:spPr>
        <p:txBody>
          <a:bodyPr lIns="68548" tIns="34274" rIns="68548" bIns="34274"/>
          <a:lstStyle/>
          <a:p>
            <a:pPr defTabSz="685165"/>
            <a:endParaRPr lang="zh-CN" altLang="en-US" sz="1300">
              <a:solidFill>
                <a:prstClr val="black"/>
              </a:solidFill>
            </a:endParaRPr>
          </a:p>
        </p:txBody>
      </p:sp>
      <p:pic>
        <p:nvPicPr>
          <p:cNvPr id="19" name="图片 18"/>
          <p:cNvPicPr>
            <a:picLocks noChangeAspect="1"/>
          </p:cNvPicPr>
          <p:nvPr/>
        </p:nvPicPr>
        <p:blipFill>
          <a:blip r:embed="rId2"/>
          <a:stretch>
            <a:fillRect/>
          </a:stretch>
        </p:blipFill>
        <p:spPr>
          <a:xfrm>
            <a:off x="621433" y="1274597"/>
            <a:ext cx="3079474" cy="3799679"/>
          </a:xfrm>
          <a:prstGeom prst="rect">
            <a:avLst/>
          </a:prstGeom>
        </p:spPr>
      </p:pic>
      <p:sp>
        <p:nvSpPr>
          <p:cNvPr id="20" name="矩形 83"/>
          <p:cNvSpPr>
            <a:spLocks noChangeArrowheads="1"/>
          </p:cNvSpPr>
          <p:nvPr/>
        </p:nvSpPr>
        <p:spPr bwMode="auto">
          <a:xfrm>
            <a:off x="9316463" y="1416277"/>
            <a:ext cx="2454829" cy="3516333"/>
          </a:xfrm>
          <a:prstGeom prst="rect">
            <a:avLst/>
          </a:prstGeom>
          <a:solidFill>
            <a:srgbClr val="F2F2F2"/>
          </a:solidFill>
          <a:ln w="9525" cmpd="sng">
            <a:solidFill>
              <a:srgbClr val="55735B"/>
            </a:solidFill>
            <a:miter lim="800000"/>
          </a:ln>
        </p:spPr>
        <p:txBody>
          <a:bodyPr lIns="68548" tIns="34274" rIns="68548" bIns="34274"/>
          <a:lstStyle/>
          <a:p>
            <a:pPr defTabSz="685165"/>
            <a:endParaRPr lang="zh-CN" altLang="en-US" sz="1300">
              <a:solidFill>
                <a:prstClr val="black"/>
              </a:solidFill>
            </a:endParaRPr>
          </a:p>
        </p:txBody>
      </p:sp>
      <p:sp>
        <p:nvSpPr>
          <p:cNvPr id="21" name="TextBox 84"/>
          <p:cNvSpPr txBox="1">
            <a:spLocks noChangeArrowheads="1"/>
          </p:cNvSpPr>
          <p:nvPr/>
        </p:nvSpPr>
        <p:spPr bwMode="auto">
          <a:xfrm>
            <a:off x="9432115" y="1536927"/>
            <a:ext cx="2245458" cy="3270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4" rIns="68548" bIns="3427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defTabSz="685165"/>
            <a:r>
              <a:rPr lang="zh-CN" altLang="en-US" sz="1600" b="1" dirty="0" smtClean="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相关文件</a:t>
            </a:r>
            <a:r>
              <a:rPr lang="zh-CN" sz="1600" b="1" dirty="0" smtClean="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中</a:t>
            </a:r>
            <a:r>
              <a:rPr lang="zh-CN" sz="1600" b="1" dirty="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指出：</a:t>
            </a:r>
            <a:r>
              <a:rPr lang="en-US" altLang="zh-CN"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2017</a:t>
            </a:r>
            <a:r>
              <a:rPr lang="zh-CN" altLang="en-US"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年底，各市选择条件成熟的</a:t>
            </a:r>
            <a:r>
              <a:rPr lang="en-US" altLang="zh-CN"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1-2</a:t>
            </a:r>
            <a:r>
              <a:rPr lang="zh-CN" altLang="en-US"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个县（市、区）普及学校创客空间建设，并建成与之配套的创客活动中心；</a:t>
            </a:r>
            <a:r>
              <a:rPr lang="en-US" altLang="zh-CN"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2018</a:t>
            </a:r>
            <a:r>
              <a:rPr lang="zh-CN" altLang="en-US"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年底</a:t>
            </a:r>
            <a:r>
              <a:rPr lang="zh-CN" altLang="en-US" sz="1600" dirty="0" smtClean="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，各级</a:t>
            </a:r>
            <a:r>
              <a:rPr lang="zh-CN" altLang="en-US"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各类学校均建立学校创客空间，各县（市、区）简称创客活动中心，进而</a:t>
            </a:r>
            <a:r>
              <a:rPr lang="zh-CN" altLang="en-US" sz="1600" b="1" dirty="0">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形</a:t>
            </a:r>
            <a:r>
              <a:rPr lang="zh-CN" altLang="en-US" sz="1600" b="1" dirty="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成覆盖全省、布局合理、功能完备的学校创客生态服务体系。</a:t>
            </a:r>
          </a:p>
        </p:txBody>
      </p:sp>
      <p:sp>
        <p:nvSpPr>
          <p:cNvPr id="22" name="Freeform 12"/>
          <p:cNvSpPr/>
          <p:nvPr/>
        </p:nvSpPr>
        <p:spPr bwMode="auto">
          <a:xfrm>
            <a:off x="9259915" y="1354956"/>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sp>
        <p:nvSpPr>
          <p:cNvPr id="23" name="Freeform 12"/>
          <p:cNvSpPr/>
          <p:nvPr/>
        </p:nvSpPr>
        <p:spPr bwMode="auto">
          <a:xfrm flipH="1" flipV="1">
            <a:off x="11431465" y="4596139"/>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pic>
        <p:nvPicPr>
          <p:cNvPr id="24" name="图片 23"/>
          <p:cNvPicPr>
            <a:picLocks noChangeAspect="1"/>
          </p:cNvPicPr>
          <p:nvPr/>
        </p:nvPicPr>
        <p:blipFill>
          <a:blip r:embed="rId3"/>
          <a:stretch>
            <a:fillRect/>
          </a:stretch>
        </p:blipFill>
        <p:spPr>
          <a:xfrm>
            <a:off x="3359162" y="1274597"/>
            <a:ext cx="2706781" cy="3798748"/>
          </a:xfrm>
          <a:prstGeom prst="rect">
            <a:avLst/>
          </a:prstGeom>
        </p:spPr>
      </p:pic>
      <p:pic>
        <p:nvPicPr>
          <p:cNvPr id="25" name="图片 24"/>
          <p:cNvPicPr>
            <a:picLocks noChangeAspect="1"/>
          </p:cNvPicPr>
          <p:nvPr/>
        </p:nvPicPr>
        <p:blipFill>
          <a:blip r:embed="rId4"/>
          <a:stretch>
            <a:fillRect/>
          </a:stretch>
        </p:blipFill>
        <p:spPr>
          <a:xfrm>
            <a:off x="6067002" y="1274598"/>
            <a:ext cx="2712610" cy="3798748"/>
          </a:xfrm>
          <a:prstGeom prst="rect">
            <a:avLst/>
          </a:prstGeom>
        </p:spPr>
      </p:pic>
      <p:sp>
        <p:nvSpPr>
          <p:cNvPr id="26" name="TextBox 84"/>
          <p:cNvSpPr txBox="1">
            <a:spLocks noChangeArrowheads="1"/>
          </p:cNvSpPr>
          <p:nvPr/>
        </p:nvSpPr>
        <p:spPr bwMode="auto">
          <a:xfrm>
            <a:off x="377824" y="5375850"/>
            <a:ext cx="11535133" cy="130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4" rIns="68548" bIns="3427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defTabSz="685165"/>
            <a:r>
              <a:rPr lang="zh-CN" altLang="en-US" sz="1600" b="1" dirty="0" smtClean="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相关文件</a:t>
            </a:r>
            <a:r>
              <a:rPr lang="zh-CN" sz="1600" b="1" dirty="0" smtClean="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中</a:t>
            </a:r>
            <a:r>
              <a:rPr lang="zh-CN" sz="1600" b="1" dirty="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指出：</a:t>
            </a:r>
            <a:r>
              <a:rPr lang="zh-CN"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创客活动中心是县（市、区）创客服务体系中的重要组成部分，与学校创客空间共同构建高低搭配、分工合作、互为补充的格局。学校创客空间主要承担创客启蒙教育，以体现学校创客活动的普惠性。创客活动中心侧重于创客能力的提升与拓展，同时输出创客师资人才，展示学校创客活动成果，弘扬优秀创客文化，成为该区域创客集聚活动的主要场所。</a:t>
            </a:r>
          </a:p>
          <a:p>
            <a:pPr algn="just" defTabSz="685165"/>
            <a:r>
              <a:rPr lang="zh-CN" sz="1600" b="1" dirty="0" smtClean="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各地</a:t>
            </a:r>
            <a:r>
              <a:rPr lang="zh-CN" sz="1600" b="1" dirty="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要创造条件，积极协调资金和用地，以县（市、区）为单位建立创客活动中心，以满足当地开展创客活动需要。鼓励社会资本参与，探索采用</a:t>
            </a:r>
            <a:r>
              <a:rPr lang="en-US" altLang="zh-CN" sz="1600" b="1" dirty="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PPP</a:t>
            </a:r>
            <a:r>
              <a:rPr lang="zh-CN" altLang="en-US" sz="1600" b="1" dirty="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模式，主推创客活动中心建设。</a:t>
            </a:r>
          </a:p>
        </p:txBody>
      </p:sp>
    </p:spTree>
    <p:extLst>
      <p:ext uri="{BB962C8B-B14F-4D97-AF65-F5344CB8AC3E}">
        <p14:creationId xmlns:p14="http://schemas.microsoft.com/office/powerpoint/2010/main" val="171311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35" presetClass="path" presetSubtype="0" accel="50000" decel="50000" fill="hold" grpId="1" nodeType="withEffect">
                                  <p:stCondLst>
                                    <p:cond delay="0"/>
                                  </p:stCondLst>
                                  <p:childTnLst>
                                    <p:animMotion origin="layout" path="M -3.56836E-6 -3.7037E-7 L 0.36686 0.15278 " pathEditMode="relative" rAng="0" ptsTypes="AA">
                                      <p:cBhvr>
                                        <p:cTn id="14" dur="500" spd="-99900" fill="hold"/>
                                        <p:tgtEl>
                                          <p:spTgt spid="22"/>
                                        </p:tgtEl>
                                        <p:attrNameLst>
                                          <p:attrName>ppt_x</p:attrName>
                                          <p:attrName>ppt_y</p:attrName>
                                        </p:attrNameLst>
                                      </p:cBhvr>
                                      <p:rCtr x="18343" y="7639"/>
                                    </p:animMotion>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35" presetClass="path" presetSubtype="0" accel="50000" decel="50000" fill="hold" grpId="1" nodeType="withEffect">
                                  <p:stCondLst>
                                    <p:cond delay="0"/>
                                  </p:stCondLst>
                                  <p:childTnLst>
                                    <p:animMotion origin="layout" path="M 7.85742E-7 -3.33333E-6 L -0.39495 -0.11018 " pathEditMode="relative" rAng="0" ptsTypes="AA">
                                      <p:cBhvr>
                                        <p:cTn id="18" dur="500" spd="-99900" fill="hold"/>
                                        <p:tgtEl>
                                          <p:spTgt spid="23"/>
                                        </p:tgtEl>
                                        <p:attrNameLst>
                                          <p:attrName>ppt_x</p:attrName>
                                          <p:attrName>ppt_y</p:attrName>
                                        </p:attrNameLst>
                                      </p:cBhvr>
                                      <p:rCtr x="-19748" y="-5509"/>
                                    </p:animMotion>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Effect transition="in" filter="wipe(up)">
                                      <p:cBhvr>
                                        <p:cTn id="27" dur="500"/>
                                        <p:tgtEl>
                                          <p:spTgt spid="21">
                                            <p:txEl>
                                              <p:pRg st="0" end="0"/>
                                            </p:txEl>
                                          </p:spTgt>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6">
                                            <p:txEl>
                                              <p:pRg st="0" end="0"/>
                                            </p:txEl>
                                          </p:spTgt>
                                        </p:tgtEl>
                                        <p:attrNameLst>
                                          <p:attrName>style.visibility</p:attrName>
                                        </p:attrNameLst>
                                      </p:cBhvr>
                                      <p:to>
                                        <p:strVal val="visible"/>
                                      </p:to>
                                    </p:set>
                                    <p:animEffect transition="in" filter="wipe(up)">
                                      <p:cBhvr>
                                        <p:cTn id="31" dur="500"/>
                                        <p:tgtEl>
                                          <p:spTgt spid="26">
                                            <p:txEl>
                                              <p:pRg st="0" end="0"/>
                                            </p:txEl>
                                          </p:spTgt>
                                        </p:tgtEl>
                                      </p:cBhvr>
                                    </p:animEffect>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26">
                                            <p:txEl>
                                              <p:pRg st="1" end="1"/>
                                            </p:txEl>
                                          </p:spTgt>
                                        </p:tgtEl>
                                        <p:attrNameLst>
                                          <p:attrName>style.visibility</p:attrName>
                                        </p:attrNameLst>
                                      </p:cBhvr>
                                      <p:to>
                                        <p:strVal val="visible"/>
                                      </p:to>
                                    </p:set>
                                    <p:animEffect transition="in" filter="wipe(up)">
                                      <p:cBhvr>
                                        <p:cTn id="35"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autoUpdateAnimBg="0"/>
      <p:bldP spid="20" grpId="0" bldLvl="0" animBg="1" autoUpdateAnimBg="0"/>
      <p:bldP spid="22" grpId="0" bldLvl="0" animBg="1"/>
      <p:bldP spid="22" grpId="1" bldLvl="0" animBg="1"/>
      <p:bldP spid="23" grpId="0" bldLvl="0" animBg="1"/>
      <p:bldP spid="23" grpId="1"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83"/>
          <p:cNvSpPr>
            <a:spLocks noChangeArrowheads="1"/>
          </p:cNvSpPr>
          <p:nvPr/>
        </p:nvSpPr>
        <p:spPr bwMode="auto">
          <a:xfrm>
            <a:off x="831075" y="1562503"/>
            <a:ext cx="3481183" cy="4631298"/>
          </a:xfrm>
          <a:prstGeom prst="rect">
            <a:avLst/>
          </a:prstGeom>
          <a:solidFill>
            <a:srgbClr val="F2F2F2"/>
          </a:solidFill>
          <a:ln w="9525" cmpd="sng">
            <a:solidFill>
              <a:srgbClr val="55735B"/>
            </a:solidFill>
            <a:miter lim="800000"/>
          </a:ln>
        </p:spPr>
        <p:txBody>
          <a:bodyPr lIns="68548" tIns="34274" rIns="68548" bIns="34274"/>
          <a:lstStyle/>
          <a:p>
            <a:pPr defTabSz="685165"/>
            <a:endParaRPr lang="zh-CN" altLang="en-US" sz="1300">
              <a:solidFill>
                <a:prstClr val="black"/>
              </a:solidFill>
            </a:endParaRPr>
          </a:p>
        </p:txBody>
      </p:sp>
      <p:sp>
        <p:nvSpPr>
          <p:cNvPr id="7" name="TextBox 84"/>
          <p:cNvSpPr txBox="1">
            <a:spLocks noChangeArrowheads="1"/>
          </p:cNvSpPr>
          <p:nvPr/>
        </p:nvSpPr>
        <p:spPr bwMode="auto">
          <a:xfrm>
            <a:off x="899983" y="1666939"/>
            <a:ext cx="3362925" cy="450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4" rIns="68548" bIns="3427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defTabSz="685165"/>
            <a:r>
              <a:rPr lang="zh-CN" altLang="en-US" sz="1600" b="1" dirty="0" smtClean="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一带一路战略</a:t>
            </a:r>
            <a:r>
              <a:rPr lang="zh-CN" sz="1600" b="1" dirty="0" smtClean="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中</a:t>
            </a:r>
            <a:r>
              <a:rPr lang="zh-CN" sz="1600" b="1" dirty="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指出</a:t>
            </a:r>
            <a:r>
              <a:rPr lang="zh-CN" sz="1600" b="1" dirty="0" smtClean="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a:t>
            </a:r>
            <a:r>
              <a:rPr lang="zh-CN" altLang="en-US"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“一带一路”分别指的是丝绸之路经济带和</a:t>
            </a:r>
            <a:r>
              <a:rPr lang="en-US" altLang="zh-CN"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21</a:t>
            </a:r>
            <a:r>
              <a:rPr lang="zh-CN" altLang="en-US" sz="1600" dirty="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世纪海上丝绸之路。“一带一路”作为中国首倡、高层推动的国家战略，对我国现代化建设和屹立于世界的领导地位具有深远的战略意义</a:t>
            </a:r>
            <a:r>
              <a:rPr lang="zh-CN" altLang="en-US" sz="1600" dirty="0" smtClean="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a:t>
            </a:r>
            <a:endParaRPr lang="en-US" altLang="zh-CN" sz="1600" dirty="0" smtClean="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endParaRPr>
          </a:p>
          <a:p>
            <a:pPr algn="just" defTabSz="685165"/>
            <a:endParaRPr lang="zh-CN" sz="1600" dirty="0" smtClean="0">
              <a:solidFill>
                <a:srgbClr val="595959"/>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endParaRPr>
          </a:p>
          <a:p>
            <a:pPr algn="just" defTabSz="685165"/>
            <a:r>
              <a:rPr lang="zh-CN" altLang="en-US" sz="1600" b="1" dirty="0" smtClean="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战略</a:t>
            </a:r>
            <a:r>
              <a:rPr lang="zh-CN" altLang="en-US" sz="1600" b="1" dirty="0">
                <a:ln/>
                <a:solidFill>
                  <a:schemeClr val="accent1"/>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微软雅黑" panose="020B0503020204020204" charset="-122"/>
              </a:rPr>
              <a:t>中指出，随着文化产业项目的建设，不仅给“一带一路”相关国家带去投资，也带去了两国文化的深度沟通。我国的图书和影视，文化装备和创意设计，管理和品牌都通过文化产业项目正与“一带一路”沿线国家交流融合，市场参与让彼此的合作更持久、联系更稳定。不能把“一带一路”看作纯粹的经济概念，忽视文化的先导作用。</a:t>
            </a:r>
          </a:p>
        </p:txBody>
      </p:sp>
      <p:sp>
        <p:nvSpPr>
          <p:cNvPr id="8" name="Freeform 12"/>
          <p:cNvSpPr/>
          <p:nvPr/>
        </p:nvSpPr>
        <p:spPr bwMode="auto">
          <a:xfrm>
            <a:off x="773764" y="1501575"/>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sp>
        <p:nvSpPr>
          <p:cNvPr id="9" name="Freeform 12"/>
          <p:cNvSpPr/>
          <p:nvPr/>
        </p:nvSpPr>
        <p:spPr bwMode="auto">
          <a:xfrm flipH="1" flipV="1">
            <a:off x="3969629" y="5866353"/>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grpSp>
        <p:nvGrpSpPr>
          <p:cNvPr id="10" name="组合 9"/>
          <p:cNvGrpSpPr/>
          <p:nvPr/>
        </p:nvGrpSpPr>
        <p:grpSpPr>
          <a:xfrm>
            <a:off x="0" y="342265"/>
            <a:ext cx="1319530" cy="716915"/>
            <a:chOff x="0" y="539"/>
            <a:chExt cx="2078" cy="1129"/>
          </a:xfrm>
        </p:grpSpPr>
        <p:grpSp>
          <p:nvGrpSpPr>
            <p:cNvPr id="11" name="组合 10"/>
            <p:cNvGrpSpPr/>
            <p:nvPr/>
          </p:nvGrpSpPr>
          <p:grpSpPr>
            <a:xfrm>
              <a:off x="0" y="568"/>
              <a:ext cx="2078" cy="1101"/>
              <a:chOff x="0" y="568"/>
              <a:chExt cx="6048" cy="1697"/>
            </a:xfrm>
          </p:grpSpPr>
          <p:sp>
            <p:nvSpPr>
              <p:cNvPr id="13" name="矩形 12"/>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14" name="矩形 13"/>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12" name="文本框 11"/>
            <p:cNvSpPr txBox="1"/>
            <p:nvPr/>
          </p:nvSpPr>
          <p:spPr>
            <a:xfrm>
              <a:off x="595" y="539"/>
              <a:ext cx="1079" cy="1113"/>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01</a:t>
              </a:r>
              <a:endParaRPr lang="en-US" altLang="zh-CN" sz="3200" dirty="0" smtClean="0">
                <a:solidFill>
                  <a:schemeClr val="bg1"/>
                </a:solidFill>
                <a:latin typeface="Impact" panose="020B0806030902050204" charset="0"/>
              </a:endParaRPr>
            </a:p>
          </p:txBody>
        </p:sp>
      </p:grpSp>
      <p:sp>
        <p:nvSpPr>
          <p:cNvPr id="15" name="TextBox 34"/>
          <p:cNvSpPr>
            <a:spLocks noChangeArrowheads="1"/>
          </p:cNvSpPr>
          <p:nvPr/>
        </p:nvSpPr>
        <p:spPr bwMode="auto">
          <a:xfrm>
            <a:off x="1440815" y="434032"/>
            <a:ext cx="41234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a:solidFill>
                  <a:srgbClr val="C00000"/>
                </a:solidFill>
                <a:latin typeface="微软雅黑" panose="020B0503020204020204" charset="-122"/>
                <a:ea typeface="微软雅黑" panose="020B0503020204020204" charset="-122"/>
                <a:sym typeface="微软雅黑" panose="020B0503020204020204" charset="-122"/>
              </a:rPr>
              <a:t>文化</a:t>
            </a: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复兴</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pic>
        <p:nvPicPr>
          <p:cNvPr id="4" name="图片 3"/>
          <p:cNvPicPr>
            <a:picLocks noChangeAspect="1"/>
          </p:cNvPicPr>
          <p:nvPr/>
        </p:nvPicPr>
        <p:blipFill>
          <a:blip r:embed="rId2"/>
          <a:stretch>
            <a:fillRect/>
          </a:stretch>
        </p:blipFill>
        <p:spPr>
          <a:xfrm>
            <a:off x="5139840" y="748822"/>
            <a:ext cx="5304762" cy="2961905"/>
          </a:xfrm>
          <a:prstGeom prst="rect">
            <a:avLst/>
          </a:prstGeom>
        </p:spPr>
      </p:pic>
      <p:pic>
        <p:nvPicPr>
          <p:cNvPr id="5" name="图片 4"/>
          <p:cNvPicPr>
            <a:picLocks noChangeAspect="1"/>
          </p:cNvPicPr>
          <p:nvPr/>
        </p:nvPicPr>
        <p:blipFill>
          <a:blip r:embed="rId3"/>
          <a:stretch>
            <a:fillRect/>
          </a:stretch>
        </p:blipFill>
        <p:spPr>
          <a:xfrm>
            <a:off x="5542527" y="3294569"/>
            <a:ext cx="4690190" cy="3267217"/>
          </a:xfrm>
          <a:prstGeom prst="rect">
            <a:avLst/>
          </a:prstGeom>
        </p:spPr>
      </p:pic>
    </p:spTree>
    <p:extLst>
      <p:ext uri="{BB962C8B-B14F-4D97-AF65-F5344CB8AC3E}">
        <p14:creationId xmlns:p14="http://schemas.microsoft.com/office/powerpoint/2010/main" val="124234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8"/>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9"/>
                                        </p:tgtEl>
                                        <p:attrNameLst>
                                          <p:attrName>ppt_x</p:attrName>
                                          <p:attrName>ppt_y</p:attrName>
                                        </p:attrNameLst>
                                      </p:cBhvr>
                                      <p:rCtr x="-19748" y="-5509"/>
                                    </p:animMotion>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wipe(up)">
                                      <p:cBhvr>
                                        <p:cTn id="21" dur="500"/>
                                        <p:tgtEl>
                                          <p:spTgt spid="7">
                                            <p:txEl>
                                              <p:pRg st="0" end="0"/>
                                            </p:txEl>
                                          </p:spTgt>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wipe(up)">
                                      <p:cBhvr>
                                        <p:cTn id="2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autoUpdateAnimBg="0"/>
      <p:bldP spid="8" grpId="0" bldLvl="0" animBg="1"/>
      <p:bldP spid="8" grpId="1" bldLvl="0" animBg="1"/>
      <p:bldP spid="9" grpId="0" bldLvl="0" animBg="1"/>
      <p:bldP spid="9" grpId="1"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83"/>
          <p:cNvSpPr>
            <a:spLocks noChangeArrowheads="1"/>
          </p:cNvSpPr>
          <p:nvPr/>
        </p:nvSpPr>
        <p:spPr bwMode="auto">
          <a:xfrm>
            <a:off x="1180582" y="4118392"/>
            <a:ext cx="4298441" cy="2195152"/>
          </a:xfrm>
          <a:prstGeom prst="rect">
            <a:avLst/>
          </a:prstGeom>
          <a:solidFill>
            <a:srgbClr val="F2F2F2"/>
          </a:solidFill>
          <a:ln w="9525" cmpd="sng">
            <a:solidFill>
              <a:srgbClr val="55735B"/>
            </a:solidFill>
            <a:miter lim="800000"/>
          </a:ln>
        </p:spPr>
        <p:txBody>
          <a:bodyPr lIns="68548" tIns="34274" rIns="68548" bIns="34274"/>
          <a:lstStyle/>
          <a:p>
            <a:pPr defTabSz="685165"/>
            <a:endParaRPr lang="zh-CN" altLang="en-US" sz="1300">
              <a:solidFill>
                <a:prstClr val="black"/>
              </a:solidFill>
            </a:endParaRPr>
          </a:p>
        </p:txBody>
      </p:sp>
      <p:sp>
        <p:nvSpPr>
          <p:cNvPr id="17" name="Freeform 12"/>
          <p:cNvSpPr/>
          <p:nvPr/>
        </p:nvSpPr>
        <p:spPr bwMode="auto">
          <a:xfrm>
            <a:off x="1123562" y="4057541"/>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sp>
        <p:nvSpPr>
          <p:cNvPr id="18" name="Freeform 12"/>
          <p:cNvSpPr/>
          <p:nvPr/>
        </p:nvSpPr>
        <p:spPr bwMode="auto">
          <a:xfrm flipH="1" flipV="1">
            <a:off x="5148219" y="5976603"/>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sp>
        <p:nvSpPr>
          <p:cNvPr id="13" name="矩形 83"/>
          <p:cNvSpPr>
            <a:spLocks noChangeArrowheads="1"/>
          </p:cNvSpPr>
          <p:nvPr/>
        </p:nvSpPr>
        <p:spPr bwMode="auto">
          <a:xfrm>
            <a:off x="6238561" y="1237766"/>
            <a:ext cx="4422659" cy="2342561"/>
          </a:xfrm>
          <a:prstGeom prst="rect">
            <a:avLst/>
          </a:prstGeom>
          <a:solidFill>
            <a:srgbClr val="F2F2F2"/>
          </a:solidFill>
          <a:ln w="9525" cmpd="sng">
            <a:solidFill>
              <a:srgbClr val="55735B"/>
            </a:solidFill>
            <a:miter lim="800000"/>
          </a:ln>
        </p:spPr>
        <p:txBody>
          <a:bodyPr lIns="68548" tIns="34274" rIns="68548" bIns="34274"/>
          <a:lstStyle/>
          <a:p>
            <a:pPr defTabSz="685165"/>
            <a:endParaRPr lang="zh-CN" altLang="en-US" sz="1300">
              <a:solidFill>
                <a:prstClr val="black"/>
              </a:solidFill>
            </a:endParaRPr>
          </a:p>
        </p:txBody>
      </p:sp>
      <p:sp>
        <p:nvSpPr>
          <p:cNvPr id="14" name="Freeform 12"/>
          <p:cNvSpPr/>
          <p:nvPr/>
        </p:nvSpPr>
        <p:spPr bwMode="auto">
          <a:xfrm>
            <a:off x="6196038" y="1172431"/>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sp>
        <p:nvSpPr>
          <p:cNvPr id="15" name="Freeform 12"/>
          <p:cNvSpPr/>
          <p:nvPr/>
        </p:nvSpPr>
        <p:spPr bwMode="auto">
          <a:xfrm flipH="1" flipV="1">
            <a:off x="10344470" y="3242210"/>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grpSp>
        <p:nvGrpSpPr>
          <p:cNvPr id="3" name="组合 2"/>
          <p:cNvGrpSpPr/>
          <p:nvPr/>
        </p:nvGrpSpPr>
        <p:grpSpPr>
          <a:xfrm>
            <a:off x="0" y="342265"/>
            <a:ext cx="1319530" cy="717550"/>
            <a:chOff x="0" y="539"/>
            <a:chExt cx="2078" cy="1130"/>
          </a:xfrm>
        </p:grpSpPr>
        <p:grpSp>
          <p:nvGrpSpPr>
            <p:cNvPr id="4" name="组合 3"/>
            <p:cNvGrpSpPr/>
            <p:nvPr/>
          </p:nvGrpSpPr>
          <p:grpSpPr>
            <a:xfrm>
              <a:off x="0" y="568"/>
              <a:ext cx="2078" cy="1101"/>
              <a:chOff x="0" y="568"/>
              <a:chExt cx="6048" cy="1697"/>
            </a:xfrm>
          </p:grpSpPr>
          <p:sp>
            <p:nvSpPr>
              <p:cNvPr id="6" name="矩形 5"/>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7" name="矩形 6"/>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5" name="文本框 4"/>
            <p:cNvSpPr txBox="1"/>
            <p:nvPr/>
          </p:nvSpPr>
          <p:spPr>
            <a:xfrm>
              <a:off x="595" y="539"/>
              <a:ext cx="1244"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02</a:t>
              </a:r>
              <a:endParaRPr lang="en-US" altLang="zh-CN" sz="3200" dirty="0" smtClean="0">
                <a:solidFill>
                  <a:schemeClr val="bg1"/>
                </a:solidFill>
                <a:latin typeface="Impact" panose="020B0806030902050204" charset="0"/>
              </a:endParaRPr>
            </a:p>
          </p:txBody>
        </p:sp>
      </p:grpSp>
      <p:sp>
        <p:nvSpPr>
          <p:cNvPr id="8" name="TextBox 34"/>
          <p:cNvSpPr>
            <a:spLocks noChangeArrowheads="1"/>
          </p:cNvSpPr>
          <p:nvPr/>
        </p:nvSpPr>
        <p:spPr bwMode="auto">
          <a:xfrm>
            <a:off x="1427936" y="446911"/>
            <a:ext cx="4123475" cy="52322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fontAlgn="auto">
              <a:buFont typeface="Arial" panose="020B0604020202020204" pitchFamily="34" charset="0"/>
              <a:buNone/>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市场现状</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9530" y="1214382"/>
            <a:ext cx="4103717" cy="2729344"/>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8562" y="3823600"/>
            <a:ext cx="4422659" cy="2487745"/>
          </a:xfrm>
          <a:prstGeom prst="rect">
            <a:avLst/>
          </a:prstGeom>
        </p:spPr>
      </p:pic>
      <p:sp>
        <p:nvSpPr>
          <p:cNvPr id="11" name="矩形 10"/>
          <p:cNvSpPr/>
          <p:nvPr/>
        </p:nvSpPr>
        <p:spPr>
          <a:xfrm>
            <a:off x="6394225" y="1337280"/>
            <a:ext cx="4089178" cy="2031325"/>
          </a:xfrm>
          <a:prstGeom prst="rect">
            <a:avLst/>
          </a:prstGeom>
        </p:spPr>
        <p:txBody>
          <a:bodyPr wrap="square">
            <a:spAutoFit/>
          </a:bodyPr>
          <a:lstStyle/>
          <a:p>
            <a:r>
              <a:rPr lang="zh-CN" altLang="en-US" b="1" kern="100" dirty="0">
                <a:solidFill>
                  <a:srgbClr val="C00000"/>
                </a:solidFill>
                <a:latin typeface="+mj-ea"/>
                <a:ea typeface="+mj-ea"/>
                <a:cs typeface="Times New Roman" panose="02020603050405020304" pitchFamily="18" charset="0"/>
              </a:rPr>
              <a:t>商业</a:t>
            </a:r>
            <a:r>
              <a:rPr lang="zh-CN" altLang="en-US" b="1" kern="100" dirty="0" smtClean="0">
                <a:solidFill>
                  <a:srgbClr val="C00000"/>
                </a:solidFill>
                <a:latin typeface="+mj-ea"/>
                <a:ea typeface="+mj-ea"/>
                <a:cs typeface="Times New Roman" panose="02020603050405020304" pitchFamily="18" charset="0"/>
              </a:rPr>
              <a:t>端：</a:t>
            </a:r>
            <a:endParaRPr lang="en-US" altLang="zh-CN" b="1" kern="100" dirty="0">
              <a:solidFill>
                <a:srgbClr val="C00000"/>
              </a:solidFill>
              <a:latin typeface="+mj-ea"/>
              <a:ea typeface="+mj-ea"/>
              <a:cs typeface="Times New Roman" panose="02020603050405020304" pitchFamily="18" charset="0"/>
            </a:endParaRPr>
          </a:p>
          <a:p>
            <a:r>
              <a:rPr lang="zh-CN" altLang="en-US" kern="100" dirty="0" smtClean="0">
                <a:solidFill>
                  <a:srgbClr val="4D4D4D"/>
                </a:solidFill>
                <a:latin typeface="+mj-ea"/>
                <a:ea typeface="+mj-ea"/>
                <a:cs typeface="Times New Roman" panose="02020603050405020304" pitchFamily="18" charset="0"/>
              </a:rPr>
              <a:t>近年来，市场上的培训机构和</a:t>
            </a:r>
            <a:r>
              <a:rPr lang="en-US" altLang="zh-CN" kern="100" dirty="0" smtClean="0">
                <a:solidFill>
                  <a:srgbClr val="4D4D4D"/>
                </a:solidFill>
                <a:latin typeface="+mj-ea"/>
                <a:ea typeface="+mj-ea"/>
                <a:cs typeface="Times New Roman" panose="02020603050405020304" pitchFamily="18" charset="0"/>
              </a:rPr>
              <a:t>DIY</a:t>
            </a:r>
            <a:r>
              <a:rPr lang="zh-CN" altLang="en-US" kern="100" dirty="0" smtClean="0">
                <a:solidFill>
                  <a:srgbClr val="4D4D4D"/>
                </a:solidFill>
                <a:latin typeface="+mj-ea"/>
                <a:ea typeface="+mj-ea"/>
                <a:cs typeface="Times New Roman" panose="02020603050405020304" pitchFamily="18" charset="0"/>
              </a:rPr>
              <a:t>手工坊越来越多，而经过一段时间的发展，目前已进入发展停滞阶段，产品单一无创新，急需升级</a:t>
            </a:r>
            <a:r>
              <a:rPr lang="zh-CN" altLang="en-US" kern="100" dirty="0">
                <a:solidFill>
                  <a:srgbClr val="4D4D4D"/>
                </a:solidFill>
                <a:latin typeface="+mj-ea"/>
                <a:ea typeface="+mj-ea"/>
                <a:cs typeface="Times New Roman" panose="02020603050405020304" pitchFamily="18" charset="0"/>
              </a:rPr>
              <a:t>，</a:t>
            </a:r>
            <a:r>
              <a:rPr lang="zh-CN" altLang="en-US" kern="100" dirty="0" smtClean="0">
                <a:solidFill>
                  <a:srgbClr val="4D4D4D"/>
                </a:solidFill>
                <a:latin typeface="+mj-ea"/>
                <a:ea typeface="+mj-ea"/>
                <a:cs typeface="Times New Roman" panose="02020603050405020304" pitchFamily="18" charset="0"/>
              </a:rPr>
              <a:t>消费模式单一，缺乏粘性，经常会出现“周末人满为患，平日无人相伴”的情况，极大的影响收入。</a:t>
            </a:r>
            <a:endParaRPr lang="en-US" altLang="zh-CN" kern="100" dirty="0" smtClean="0">
              <a:solidFill>
                <a:srgbClr val="4D4D4D"/>
              </a:solidFill>
              <a:latin typeface="+mj-ea"/>
              <a:ea typeface="+mj-ea"/>
              <a:cs typeface="Times New Roman" panose="02020603050405020304" pitchFamily="18" charset="0"/>
            </a:endParaRPr>
          </a:p>
        </p:txBody>
      </p:sp>
      <p:sp>
        <p:nvSpPr>
          <p:cNvPr id="12" name="矩形 11"/>
          <p:cNvSpPr/>
          <p:nvPr/>
        </p:nvSpPr>
        <p:spPr>
          <a:xfrm>
            <a:off x="1303173" y="4221368"/>
            <a:ext cx="4118830" cy="2031325"/>
          </a:xfrm>
          <a:prstGeom prst="rect">
            <a:avLst/>
          </a:prstGeom>
        </p:spPr>
        <p:txBody>
          <a:bodyPr wrap="square">
            <a:spAutoFit/>
          </a:bodyPr>
          <a:lstStyle/>
          <a:p>
            <a:r>
              <a:rPr lang="zh-CN" altLang="en-US" b="1" kern="100" dirty="0" smtClean="0">
                <a:solidFill>
                  <a:srgbClr val="C00000"/>
                </a:solidFill>
                <a:latin typeface="+mj-ea"/>
                <a:ea typeface="+mj-ea"/>
                <a:cs typeface="Times New Roman" panose="02020603050405020304" pitchFamily="18" charset="0"/>
              </a:rPr>
              <a:t>教育端：</a:t>
            </a:r>
            <a:endParaRPr lang="en-US" altLang="zh-CN" b="1" kern="100" dirty="0" smtClean="0">
              <a:solidFill>
                <a:srgbClr val="C00000"/>
              </a:solidFill>
              <a:latin typeface="+mj-ea"/>
              <a:ea typeface="+mj-ea"/>
              <a:cs typeface="Times New Roman" panose="02020603050405020304" pitchFamily="18" charset="0"/>
            </a:endParaRPr>
          </a:p>
          <a:p>
            <a:r>
              <a:rPr lang="zh-CN" altLang="en-US" kern="100" dirty="0" smtClean="0">
                <a:solidFill>
                  <a:srgbClr val="4D4D4D"/>
                </a:solidFill>
                <a:latin typeface="+mj-ea"/>
                <a:ea typeface="+mj-ea"/>
                <a:cs typeface="Times New Roman" panose="02020603050405020304" pitchFamily="18" charset="0"/>
              </a:rPr>
              <a:t>在中国的应试教育体制下，急需</a:t>
            </a:r>
            <a:r>
              <a:rPr lang="zh-CN" altLang="en-US" kern="100" dirty="0" smtClean="0">
                <a:solidFill>
                  <a:srgbClr val="4D4D4D"/>
                </a:solidFill>
                <a:latin typeface="+mj-ea"/>
                <a:ea typeface="+mj-ea"/>
                <a:cs typeface="Times New Roman" panose="02020603050405020304" pitchFamily="18" charset="0"/>
              </a:rPr>
              <a:t>提升孩子们的素质</a:t>
            </a:r>
            <a:r>
              <a:rPr lang="zh-CN" altLang="en-US" kern="100" dirty="0" smtClean="0">
                <a:solidFill>
                  <a:srgbClr val="4D4D4D"/>
                </a:solidFill>
                <a:latin typeface="+mj-ea"/>
                <a:ea typeface="+mj-ea"/>
                <a:cs typeface="Times New Roman" panose="02020603050405020304" pitchFamily="18" charset="0"/>
              </a:rPr>
              <a:t>教育，全面</a:t>
            </a:r>
            <a:r>
              <a:rPr lang="zh-CN" altLang="en-US" kern="100" dirty="0" smtClean="0">
                <a:solidFill>
                  <a:srgbClr val="4D4D4D"/>
                </a:solidFill>
                <a:latin typeface="+mj-ea"/>
                <a:ea typeface="+mj-ea"/>
                <a:cs typeface="Times New Roman" panose="02020603050405020304" pitchFamily="18" charset="0"/>
              </a:rPr>
              <a:t>提升其动手</a:t>
            </a:r>
            <a:r>
              <a:rPr lang="zh-CN" altLang="en-US" kern="100" dirty="0" smtClean="0">
                <a:solidFill>
                  <a:srgbClr val="4D4D4D"/>
                </a:solidFill>
                <a:latin typeface="+mj-ea"/>
                <a:ea typeface="+mj-ea"/>
                <a:cs typeface="Times New Roman" panose="02020603050405020304" pitchFamily="18" charset="0"/>
              </a:rPr>
              <a:t>动脑能力，响应国家号召，开展少儿文创。在这个过程中，我们的院校缺乏过硬的特色课程，缺乏专业过硬的授课教师，解决这些问题是一个任重而道远的过程。</a:t>
            </a:r>
            <a:endParaRPr lang="en-US" altLang="zh-CN" kern="100" dirty="0">
              <a:solidFill>
                <a:srgbClr val="4D4D4D"/>
              </a:solidFill>
              <a:latin typeface="+mj-ea"/>
              <a:ea typeface="+mj-ea"/>
              <a:cs typeface="Times New Roman" panose="02020603050405020304" pitchFamily="18" charset="0"/>
            </a:endParaRPr>
          </a:p>
        </p:txBody>
      </p:sp>
    </p:spTree>
    <p:extLst>
      <p:ext uri="{BB962C8B-B14F-4D97-AF65-F5344CB8AC3E}">
        <p14:creationId xmlns:p14="http://schemas.microsoft.com/office/powerpoint/2010/main" val="338483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14"/>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15"/>
                                        </p:tgtEl>
                                        <p:attrNameLst>
                                          <p:attrName>ppt_x</p:attrName>
                                          <p:attrName>ppt_y</p:attrName>
                                        </p:attrNameLst>
                                      </p:cBhvr>
                                      <p:rCtr x="-19748" y="-5509"/>
                                    </p:animMotion>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fltVal val="0"/>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animEffect transition="in" filter="fade">
                                      <p:cBhvr>
                                        <p:cTn id="17" dur="500"/>
                                        <p:tgtEl>
                                          <p:spTgt spid="13"/>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35" presetClass="path" presetSubtype="0" accel="50000" decel="50000" fill="hold" grpId="1" nodeType="withEffect">
                                  <p:stCondLst>
                                    <p:cond delay="0"/>
                                  </p:stCondLst>
                                  <p:childTnLst>
                                    <p:animMotion origin="layout" path="M -3.56836E-6 -3.7037E-7 L 0.36686 0.15278 " pathEditMode="relative" rAng="0" ptsTypes="AA">
                                      <p:cBhvr>
                                        <p:cTn id="22" dur="500" spd="-99900" fill="hold"/>
                                        <p:tgtEl>
                                          <p:spTgt spid="17"/>
                                        </p:tgtEl>
                                        <p:attrNameLst>
                                          <p:attrName>ppt_x</p:attrName>
                                          <p:attrName>ppt_y</p:attrName>
                                        </p:attrNameLst>
                                      </p:cBhvr>
                                      <p:rCtr x="18343" y="7639"/>
                                    </p:animMotion>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35" presetClass="path" presetSubtype="0" accel="50000" decel="50000" fill="hold" grpId="1" nodeType="withEffect">
                                  <p:stCondLst>
                                    <p:cond delay="0"/>
                                  </p:stCondLst>
                                  <p:childTnLst>
                                    <p:animMotion origin="layout" path="M 7.85742E-7 -3.33333E-6 L -0.39495 -0.11018 " pathEditMode="relative" rAng="0" ptsTypes="AA">
                                      <p:cBhvr>
                                        <p:cTn id="26" dur="500" spd="-99900" fill="hold"/>
                                        <p:tgtEl>
                                          <p:spTgt spid="18"/>
                                        </p:tgtEl>
                                        <p:attrNameLst>
                                          <p:attrName>ppt_x</p:attrName>
                                          <p:attrName>ppt_y</p:attrName>
                                        </p:attrNameLst>
                                      </p:cBhvr>
                                      <p:rCtr x="-19748" y="-5509"/>
                                    </p:animMotion>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autoUpdateAnimBg="0"/>
      <p:bldP spid="17" grpId="0" bldLvl="0" animBg="1"/>
      <p:bldP spid="17" grpId="1" bldLvl="0" animBg="1"/>
      <p:bldP spid="18" grpId="0" bldLvl="0" animBg="1"/>
      <p:bldP spid="18" grpId="1" bldLvl="0" animBg="1"/>
      <p:bldP spid="13" grpId="0" bldLvl="0" animBg="1" autoUpdateAnimBg="0"/>
      <p:bldP spid="14" grpId="0" bldLvl="0" animBg="1"/>
      <p:bldP spid="14" grpId="1" bldLvl="0" animBg="1"/>
      <p:bldP spid="15" grpId="0" bldLvl="0" animBg="1"/>
      <p:bldP spid="15"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a:spLocks noChangeArrowheads="1"/>
          </p:cNvSpPr>
          <p:nvPr/>
        </p:nvSpPr>
        <p:spPr bwMode="auto">
          <a:xfrm>
            <a:off x="4658364" y="2011319"/>
            <a:ext cx="3352295" cy="525994"/>
          </a:xfrm>
          <a:prstGeom prst="rightArrow">
            <a:avLst>
              <a:gd name="adj1" fmla="val 50000"/>
              <a:gd name="adj2" fmla="val 50092"/>
            </a:avLst>
          </a:prstGeom>
          <a:solidFill>
            <a:srgbClr val="C00000"/>
          </a:solidFill>
          <a:ln>
            <a:noFill/>
          </a:ln>
          <a:effectLst>
            <a:outerShdw dist="38100" algn="l" rotWithShape="0">
              <a:srgbClr val="000000">
                <a:alpha val="39999"/>
              </a:srgbClr>
            </a:outerShdw>
          </a:effectLst>
          <a:extLst/>
        </p:spPr>
        <p:txBody>
          <a:bodyPr lIns="128206" tIns="64100" rIns="128206" bIns="64100" anchor="ctr"/>
          <a:lstStyle/>
          <a:p>
            <a:pPr>
              <a:lnSpc>
                <a:spcPct val="120000"/>
              </a:lnSpc>
              <a:defRPr/>
            </a:pPr>
            <a:endParaRPr lang="zh-CN" altLang="en-US" sz="2533" b="1" kern="0" dirty="0">
              <a:solidFill>
                <a:sysClr val="window" lastClr="FFFFFF"/>
              </a:solidFill>
              <a:latin typeface="微软雅黑" pitchFamily="34" charset="-122"/>
              <a:ea typeface="微软雅黑" pitchFamily="34" charset="-122"/>
            </a:endParaRPr>
          </a:p>
        </p:txBody>
      </p:sp>
      <p:sp>
        <p:nvSpPr>
          <p:cNvPr id="5" name="右箭头 4"/>
          <p:cNvSpPr>
            <a:spLocks noChangeArrowheads="1"/>
          </p:cNvSpPr>
          <p:nvPr/>
        </p:nvSpPr>
        <p:spPr bwMode="auto">
          <a:xfrm flipH="1">
            <a:off x="4284726" y="2908283"/>
            <a:ext cx="3329593" cy="523746"/>
          </a:xfrm>
          <a:prstGeom prst="rightArrow">
            <a:avLst>
              <a:gd name="adj1" fmla="val 50000"/>
              <a:gd name="adj2" fmla="val 50064"/>
            </a:avLst>
          </a:prstGeom>
          <a:solidFill>
            <a:srgbClr val="F6930E"/>
          </a:solidFill>
          <a:ln>
            <a:noFill/>
          </a:ln>
          <a:effectLst>
            <a:outerShdw dist="38100" algn="l" rotWithShape="0">
              <a:srgbClr val="000000">
                <a:alpha val="39999"/>
              </a:srgbClr>
            </a:outerShdw>
          </a:effectLst>
          <a:extLst/>
        </p:spPr>
        <p:txBody>
          <a:bodyPr lIns="128206" tIns="64100" rIns="128206" bIns="64100" anchor="ctr"/>
          <a:lstStyle/>
          <a:p>
            <a:pPr>
              <a:lnSpc>
                <a:spcPct val="120000"/>
              </a:lnSpc>
              <a:defRPr/>
            </a:pPr>
            <a:endParaRPr lang="zh-CN" altLang="en-US" sz="2533" b="1" kern="0" dirty="0">
              <a:solidFill>
                <a:sysClr val="window" lastClr="FFFFFF"/>
              </a:solidFill>
              <a:latin typeface="微软雅黑" pitchFamily="34" charset="-122"/>
              <a:ea typeface="微软雅黑" pitchFamily="34" charset="-122"/>
            </a:endParaRPr>
          </a:p>
        </p:txBody>
      </p:sp>
      <p:sp>
        <p:nvSpPr>
          <p:cNvPr id="6" name="椭圆 5"/>
          <p:cNvSpPr>
            <a:spLocks noChangeArrowheads="1"/>
          </p:cNvSpPr>
          <p:nvPr/>
        </p:nvSpPr>
        <p:spPr bwMode="auto">
          <a:xfrm>
            <a:off x="1630413" y="1411977"/>
            <a:ext cx="2500100" cy="2537802"/>
          </a:xfrm>
          <a:prstGeom prst="ellipse">
            <a:avLst/>
          </a:prstGeom>
          <a:solidFill>
            <a:srgbClr val="C00000"/>
          </a:solidFill>
          <a:ln>
            <a:noFill/>
          </a:ln>
          <a:effectLst>
            <a:outerShdw dist="38100" algn="l" rotWithShape="0">
              <a:srgbClr val="000000">
                <a:alpha val="39999"/>
              </a:srgbClr>
            </a:outerShdw>
          </a:effectLst>
          <a:extLst/>
        </p:spPr>
        <p:txBody>
          <a:bodyPr lIns="128206" tIns="64100" rIns="128206" bIns="64100" anchor="ctr"/>
          <a:lstStyle/>
          <a:p>
            <a:pPr>
              <a:lnSpc>
                <a:spcPct val="120000"/>
              </a:lnSpc>
              <a:defRPr/>
            </a:pPr>
            <a:r>
              <a:rPr lang="en-US" altLang="zh-CN" sz="2400" kern="0" dirty="0" smtClean="0">
                <a:solidFill>
                  <a:srgbClr val="FFFFFF"/>
                </a:solidFill>
                <a:latin typeface="微软雅黑" pitchFamily="34" charset="-122"/>
                <a:ea typeface="微软雅黑" pitchFamily="34" charset="-122"/>
              </a:rPr>
              <a:t>DIY</a:t>
            </a:r>
            <a:r>
              <a:rPr lang="zh-CN" altLang="en-US" sz="2400" kern="0" dirty="0" smtClean="0">
                <a:solidFill>
                  <a:srgbClr val="FFFFFF"/>
                </a:solidFill>
                <a:latin typeface="微软雅黑" pitchFamily="34" charset="-122"/>
                <a:ea typeface="微软雅黑" pitchFamily="34" charset="-122"/>
              </a:rPr>
              <a:t>手工坊</a:t>
            </a:r>
            <a:endParaRPr lang="zh-CN" altLang="en-US" sz="2400" kern="0" dirty="0">
              <a:solidFill>
                <a:srgbClr val="FFFFFF"/>
              </a:solidFill>
              <a:latin typeface="微软雅黑" pitchFamily="34" charset="-122"/>
              <a:ea typeface="微软雅黑" pitchFamily="34" charset="-122"/>
            </a:endParaRPr>
          </a:p>
        </p:txBody>
      </p:sp>
      <p:sp>
        <p:nvSpPr>
          <p:cNvPr id="7" name="椭圆 6"/>
          <p:cNvSpPr>
            <a:spLocks noChangeArrowheads="1"/>
          </p:cNvSpPr>
          <p:nvPr/>
        </p:nvSpPr>
        <p:spPr bwMode="auto">
          <a:xfrm>
            <a:off x="8164873" y="1411977"/>
            <a:ext cx="2554290" cy="2537802"/>
          </a:xfrm>
          <a:prstGeom prst="ellipse">
            <a:avLst/>
          </a:prstGeom>
          <a:solidFill>
            <a:srgbClr val="F6930E"/>
          </a:solidFill>
          <a:ln>
            <a:noFill/>
          </a:ln>
          <a:effectLst>
            <a:outerShdw dist="38100" algn="l" rotWithShape="0">
              <a:srgbClr val="000000">
                <a:alpha val="39999"/>
              </a:srgbClr>
            </a:outerShdw>
          </a:effectLst>
          <a:extLst/>
        </p:spPr>
        <p:txBody>
          <a:bodyPr lIns="128206" tIns="64100" rIns="128206" bIns="64100" anchor="ctr"/>
          <a:lstStyle/>
          <a:p>
            <a:pPr>
              <a:lnSpc>
                <a:spcPct val="120000"/>
              </a:lnSpc>
              <a:defRPr/>
            </a:pPr>
            <a:r>
              <a:rPr lang="zh-CN" altLang="en-US" sz="2400" kern="0" dirty="0" smtClean="0">
                <a:solidFill>
                  <a:srgbClr val="FFFFFF"/>
                </a:solidFill>
                <a:latin typeface="微软雅黑" pitchFamily="34" charset="-122"/>
                <a:ea typeface="微软雅黑" pitchFamily="34" charset="-122"/>
              </a:rPr>
              <a:t>中小学园所</a:t>
            </a:r>
            <a:endParaRPr lang="zh-CN" altLang="en-US" sz="2400" kern="0" dirty="0">
              <a:solidFill>
                <a:srgbClr val="FFFFFF"/>
              </a:solidFill>
              <a:latin typeface="微软雅黑" pitchFamily="34" charset="-122"/>
              <a:ea typeface="微软雅黑" pitchFamily="34" charset="-122"/>
            </a:endParaRPr>
          </a:p>
        </p:txBody>
      </p:sp>
      <p:sp>
        <p:nvSpPr>
          <p:cNvPr id="10" name="TextBox 9"/>
          <p:cNvSpPr txBox="1"/>
          <p:nvPr/>
        </p:nvSpPr>
        <p:spPr bwMode="auto">
          <a:xfrm>
            <a:off x="1128134" y="4171604"/>
            <a:ext cx="3959019" cy="2368719"/>
          </a:xfrm>
          <a:prstGeom prst="rect">
            <a:avLst/>
          </a:prstGeom>
          <a:noFill/>
        </p:spPr>
        <p:txBody>
          <a:bodyPr wrap="square" lIns="128206" tIns="64100" rIns="128206" bIns="64100">
            <a:spAutoFit/>
          </a:bodyPr>
          <a:lstStyle/>
          <a:p>
            <a:pPr>
              <a:lnSpc>
                <a:spcPct val="130000"/>
              </a:lnSpc>
            </a:pPr>
            <a:r>
              <a:rPr lang="zh-CN" altLang="en-US" sz="1599" dirty="0" smtClean="0">
                <a:solidFill>
                  <a:srgbClr val="C00000"/>
                </a:solidFill>
                <a:latin typeface="微软雅黑" pitchFamily="34" charset="-122"/>
                <a:ea typeface="微软雅黑" pitchFamily="34" charset="-122"/>
              </a:rPr>
              <a:t>痛点：</a:t>
            </a:r>
            <a:endParaRPr lang="en-US" altLang="zh-CN" sz="1599" dirty="0" smtClean="0">
              <a:solidFill>
                <a:srgbClr val="C00000"/>
              </a:solidFill>
              <a:latin typeface="微软雅黑" pitchFamily="34" charset="-122"/>
              <a:ea typeface="微软雅黑" pitchFamily="34" charset="-122"/>
            </a:endParaRPr>
          </a:p>
          <a:p>
            <a:pPr>
              <a:lnSpc>
                <a:spcPct val="130000"/>
              </a:lnSpc>
            </a:pPr>
            <a:r>
              <a:rPr lang="en-US" altLang="zh-CN" sz="1599" dirty="0" smtClean="0">
                <a:solidFill>
                  <a:srgbClr val="4D4D4D"/>
                </a:solidFill>
                <a:latin typeface="微软雅黑" pitchFamily="34" charset="-122"/>
                <a:ea typeface="微软雅黑" pitchFamily="34" charset="-122"/>
              </a:rPr>
              <a:t>1</a:t>
            </a:r>
            <a:r>
              <a:rPr lang="zh-CN" altLang="en-US" sz="1599" dirty="0" smtClean="0">
                <a:solidFill>
                  <a:srgbClr val="4D4D4D"/>
                </a:solidFill>
                <a:latin typeface="微软雅黑" pitchFamily="34" charset="-122"/>
                <a:ea typeface="微软雅黑" pitchFamily="34" charset="-122"/>
              </a:rPr>
              <a:t>、商业端的手工坊工作日客流少，周末人多，资源分配不均。</a:t>
            </a:r>
            <a:endParaRPr lang="en-US" altLang="zh-CN" sz="1599" dirty="0">
              <a:solidFill>
                <a:srgbClr val="4D4D4D"/>
              </a:solidFill>
              <a:latin typeface="微软雅黑" pitchFamily="34" charset="-122"/>
              <a:ea typeface="微软雅黑" pitchFamily="34" charset="-122"/>
            </a:endParaRPr>
          </a:p>
          <a:p>
            <a:pPr>
              <a:lnSpc>
                <a:spcPct val="130000"/>
              </a:lnSpc>
            </a:pPr>
            <a:r>
              <a:rPr lang="en-US" altLang="zh-CN" sz="1599" dirty="0" smtClean="0">
                <a:solidFill>
                  <a:srgbClr val="4D4D4D"/>
                </a:solidFill>
                <a:latin typeface="微软雅黑" pitchFamily="34" charset="-122"/>
                <a:ea typeface="微软雅黑" pitchFamily="34" charset="-122"/>
              </a:rPr>
              <a:t>2</a:t>
            </a:r>
            <a:r>
              <a:rPr lang="zh-CN" altLang="en-US" sz="1599" dirty="0" smtClean="0">
                <a:solidFill>
                  <a:srgbClr val="4D4D4D"/>
                </a:solidFill>
                <a:latin typeface="微软雅黑" pitchFamily="34" charset="-122"/>
                <a:ea typeface="微软雅黑" pitchFamily="34" charset="-122"/>
              </a:rPr>
              <a:t>、主要经营内容为幼儿娱乐，缺少内涵无法让小朋友从中学到更多的东西。</a:t>
            </a:r>
            <a:endParaRPr lang="en-US" altLang="zh-CN" sz="1599" dirty="0" smtClean="0">
              <a:solidFill>
                <a:srgbClr val="4D4D4D"/>
              </a:solidFill>
              <a:latin typeface="微软雅黑" pitchFamily="34" charset="-122"/>
              <a:ea typeface="微软雅黑" pitchFamily="34" charset="-122"/>
            </a:endParaRPr>
          </a:p>
          <a:p>
            <a:pPr>
              <a:lnSpc>
                <a:spcPct val="130000"/>
              </a:lnSpc>
            </a:pPr>
            <a:r>
              <a:rPr lang="en-US" altLang="zh-CN" sz="1599" dirty="0" smtClean="0">
                <a:solidFill>
                  <a:srgbClr val="4D4D4D"/>
                </a:solidFill>
                <a:latin typeface="微软雅黑" pitchFamily="34" charset="-122"/>
                <a:ea typeface="微软雅黑" pitchFamily="34" charset="-122"/>
              </a:rPr>
              <a:t>3</a:t>
            </a:r>
            <a:r>
              <a:rPr lang="zh-CN" altLang="en-US" sz="1599" dirty="0" smtClean="0">
                <a:solidFill>
                  <a:srgbClr val="4D4D4D"/>
                </a:solidFill>
                <a:latin typeface="微软雅黑" pitchFamily="34" charset="-122"/>
                <a:ea typeface="微软雅黑" pitchFamily="34" charset="-122"/>
              </a:rPr>
              <a:t>、目前主要方式为单次体验</a:t>
            </a:r>
            <a:r>
              <a:rPr lang="zh-CN" altLang="en-US" sz="1599" dirty="0" smtClean="0">
                <a:solidFill>
                  <a:srgbClr val="4D4D4D"/>
                </a:solidFill>
                <a:latin typeface="微软雅黑" pitchFamily="34" charset="-122"/>
                <a:ea typeface="微软雅黑" pitchFamily="34" charset="-122"/>
              </a:rPr>
              <a:t>，</a:t>
            </a:r>
            <a:r>
              <a:rPr lang="zh-CN" altLang="en-US" sz="1599" dirty="0">
                <a:solidFill>
                  <a:srgbClr val="4D4D4D"/>
                </a:solidFill>
                <a:latin typeface="微软雅黑" pitchFamily="34" charset="-122"/>
                <a:ea typeface="微软雅黑" pitchFamily="34" charset="-122"/>
              </a:rPr>
              <a:t>缺少</a:t>
            </a:r>
            <a:r>
              <a:rPr lang="zh-CN" altLang="en-US" sz="1599" dirty="0" smtClean="0">
                <a:solidFill>
                  <a:srgbClr val="4D4D4D"/>
                </a:solidFill>
                <a:latin typeface="微软雅黑" pitchFamily="34" charset="-122"/>
                <a:ea typeface="微软雅黑" pitchFamily="34" charset="-122"/>
              </a:rPr>
              <a:t>成</a:t>
            </a:r>
            <a:r>
              <a:rPr lang="zh-CN" altLang="en-US" sz="1599" dirty="0" smtClean="0">
                <a:solidFill>
                  <a:srgbClr val="4D4D4D"/>
                </a:solidFill>
                <a:latin typeface="微软雅黑" pitchFamily="34" charset="-122"/>
                <a:ea typeface="微软雅黑" pitchFamily="34" charset="-122"/>
              </a:rPr>
              <a:t>体系的课程支持，顾客粘性不高。</a:t>
            </a:r>
            <a:endParaRPr lang="zh-CN" altLang="en-US" sz="1599" dirty="0">
              <a:solidFill>
                <a:srgbClr val="4D4D4D"/>
              </a:solidFill>
              <a:latin typeface="微软雅黑" pitchFamily="34" charset="-122"/>
              <a:ea typeface="微软雅黑" pitchFamily="34" charset="-122"/>
            </a:endParaRPr>
          </a:p>
        </p:txBody>
      </p:sp>
      <p:sp>
        <p:nvSpPr>
          <p:cNvPr id="11" name="TextBox 10"/>
          <p:cNvSpPr txBox="1"/>
          <p:nvPr/>
        </p:nvSpPr>
        <p:spPr bwMode="auto">
          <a:xfrm>
            <a:off x="7521261" y="4171604"/>
            <a:ext cx="3988426" cy="2368719"/>
          </a:xfrm>
          <a:prstGeom prst="rect">
            <a:avLst/>
          </a:prstGeom>
          <a:noFill/>
        </p:spPr>
        <p:txBody>
          <a:bodyPr wrap="square" lIns="128206" tIns="64100" rIns="128206" bIns="64100">
            <a:spAutoFit/>
          </a:bodyPr>
          <a:lstStyle/>
          <a:p>
            <a:pPr>
              <a:lnSpc>
                <a:spcPct val="130000"/>
              </a:lnSpc>
            </a:pPr>
            <a:r>
              <a:rPr lang="zh-CN" altLang="en-US" sz="1599" dirty="0" smtClean="0">
                <a:solidFill>
                  <a:srgbClr val="C00000"/>
                </a:solidFill>
                <a:latin typeface="微软雅黑" pitchFamily="34" charset="-122"/>
                <a:ea typeface="微软雅黑" pitchFamily="34" charset="-122"/>
              </a:rPr>
              <a:t>痛点：</a:t>
            </a:r>
            <a:endParaRPr lang="en-US" altLang="zh-CN" sz="1599" dirty="0" smtClean="0">
              <a:solidFill>
                <a:srgbClr val="C00000"/>
              </a:solidFill>
              <a:latin typeface="微软雅黑" pitchFamily="34" charset="-122"/>
              <a:ea typeface="微软雅黑" pitchFamily="34" charset="-122"/>
            </a:endParaRPr>
          </a:p>
          <a:p>
            <a:pPr>
              <a:lnSpc>
                <a:spcPct val="130000"/>
              </a:lnSpc>
            </a:pPr>
            <a:r>
              <a:rPr lang="en-US" altLang="zh-CN" sz="1599" dirty="0" smtClean="0">
                <a:solidFill>
                  <a:schemeClr val="tx1">
                    <a:lumMod val="75000"/>
                    <a:lumOff val="25000"/>
                  </a:schemeClr>
                </a:solidFill>
                <a:latin typeface="微软雅黑" pitchFamily="34" charset="-122"/>
                <a:ea typeface="微软雅黑" pitchFamily="34" charset="-122"/>
              </a:rPr>
              <a:t>1</a:t>
            </a:r>
            <a:r>
              <a:rPr lang="zh-CN" altLang="en-US" sz="1599" dirty="0" smtClean="0">
                <a:solidFill>
                  <a:schemeClr val="tx1">
                    <a:lumMod val="75000"/>
                    <a:lumOff val="25000"/>
                  </a:schemeClr>
                </a:solidFill>
                <a:latin typeface="微软雅黑" pitchFamily="34" charset="-122"/>
                <a:ea typeface="微软雅黑" pitchFamily="34" charset="-122"/>
              </a:rPr>
              <a:t>、学校及园所需提升学生整体素质，缺少素质教育课程。</a:t>
            </a:r>
            <a:endParaRPr lang="en-US" altLang="zh-CN" sz="1599" dirty="0" smtClean="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599" dirty="0" smtClean="0">
                <a:solidFill>
                  <a:schemeClr val="tx1">
                    <a:lumMod val="75000"/>
                    <a:lumOff val="25000"/>
                  </a:schemeClr>
                </a:solidFill>
                <a:latin typeface="微软雅黑" pitchFamily="34" charset="-122"/>
                <a:ea typeface="微软雅黑" pitchFamily="34" charset="-122"/>
              </a:rPr>
              <a:t>2</a:t>
            </a:r>
            <a:r>
              <a:rPr lang="zh-CN" altLang="en-US" sz="1599" dirty="0" smtClean="0">
                <a:solidFill>
                  <a:schemeClr val="tx1">
                    <a:lumMod val="75000"/>
                    <a:lumOff val="25000"/>
                  </a:schemeClr>
                </a:solidFill>
                <a:latin typeface="微软雅黑" pitchFamily="34" charset="-122"/>
                <a:ea typeface="微软雅黑" pitchFamily="34" charset="-122"/>
              </a:rPr>
              <a:t>、院校及园</a:t>
            </a:r>
            <a:r>
              <a:rPr lang="zh-CN" altLang="en-US" sz="1599" dirty="0" smtClean="0">
                <a:solidFill>
                  <a:schemeClr val="tx1">
                    <a:lumMod val="75000"/>
                    <a:lumOff val="25000"/>
                  </a:schemeClr>
                </a:solidFill>
                <a:latin typeface="微软雅黑" pitchFamily="34" charset="-122"/>
                <a:ea typeface="微软雅黑" pitchFamily="34" charset="-122"/>
              </a:rPr>
              <a:t>所希望主动响应</a:t>
            </a:r>
            <a:r>
              <a:rPr lang="zh-CN" altLang="en-US" sz="1599" dirty="0" smtClean="0">
                <a:solidFill>
                  <a:schemeClr val="tx1">
                    <a:lumMod val="75000"/>
                    <a:lumOff val="25000"/>
                  </a:schemeClr>
                </a:solidFill>
                <a:latin typeface="微软雅黑" pitchFamily="34" charset="-122"/>
                <a:ea typeface="微软雅黑" pitchFamily="34" charset="-122"/>
              </a:rPr>
              <a:t>国家号召，享受国家专项政策。</a:t>
            </a:r>
            <a:endParaRPr lang="en-US" altLang="zh-CN" sz="1599" dirty="0" smtClean="0">
              <a:solidFill>
                <a:schemeClr val="tx1">
                  <a:lumMod val="75000"/>
                  <a:lumOff val="25000"/>
                </a:schemeClr>
              </a:solidFill>
              <a:latin typeface="微软雅黑" pitchFamily="34" charset="-122"/>
              <a:ea typeface="微软雅黑" pitchFamily="34" charset="-122"/>
            </a:endParaRPr>
          </a:p>
          <a:p>
            <a:pPr>
              <a:lnSpc>
                <a:spcPct val="130000"/>
              </a:lnSpc>
            </a:pPr>
            <a:r>
              <a:rPr lang="en-US" altLang="zh-CN" sz="1599" dirty="0" smtClean="0">
                <a:solidFill>
                  <a:schemeClr val="tx1">
                    <a:lumMod val="75000"/>
                    <a:lumOff val="25000"/>
                  </a:schemeClr>
                </a:solidFill>
                <a:latin typeface="微软雅黑" pitchFamily="34" charset="-122"/>
                <a:ea typeface="微软雅黑" pitchFamily="34" charset="-122"/>
              </a:rPr>
              <a:t>3</a:t>
            </a:r>
            <a:r>
              <a:rPr lang="zh-CN" altLang="en-US" sz="1599" dirty="0" smtClean="0">
                <a:solidFill>
                  <a:schemeClr val="tx1">
                    <a:lumMod val="75000"/>
                    <a:lumOff val="25000"/>
                  </a:schemeClr>
                </a:solidFill>
                <a:latin typeface="微软雅黑" pitchFamily="34" charset="-122"/>
                <a:ea typeface="微软雅黑" pitchFamily="34" charset="-122"/>
              </a:rPr>
              <a:t>、学校及</a:t>
            </a:r>
            <a:r>
              <a:rPr lang="zh-CN" altLang="en-US" sz="1599" dirty="0">
                <a:solidFill>
                  <a:schemeClr val="tx1">
                    <a:lumMod val="75000"/>
                    <a:lumOff val="25000"/>
                  </a:schemeClr>
                </a:solidFill>
                <a:latin typeface="微软雅黑" pitchFamily="34" charset="-122"/>
                <a:ea typeface="微软雅黑" pitchFamily="34" charset="-122"/>
              </a:rPr>
              <a:t>园</a:t>
            </a:r>
            <a:r>
              <a:rPr lang="zh-CN" altLang="en-US" sz="1599" dirty="0" smtClean="0">
                <a:solidFill>
                  <a:schemeClr val="tx1">
                    <a:lumMod val="75000"/>
                    <a:lumOff val="25000"/>
                  </a:schemeClr>
                </a:solidFill>
                <a:latin typeface="微软雅黑" pitchFamily="34" charset="-122"/>
                <a:ea typeface="微软雅黑" pitchFamily="34" charset="-122"/>
              </a:rPr>
              <a:t>所缺少特色功能教室、设备以支撑办学，吸引家长、增加生源。</a:t>
            </a:r>
            <a:endParaRPr lang="zh-CN" altLang="en-US" sz="1599" dirty="0">
              <a:solidFill>
                <a:schemeClr val="tx1">
                  <a:lumMod val="75000"/>
                  <a:lumOff val="25000"/>
                </a:schemeClr>
              </a:solidFill>
              <a:latin typeface="微软雅黑" pitchFamily="34" charset="-122"/>
              <a:ea typeface="微软雅黑" pitchFamily="34" charset="-122"/>
            </a:endParaRPr>
          </a:p>
        </p:txBody>
      </p:sp>
      <p:grpSp>
        <p:nvGrpSpPr>
          <p:cNvPr id="15" name="组合 14"/>
          <p:cNvGrpSpPr/>
          <p:nvPr/>
        </p:nvGrpSpPr>
        <p:grpSpPr>
          <a:xfrm>
            <a:off x="0" y="342265"/>
            <a:ext cx="1319530" cy="717550"/>
            <a:chOff x="0" y="539"/>
            <a:chExt cx="2078" cy="1130"/>
          </a:xfrm>
        </p:grpSpPr>
        <p:grpSp>
          <p:nvGrpSpPr>
            <p:cNvPr id="16" name="组合 15"/>
            <p:cNvGrpSpPr/>
            <p:nvPr/>
          </p:nvGrpSpPr>
          <p:grpSpPr>
            <a:xfrm>
              <a:off x="0" y="568"/>
              <a:ext cx="2078" cy="1101"/>
              <a:chOff x="0" y="568"/>
              <a:chExt cx="6048" cy="1697"/>
            </a:xfrm>
          </p:grpSpPr>
          <p:sp>
            <p:nvSpPr>
              <p:cNvPr id="18" name="矩形 17"/>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19" name="矩形 18"/>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17" name="文本框 16"/>
            <p:cNvSpPr txBox="1"/>
            <p:nvPr/>
          </p:nvSpPr>
          <p:spPr>
            <a:xfrm>
              <a:off x="595" y="539"/>
              <a:ext cx="1283"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02</a:t>
              </a:r>
              <a:endParaRPr lang="en-US" altLang="zh-CN" sz="3200" dirty="0" smtClean="0">
                <a:solidFill>
                  <a:schemeClr val="bg1"/>
                </a:solidFill>
                <a:latin typeface="Impact" panose="020B0806030902050204" charset="0"/>
              </a:endParaRPr>
            </a:p>
          </p:txBody>
        </p:sp>
      </p:grpSp>
      <p:sp>
        <p:nvSpPr>
          <p:cNvPr id="20" name="TextBox 37"/>
          <p:cNvSpPr>
            <a:spLocks noChangeArrowheads="1"/>
          </p:cNvSpPr>
          <p:nvPr/>
        </p:nvSpPr>
        <p:spPr bwMode="auto">
          <a:xfrm>
            <a:off x="1430174" y="448637"/>
            <a:ext cx="34666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市场现状</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
        <p:nvSpPr>
          <p:cNvPr id="2" name="文本框 1"/>
          <p:cNvSpPr txBox="1"/>
          <p:nvPr/>
        </p:nvSpPr>
        <p:spPr>
          <a:xfrm>
            <a:off x="4669715" y="2409986"/>
            <a:ext cx="2955956" cy="646331"/>
          </a:xfrm>
          <a:prstGeom prst="rect">
            <a:avLst/>
          </a:prstGeom>
          <a:noFill/>
        </p:spPr>
        <p:txBody>
          <a:bodyPr wrap="square" rtlCol="0">
            <a:spAutoFit/>
          </a:bodyPr>
          <a:lstStyle/>
          <a:p>
            <a:r>
              <a:rPr lang="zh-CN" altLang="en-US" dirty="0" smtClean="0">
                <a:solidFill>
                  <a:srgbClr val="4D4D4D"/>
                </a:solidFill>
                <a:latin typeface="+mj-ea"/>
                <a:ea typeface="+mj-ea"/>
              </a:rPr>
              <a:t>体制差别导致互通性低，两端之间拥有无法逾越的鸿沟</a:t>
            </a:r>
            <a:endParaRPr lang="zh-CN" altLang="en-US" dirty="0">
              <a:solidFill>
                <a:srgbClr val="4D4D4D"/>
              </a:solidFill>
              <a:latin typeface="+mj-ea"/>
              <a:ea typeface="+mj-ea"/>
            </a:endParaRPr>
          </a:p>
        </p:txBody>
      </p:sp>
    </p:spTree>
    <p:extLst>
      <p:ext uri="{BB962C8B-B14F-4D97-AF65-F5344CB8AC3E}">
        <p14:creationId xmlns:p14="http://schemas.microsoft.com/office/powerpoint/2010/main" val="1019613336"/>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 calcmode="lin" valueType="num">
                                      <p:cBhvr>
                                        <p:cTn id="15" dur="500" fill="hold"/>
                                        <p:tgtEl>
                                          <p:spTgt spid="7"/>
                                        </p:tgtEl>
                                        <p:attrNameLst>
                                          <p:attrName>style.rotation</p:attrName>
                                        </p:attrNameLst>
                                      </p:cBhvr>
                                      <p:tavLst>
                                        <p:tav tm="0">
                                          <p:val>
                                            <p:fltVal val="360"/>
                                          </p:val>
                                        </p:tav>
                                        <p:tav tm="100000">
                                          <p:val>
                                            <p:fltVal val="0"/>
                                          </p:val>
                                        </p:tav>
                                      </p:tavLst>
                                    </p:anim>
                                    <p:animEffect transition="in" filter="fade">
                                      <p:cBhvr>
                                        <p:cTn id="16" dur="500"/>
                                        <p:tgtEl>
                                          <p:spTgt spid="7"/>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lide(fromLeft)">
                                      <p:cBhvr>
                                        <p:cTn id="20" dur="500"/>
                                        <p:tgtEl>
                                          <p:spTgt spid="4"/>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slide(fromRight)">
                                      <p:cBhvr>
                                        <p:cTn id="23" dur="500"/>
                                        <p:tgtEl>
                                          <p:spTgt spid="5"/>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amond(in)">
                                      <p:cBhvr>
                                        <p:cTn id="26" dur="500"/>
                                        <p:tgtEl>
                                          <p:spTgt spid="10"/>
                                        </p:tgtEl>
                                      </p:cBhvr>
                                    </p:animEffect>
                                  </p:childTnLst>
                                </p:cTn>
                              </p:par>
                              <p:par>
                                <p:cTn id="27" presetID="8" presetClass="entr" presetSubtype="16"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amond(in)">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83"/>
          <p:cNvSpPr>
            <a:spLocks noChangeArrowheads="1"/>
          </p:cNvSpPr>
          <p:nvPr/>
        </p:nvSpPr>
        <p:spPr bwMode="auto">
          <a:xfrm>
            <a:off x="365125" y="1421130"/>
            <a:ext cx="3923665" cy="5079365"/>
          </a:xfrm>
          <a:prstGeom prst="rect">
            <a:avLst/>
          </a:prstGeom>
          <a:solidFill>
            <a:srgbClr val="F2F2F2"/>
          </a:solidFill>
          <a:ln w="9525" cmpd="sng">
            <a:solidFill>
              <a:srgbClr val="55735B"/>
            </a:solidFill>
            <a:miter lim="800000"/>
          </a:ln>
        </p:spPr>
        <p:txBody>
          <a:bodyPr lIns="68548" tIns="34274" rIns="68548" bIns="34274"/>
          <a:lstStyle/>
          <a:p>
            <a:pPr defTabSz="685165"/>
            <a:endParaRPr lang="zh-CN" altLang="en-US" sz="1300">
              <a:solidFill>
                <a:prstClr val="black"/>
              </a:solidFill>
            </a:endParaRPr>
          </a:p>
        </p:txBody>
      </p:sp>
      <p:sp>
        <p:nvSpPr>
          <p:cNvPr id="3" name="TextBox 84"/>
          <p:cNvSpPr txBox="1">
            <a:spLocks noChangeArrowheads="1"/>
          </p:cNvSpPr>
          <p:nvPr/>
        </p:nvSpPr>
        <p:spPr bwMode="auto">
          <a:xfrm>
            <a:off x="510078" y="1558803"/>
            <a:ext cx="3778587" cy="4870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48" tIns="34274" rIns="68548" bIns="3427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400" b="1" kern="100" dirty="0">
                <a:solidFill>
                  <a:srgbClr val="C00000"/>
                </a:solidFill>
                <a:effectLst>
                  <a:outerShdw blurRad="38100" dist="38100" dir="2700000" algn="tl">
                    <a:srgbClr val="000000">
                      <a:alpha val="43137"/>
                    </a:srgbClr>
                  </a:outerShdw>
                </a:effectLst>
                <a:latin typeface="+mj-ea"/>
                <a:ea typeface="+mj-ea"/>
                <a:cs typeface="Times New Roman" panose="02020603050405020304" pitchFamily="18" charset="0"/>
              </a:rPr>
              <a:t>何为百</a:t>
            </a:r>
            <a:r>
              <a:rPr lang="zh-CN" altLang="en-US" sz="2400" b="1" kern="100" dirty="0" smtClean="0">
                <a:solidFill>
                  <a:srgbClr val="C00000"/>
                </a:solidFill>
                <a:effectLst>
                  <a:outerShdw blurRad="38100" dist="38100" dir="2700000" algn="tl">
                    <a:srgbClr val="000000">
                      <a:alpha val="43137"/>
                    </a:srgbClr>
                  </a:outerShdw>
                </a:effectLst>
                <a:latin typeface="+mj-ea"/>
                <a:ea typeface="+mj-ea"/>
                <a:cs typeface="Times New Roman" panose="02020603050405020304" pitchFamily="18" charset="0"/>
              </a:rPr>
              <a:t>艺工坊：</a:t>
            </a:r>
            <a:endParaRPr lang="en-US" altLang="zh-CN" sz="2400" b="1" kern="100" dirty="0" smtClean="0">
              <a:solidFill>
                <a:srgbClr val="C00000"/>
              </a:solidFill>
              <a:effectLst>
                <a:outerShdw blurRad="38100" dist="38100" dir="2700000" algn="tl">
                  <a:srgbClr val="000000">
                    <a:alpha val="43137"/>
                  </a:srgbClr>
                </a:outerShdw>
              </a:effectLst>
              <a:latin typeface="+mj-ea"/>
              <a:ea typeface="+mj-ea"/>
              <a:cs typeface="Times New Roman" panose="02020603050405020304" pitchFamily="18" charset="0"/>
            </a:endParaRPr>
          </a:p>
          <a:p>
            <a:endParaRPr lang="en-US" altLang="zh-CN" sz="1600" kern="100" dirty="0" smtClean="0">
              <a:effectLst>
                <a:outerShdw blurRad="38100" dist="38100" dir="2700000" algn="tl">
                  <a:srgbClr val="000000">
                    <a:alpha val="43137"/>
                  </a:srgbClr>
                </a:outerShdw>
              </a:effectLst>
              <a:latin typeface="+mj-ea"/>
              <a:ea typeface="+mj-ea"/>
              <a:cs typeface="Times New Roman" panose="02020603050405020304" pitchFamily="18" charset="0"/>
            </a:endParaRPr>
          </a:p>
          <a:p>
            <a:r>
              <a:rPr lang="zh-CN" altLang="en-US" sz="1600" dirty="0">
                <a:effectLst>
                  <a:outerShdw blurRad="38100" dist="38100" dir="2700000" algn="tl">
                    <a:srgbClr val="000000">
                      <a:alpha val="43137"/>
                    </a:srgbClr>
                  </a:outerShdw>
                </a:effectLst>
                <a:latin typeface="+mj-ea"/>
                <a:ea typeface="+mj-ea"/>
              </a:rPr>
              <a:t>　</a:t>
            </a:r>
            <a:r>
              <a:rPr lang="zh-CN" altLang="en-US" sz="1600" dirty="0" smtClean="0">
                <a:effectLst>
                  <a:outerShdw blurRad="38100" dist="38100" dir="2700000" algn="tl">
                    <a:srgbClr val="000000">
                      <a:alpha val="43137"/>
                    </a:srgbClr>
                  </a:outerShdw>
                </a:effectLst>
                <a:latin typeface="+mj-ea"/>
                <a:ea typeface="+mj-ea"/>
              </a:rPr>
              <a:t>　</a:t>
            </a:r>
            <a:r>
              <a:rPr lang="zh-CN" altLang="zh-CN" sz="1600" dirty="0">
                <a:latin typeface="+mj-ea"/>
                <a:ea typeface="+mj-ea"/>
              </a:rPr>
              <a:t>百艺工坊——国内首家传统手工艺少儿文创教育品牌</a:t>
            </a:r>
            <a:r>
              <a:rPr lang="zh-CN" altLang="zh-CN" sz="1600" dirty="0" smtClean="0">
                <a:latin typeface="+mj-ea"/>
                <a:ea typeface="+mj-ea"/>
              </a:rPr>
              <a:t>，</a:t>
            </a:r>
            <a:r>
              <a:rPr lang="zh-CN" altLang="en-US" sz="1600" dirty="0" smtClean="0">
                <a:latin typeface="+mj-ea"/>
                <a:ea typeface="+mj-ea"/>
              </a:rPr>
              <a:t>也是国内唯一一家打通教育端和商业端的少儿文创品牌。</a:t>
            </a:r>
            <a:r>
              <a:rPr lang="zh-CN" altLang="zh-CN" sz="1600" dirty="0" smtClean="0">
                <a:latin typeface="+mj-ea"/>
                <a:ea typeface="+mj-ea"/>
              </a:rPr>
              <a:t>以</a:t>
            </a:r>
            <a:r>
              <a:rPr lang="zh-CN" altLang="zh-CN" sz="1600" dirty="0">
                <a:latin typeface="+mj-ea"/>
                <a:ea typeface="+mj-ea"/>
              </a:rPr>
              <a:t>其严谨、专业的课程设计理念及中国传统手工艺经验为少儿文创行业提供更加专业的、立体的产品</a:t>
            </a:r>
            <a:r>
              <a:rPr lang="zh-CN" altLang="zh-CN" sz="1600" dirty="0" smtClean="0">
                <a:latin typeface="+mj-ea"/>
                <a:ea typeface="+mj-ea"/>
              </a:rPr>
              <a:t>。</a:t>
            </a:r>
            <a:endParaRPr lang="en-US" altLang="zh-CN" sz="1600" dirty="0" smtClean="0">
              <a:latin typeface="+mj-ea"/>
              <a:ea typeface="+mj-ea"/>
            </a:endParaRPr>
          </a:p>
          <a:p>
            <a:endParaRPr lang="en-US" altLang="zh-CN" sz="1600" dirty="0" smtClean="0">
              <a:latin typeface="+mj-ea"/>
              <a:ea typeface="+mj-ea"/>
            </a:endParaRPr>
          </a:p>
          <a:p>
            <a:r>
              <a:rPr lang="zh-CN" altLang="en-US" sz="1600" dirty="0" smtClean="0">
                <a:latin typeface="+mj-ea"/>
                <a:ea typeface="+mj-ea"/>
              </a:rPr>
              <a:t>　　品牌创始人赵国喜先生</a:t>
            </a:r>
            <a:r>
              <a:rPr lang="zh-CN" altLang="zh-CN" sz="1600" dirty="0" smtClean="0">
                <a:latin typeface="+mj-ea"/>
                <a:ea typeface="+mj-ea"/>
              </a:rPr>
              <a:t>根据整个团队在少儿文创与传统手工艺教育领域的不断深入和开发，提出</a:t>
            </a:r>
            <a:r>
              <a:rPr lang="zh-CN" altLang="zh-CN" sz="1600" dirty="0">
                <a:latin typeface="+mj-ea"/>
                <a:ea typeface="+mj-ea"/>
              </a:rPr>
              <a:t>了“百年·百艺·百亿”的企业愿景，提出“以匠心、致未来”的品牌使命，并把商标注册为“百艺工坊”。目前公司的产品已经遍布全国五千多家幼儿园，其品牌形象也已遍布全国上百个城市，每年有近百万的儿童接受其传统手工艺教育。至此，“百艺工坊”品牌应运而生。</a:t>
            </a:r>
            <a:endParaRPr lang="zh-CN" altLang="en-US" sz="1600" dirty="0">
              <a:effectLst>
                <a:outerShdw blurRad="38100" dist="38100" dir="2700000" algn="tl">
                  <a:srgbClr val="000000">
                    <a:alpha val="43137"/>
                  </a:srgbClr>
                </a:outerShdw>
              </a:effectLst>
              <a:latin typeface="+mj-ea"/>
              <a:ea typeface="+mj-ea"/>
            </a:endParaRPr>
          </a:p>
        </p:txBody>
      </p:sp>
      <p:sp>
        <p:nvSpPr>
          <p:cNvPr id="4" name="Freeform 12"/>
          <p:cNvSpPr/>
          <p:nvPr/>
        </p:nvSpPr>
        <p:spPr bwMode="auto">
          <a:xfrm>
            <a:off x="307636" y="1359908"/>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sp>
        <p:nvSpPr>
          <p:cNvPr id="5" name="Freeform 12"/>
          <p:cNvSpPr/>
          <p:nvPr/>
        </p:nvSpPr>
        <p:spPr bwMode="auto">
          <a:xfrm flipH="1" flipV="1">
            <a:off x="3949600" y="6166075"/>
            <a:ext cx="396375" cy="397792"/>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C3637"/>
          </a:solidFill>
          <a:ln>
            <a:noFill/>
          </a:ln>
        </p:spPr>
        <p:txBody>
          <a:bodyPr lIns="68548" tIns="34274" rIns="68548" bIns="34274"/>
          <a:lstStyle/>
          <a:p>
            <a:pPr defTabSz="685165"/>
            <a:endParaRPr lang="zh-CN" altLang="en-US" sz="1300">
              <a:solidFill>
                <a:srgbClr val="2C3637"/>
              </a:solidFill>
            </a:endParaRPr>
          </a:p>
        </p:txBody>
      </p:sp>
      <p:grpSp>
        <p:nvGrpSpPr>
          <p:cNvPr id="6" name="组合 5"/>
          <p:cNvGrpSpPr/>
          <p:nvPr/>
        </p:nvGrpSpPr>
        <p:grpSpPr>
          <a:xfrm>
            <a:off x="0" y="342265"/>
            <a:ext cx="1319530" cy="717550"/>
            <a:chOff x="0" y="539"/>
            <a:chExt cx="2078" cy="1130"/>
          </a:xfrm>
        </p:grpSpPr>
        <p:grpSp>
          <p:nvGrpSpPr>
            <p:cNvPr id="7" name="组合 6"/>
            <p:cNvGrpSpPr/>
            <p:nvPr/>
          </p:nvGrpSpPr>
          <p:grpSpPr>
            <a:xfrm>
              <a:off x="0" y="568"/>
              <a:ext cx="2078" cy="1101"/>
              <a:chOff x="0" y="568"/>
              <a:chExt cx="6048" cy="1697"/>
            </a:xfrm>
          </p:grpSpPr>
          <p:sp>
            <p:nvSpPr>
              <p:cNvPr id="9" name="矩形 8"/>
              <p:cNvSpPr/>
              <p:nvPr/>
            </p:nvSpPr>
            <p:spPr>
              <a:xfrm>
                <a:off x="0" y="568"/>
                <a:ext cx="5351"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sp>
            <p:nvSpPr>
              <p:cNvPr id="10" name="矩形 9"/>
              <p:cNvSpPr/>
              <p:nvPr/>
            </p:nvSpPr>
            <p:spPr>
              <a:xfrm>
                <a:off x="5914" y="569"/>
                <a:ext cx="134" cy="1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20"/>
              </a:p>
            </p:txBody>
          </p:sp>
        </p:grpSp>
        <p:sp>
          <p:nvSpPr>
            <p:cNvPr id="8" name="文本框 7"/>
            <p:cNvSpPr txBox="1"/>
            <p:nvPr/>
          </p:nvSpPr>
          <p:spPr>
            <a:xfrm>
              <a:off x="595" y="539"/>
              <a:ext cx="1283" cy="1115"/>
            </a:xfrm>
            <a:prstGeom prst="rect">
              <a:avLst/>
            </a:prstGeom>
            <a:noFill/>
            <a:effectLst/>
          </p:spPr>
          <p:txBody>
            <a:bodyPr wrap="square" rtlCol="0">
              <a:spAutoFit/>
            </a:bodyPr>
            <a:lstStyle/>
            <a:p>
              <a:r>
                <a:rPr lang="en-US" altLang="zh-CN" sz="4000" dirty="0" smtClean="0">
                  <a:solidFill>
                    <a:schemeClr val="bg1"/>
                  </a:solidFill>
                  <a:latin typeface="Impact" panose="020B0806030902050204" charset="0"/>
                </a:rPr>
                <a:t>03</a:t>
              </a:r>
              <a:endParaRPr lang="en-US" altLang="zh-CN" sz="3200" dirty="0" smtClean="0">
                <a:solidFill>
                  <a:schemeClr val="bg1"/>
                </a:solidFill>
                <a:latin typeface="Impact" panose="020B0806030902050204" charset="0"/>
              </a:endParaRPr>
            </a:p>
          </p:txBody>
        </p:sp>
      </p:gr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167" y="0"/>
            <a:ext cx="2439291" cy="2317326"/>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3281" y="3600871"/>
            <a:ext cx="4207321" cy="3155491"/>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3281" y="360680"/>
            <a:ext cx="4235003" cy="3176252"/>
          </a:xfrm>
          <a:prstGeom prst="rect">
            <a:avLst/>
          </a:prstGeom>
        </p:spPr>
      </p:pic>
      <p:pic>
        <p:nvPicPr>
          <p:cNvPr id="19" name="图片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488" y="2716763"/>
            <a:ext cx="3029699" cy="4039599"/>
          </a:xfrm>
          <a:prstGeom prst="rect">
            <a:avLst/>
          </a:prstGeom>
        </p:spPr>
      </p:pic>
      <p:sp>
        <p:nvSpPr>
          <p:cNvPr id="20" name="TextBox 37"/>
          <p:cNvSpPr>
            <a:spLocks noChangeArrowheads="1"/>
          </p:cNvSpPr>
          <p:nvPr/>
        </p:nvSpPr>
        <p:spPr bwMode="auto">
          <a:xfrm>
            <a:off x="1417295" y="448637"/>
            <a:ext cx="34666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2800" b="1" dirty="0" smtClean="0">
                <a:solidFill>
                  <a:srgbClr val="C00000"/>
                </a:solidFill>
                <a:latin typeface="微软雅黑" panose="020B0503020204020204" charset="-122"/>
                <a:ea typeface="微软雅黑" panose="020B0503020204020204" charset="-122"/>
                <a:sym typeface="微软雅黑" panose="020B0503020204020204" charset="-122"/>
              </a:rPr>
              <a:t>百艺工坊</a:t>
            </a:r>
            <a:endParaRPr lang="zh-CN" altLang="en-US" sz="2800" b="1" dirty="0">
              <a:solidFill>
                <a:srgbClr val="C00000"/>
              </a:solidFill>
              <a:latin typeface="微软雅黑" panose="020B0503020204020204" charset="-122"/>
              <a:ea typeface="微软雅黑" panose="020B0503020204020204" charset="-122"/>
              <a:sym typeface="微软雅黑" panose="020B0503020204020204" charset="-122"/>
            </a:endParaRPr>
          </a:p>
        </p:txBody>
      </p:sp>
    </p:spTree>
    <p:extLst>
      <p:ext uri="{BB962C8B-B14F-4D97-AF65-F5344CB8AC3E}">
        <p14:creationId xmlns:p14="http://schemas.microsoft.com/office/powerpoint/2010/main" val="2519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3.56836E-6 -3.7037E-7 L 0.36686 0.15278 " pathEditMode="relative" rAng="0" ptsTypes="AA">
                                      <p:cBhvr>
                                        <p:cTn id="8" dur="500" spd="-99900" fill="hold"/>
                                        <p:tgtEl>
                                          <p:spTgt spid="4"/>
                                        </p:tgtEl>
                                        <p:attrNameLst>
                                          <p:attrName>ppt_x</p:attrName>
                                          <p:attrName>ppt_y</p:attrName>
                                        </p:attrNameLst>
                                      </p:cBhvr>
                                      <p:rCtr x="18343" y="7639"/>
                                    </p:animMotion>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35" presetClass="path" presetSubtype="0" accel="50000" decel="50000" fill="hold" grpId="1" nodeType="withEffect">
                                  <p:stCondLst>
                                    <p:cond delay="0"/>
                                  </p:stCondLst>
                                  <p:childTnLst>
                                    <p:animMotion origin="layout" path="M 7.85742E-7 -3.33333E-6 L -0.39495 -0.11018 " pathEditMode="relative" rAng="0" ptsTypes="AA">
                                      <p:cBhvr>
                                        <p:cTn id="12" dur="500" spd="-99900" fill="hold"/>
                                        <p:tgtEl>
                                          <p:spTgt spid="5"/>
                                        </p:tgtEl>
                                        <p:attrNameLst>
                                          <p:attrName>ppt_x</p:attrName>
                                          <p:attrName>ppt_y</p:attrName>
                                        </p:attrNameLst>
                                      </p:cBhvr>
                                      <p:rCtr x="-19748" y="-5509"/>
                                    </p:animMotion>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p:stCondLst>
                              <p:cond delay="0"/>
                            </p:stCondLst>
                            <p:childTnLst>
                              <p:par>
                                <p:cTn id="19" presetID="22" presetClass="entr" presetSubtype="1" fill="hold"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up)">
                                      <p:cBhvr>
                                        <p:cTn id="21" dur="500"/>
                                        <p:tgtEl>
                                          <p:spTgt spid="3">
                                            <p:txEl>
                                              <p:pRg st="0" end="0"/>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up)">
                                      <p:cBhvr>
                                        <p:cTn id="25" dur="500"/>
                                        <p:tgtEl>
                                          <p:spTgt spid="3">
                                            <p:txEl>
                                              <p:pRg st="2" end="2"/>
                                            </p:txEl>
                                          </p:spTgt>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wipe(up)">
                                      <p:cBhvr>
                                        <p:cTn id="2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4" grpId="0" bldLvl="0" animBg="1"/>
      <p:bldP spid="4" grpId="1" bldLvl="0" animBg="1"/>
      <p:bldP spid="5" grpId="0" bldLvl="0" animBg="1"/>
      <p:bldP spid="5" grpId="1"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1331"/>
  <p:tag name="KSO_WM_TAG_VERSION" val="1.0"/>
  <p:tag name="KSO_WM_SLIDE_ID" val="basetag20161331_6"/>
  <p:tag name="KSO_WM_SLIDE_INDEX" val="6"/>
  <p:tag name="KSO_WM_SLIDE_ITEM_CNT" val="0"/>
  <p:tag name="KSO_WM_SLIDE_TYPE" val="contents"/>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新闻纸">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4917</TotalTime>
  <Words>3167</Words>
  <Application>Microsoft Office PowerPoint</Application>
  <PresentationFormat>宽屏</PresentationFormat>
  <Paragraphs>209</Paragraphs>
  <Slides>25</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Impact MT Std</vt:lpstr>
      <vt:lpstr>黑体</vt:lpstr>
      <vt:lpstr>华文隶书</vt:lpstr>
      <vt:lpstr>宋体</vt:lpstr>
      <vt:lpstr>微软雅黑</vt:lpstr>
      <vt:lpstr>Arial</vt:lpstr>
      <vt:lpstr>Broadway</vt:lpstr>
      <vt:lpstr>Calibri</vt:lpstr>
      <vt:lpstr>Impact</vt:lpstr>
      <vt:lpstr>Roboto condensed</vt:lpstr>
      <vt:lpstr>Times New Roman</vt:lpstr>
      <vt:lpstr>新闻纸</vt:lpstr>
      <vt:lpstr>百艺工坊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99723</dc:creator>
  <cp:lastModifiedBy>Windows 用户</cp:lastModifiedBy>
  <cp:revision>212</cp:revision>
  <dcterms:created xsi:type="dcterms:W3CDTF">2017-06-07T05:35:00Z</dcterms:created>
  <dcterms:modified xsi:type="dcterms:W3CDTF">2017-07-10T01:46:55Z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